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5.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6.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theme/theme7.xml" ContentType="application/vnd.openxmlformats-officedocument.theme+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66" r:id="rId7"/>
    <p:sldMasterId id="2147484388" r:id="rId8"/>
    <p:sldMasterId id="2147484412" r:id="rId9"/>
    <p:sldMasterId id="2147484439" r:id="rId10"/>
    <p:sldMasterId id="2147484462" r:id="rId11"/>
  </p:sldMasterIdLst>
  <p:notesMasterIdLst>
    <p:notesMasterId r:id="rId39"/>
  </p:notesMasterIdLst>
  <p:handoutMasterIdLst>
    <p:handoutMasterId r:id="rId40"/>
  </p:handoutMasterIdLst>
  <p:sldIdLst>
    <p:sldId id="1408" r:id="rId12"/>
    <p:sldId id="1455" r:id="rId13"/>
    <p:sldId id="1413" r:id="rId14"/>
    <p:sldId id="1414" r:id="rId15"/>
    <p:sldId id="1415" r:id="rId16"/>
    <p:sldId id="1416" r:id="rId17"/>
    <p:sldId id="1417" r:id="rId18"/>
    <p:sldId id="1418" r:id="rId19"/>
    <p:sldId id="1419" r:id="rId20"/>
    <p:sldId id="1420" r:id="rId21"/>
    <p:sldId id="1432" r:id="rId22"/>
    <p:sldId id="1433" r:id="rId23"/>
    <p:sldId id="1434" r:id="rId24"/>
    <p:sldId id="1436" r:id="rId25"/>
    <p:sldId id="1437" r:id="rId26"/>
    <p:sldId id="1438" r:id="rId27"/>
    <p:sldId id="1439" r:id="rId28"/>
    <p:sldId id="1440" r:id="rId29"/>
    <p:sldId id="1456" r:id="rId30"/>
    <p:sldId id="1442" r:id="rId31"/>
    <p:sldId id="1443" r:id="rId32"/>
    <p:sldId id="1444" r:id="rId33"/>
    <p:sldId id="1445" r:id="rId34"/>
    <p:sldId id="1447" r:id="rId35"/>
    <p:sldId id="1448" r:id="rId36"/>
    <p:sldId id="1450" r:id="rId37"/>
    <p:sldId id="1454" r:id="rId3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2D2"/>
    <a:srgbClr val="0078D7"/>
    <a:srgbClr val="505050"/>
    <a:srgbClr val="292929"/>
    <a:srgbClr val="FFFFFF"/>
    <a:srgbClr val="BAD80A"/>
    <a:srgbClr val="A80000"/>
    <a:srgbClr val="5C2D91"/>
    <a:srgbClr val="107C1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1663" autoAdjust="0"/>
  </p:normalViewPr>
  <p:slideViewPr>
    <p:cSldViewPr>
      <p:cViewPr varScale="1">
        <p:scale>
          <a:sx n="80" d="100"/>
          <a:sy n="80" d="100"/>
        </p:scale>
        <p:origin x="172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howGuides="1">
      <p:cViewPr varScale="1">
        <p:scale>
          <a:sx n="81" d="100"/>
          <a:sy n="81" d="100"/>
        </p:scale>
        <p:origin x="389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viewProps" Target="viewProps.xml"/></Relationships>
</file>

<file path=ppt/diagrams/_rels/data3.xml.rels><?xml version="1.0" encoding="UTF-8" standalone="yes"?>
<Relationships xmlns="http://schemas.openxmlformats.org/package/2006/relationships"><Relationship Id="rId3" Type="http://schemas.openxmlformats.org/officeDocument/2006/relationships/hyperlink" Target="http://aka.ms/acs" TargetMode="External"/><Relationship Id="rId2" Type="http://schemas.openxmlformats.org/officeDocument/2006/relationships/hyperlink" Target="http://aka.ms/tryservicefabric" TargetMode="External"/><Relationship Id="rId1" Type="http://schemas.openxmlformats.org/officeDocument/2006/relationships/hyperlink" Target="https://functions.azure.com/try" TargetMode="External"/><Relationship Id="rId4" Type="http://schemas.openxmlformats.org/officeDocument/2006/relationships/hyperlink" Target="https://tryappservice.azure.com/" TargetMode="External"/></Relationships>
</file>

<file path=ppt/diagrams/_rels/drawing3.xml.rels><?xml version="1.0" encoding="UTF-8" standalone="yes"?>
<Relationships xmlns="http://schemas.openxmlformats.org/package/2006/relationships"><Relationship Id="rId3" Type="http://schemas.openxmlformats.org/officeDocument/2006/relationships/hyperlink" Target="http://aka.ms/tryservicefabric" TargetMode="External"/><Relationship Id="rId2" Type="http://schemas.openxmlformats.org/officeDocument/2006/relationships/hyperlink" Target="https://functions.azure.com/try" TargetMode="External"/><Relationship Id="rId1" Type="http://schemas.openxmlformats.org/officeDocument/2006/relationships/hyperlink" Target="https://tryappservice.azure.com/" TargetMode="External"/><Relationship Id="rId4" Type="http://schemas.openxmlformats.org/officeDocument/2006/relationships/hyperlink" Target="http://aka.ms/acs"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7E863D-C39A-C949-BC8C-4BD923448909}" type="doc">
      <dgm:prSet loTypeId="urn:microsoft.com/office/officeart/2008/layout/VerticalCurvedList" loCatId="" qsTypeId="urn:microsoft.com/office/officeart/2005/8/quickstyle/simple4" qsCatId="simple" csTypeId="urn:microsoft.com/office/officeart/2005/8/colors/accent1_2" csCatId="accent1" phldr="1"/>
      <dgm:spPr/>
      <dgm:t>
        <a:bodyPr/>
        <a:lstStyle/>
        <a:p>
          <a:endParaRPr lang="en-US"/>
        </a:p>
      </dgm:t>
    </dgm:pt>
    <dgm:pt modelId="{8B6B1EDE-45BD-874D-9606-E6800B7110CA}">
      <dgm:prSet phldrT="[Text]" custT="1"/>
      <dgm:spPr/>
      <dgm:t>
        <a:bodyPr/>
        <a:lstStyle/>
        <a:p>
          <a:r>
            <a:rPr lang="en-US" sz="3400" dirty="0"/>
            <a:t>Delivering same functionality to multiple deployment environments</a:t>
          </a:r>
        </a:p>
      </dgm:t>
    </dgm:pt>
    <dgm:pt modelId="{3C7EB903-9371-1E46-9977-080D39D9F185}" type="parTrans" cxnId="{38F22D94-38A4-DB4F-B9C8-D1E9165B49F3}">
      <dgm:prSet/>
      <dgm:spPr/>
      <dgm:t>
        <a:bodyPr/>
        <a:lstStyle/>
        <a:p>
          <a:endParaRPr lang="en-US"/>
        </a:p>
      </dgm:t>
    </dgm:pt>
    <dgm:pt modelId="{A2F41ED1-059E-F34C-B795-1D5510278E4D}" type="sibTrans" cxnId="{38F22D94-38A4-DB4F-B9C8-D1E9165B49F3}">
      <dgm:prSet/>
      <dgm:spPr/>
      <dgm:t>
        <a:bodyPr/>
        <a:lstStyle/>
        <a:p>
          <a:endParaRPr lang="en-US"/>
        </a:p>
      </dgm:t>
    </dgm:pt>
    <dgm:pt modelId="{F0A879F0-5F93-4343-A99E-2D29378EC7DF}">
      <dgm:prSet phldrT="[Text]" custT="1"/>
      <dgm:spPr/>
      <dgm:t>
        <a:bodyPr/>
        <a:lstStyle/>
        <a:p>
          <a:r>
            <a:rPr lang="en-US" sz="3400" dirty="0"/>
            <a:t>Ensuring consistency and avoiding dependency hell</a:t>
          </a:r>
        </a:p>
      </dgm:t>
    </dgm:pt>
    <dgm:pt modelId="{C432EBF3-7971-454F-92BC-12D887B63E88}" type="parTrans" cxnId="{D4C531A6-DDA0-014F-A771-68ED3E0B4C81}">
      <dgm:prSet/>
      <dgm:spPr/>
      <dgm:t>
        <a:bodyPr/>
        <a:lstStyle/>
        <a:p>
          <a:endParaRPr lang="en-US"/>
        </a:p>
      </dgm:t>
    </dgm:pt>
    <dgm:pt modelId="{4557E425-01AF-7049-A1D9-C361A1395EC1}" type="sibTrans" cxnId="{D4C531A6-DDA0-014F-A771-68ED3E0B4C81}">
      <dgm:prSet/>
      <dgm:spPr/>
      <dgm:t>
        <a:bodyPr/>
        <a:lstStyle/>
        <a:p>
          <a:endParaRPr lang="en-US"/>
        </a:p>
      </dgm:t>
    </dgm:pt>
    <dgm:pt modelId="{9AD17BDA-EEC9-B24A-B1C5-B1BAA9EA87D1}">
      <dgm:prSet phldrT="[Text]" custT="1"/>
      <dgm:spPr/>
      <dgm:t>
        <a:bodyPr/>
        <a:lstStyle/>
        <a:p>
          <a:r>
            <a:rPr lang="en-US" sz="3400" dirty="0"/>
            <a:t>Unable to migrate and scale apps while maintaining compatibility</a:t>
          </a:r>
        </a:p>
      </dgm:t>
    </dgm:pt>
    <dgm:pt modelId="{5EF387E9-6FA6-FA47-BAD0-EC218AB2E989}" type="parTrans" cxnId="{1D197CB7-2DC3-F041-9075-AC3C8C2D9B57}">
      <dgm:prSet/>
      <dgm:spPr/>
      <dgm:t>
        <a:bodyPr/>
        <a:lstStyle/>
        <a:p>
          <a:endParaRPr lang="en-US"/>
        </a:p>
      </dgm:t>
    </dgm:pt>
    <dgm:pt modelId="{396B5878-7780-8E46-A6F8-68930CC99046}" type="sibTrans" cxnId="{1D197CB7-2DC3-F041-9075-AC3C8C2D9B57}">
      <dgm:prSet/>
      <dgm:spPr/>
      <dgm:t>
        <a:bodyPr/>
        <a:lstStyle/>
        <a:p>
          <a:endParaRPr lang="en-US"/>
        </a:p>
      </dgm:t>
    </dgm:pt>
    <dgm:pt modelId="{F6353E97-F4E7-9F41-91AA-9CE8C8FD44B0}" type="pres">
      <dgm:prSet presAssocID="{957E863D-C39A-C949-BC8C-4BD923448909}" presName="Name0" presStyleCnt="0">
        <dgm:presLayoutVars>
          <dgm:chMax val="7"/>
          <dgm:chPref val="7"/>
          <dgm:dir/>
        </dgm:presLayoutVars>
      </dgm:prSet>
      <dgm:spPr/>
    </dgm:pt>
    <dgm:pt modelId="{B7B1A5B9-3B56-004F-9F07-77BB2BB79183}" type="pres">
      <dgm:prSet presAssocID="{957E863D-C39A-C949-BC8C-4BD923448909}" presName="Name1" presStyleCnt="0"/>
      <dgm:spPr/>
    </dgm:pt>
    <dgm:pt modelId="{60676460-F4FF-DC4D-B25C-22C5EAF63777}" type="pres">
      <dgm:prSet presAssocID="{957E863D-C39A-C949-BC8C-4BD923448909}" presName="cycle" presStyleCnt="0"/>
      <dgm:spPr/>
    </dgm:pt>
    <dgm:pt modelId="{D488B61A-9703-1741-9F1A-61867C903E08}" type="pres">
      <dgm:prSet presAssocID="{957E863D-C39A-C949-BC8C-4BD923448909}" presName="srcNode" presStyleLbl="node1" presStyleIdx="0" presStyleCnt="3"/>
      <dgm:spPr/>
    </dgm:pt>
    <dgm:pt modelId="{3E033D78-15D5-3941-815F-4A20D919A964}" type="pres">
      <dgm:prSet presAssocID="{957E863D-C39A-C949-BC8C-4BD923448909}" presName="conn" presStyleLbl="parChTrans1D2" presStyleIdx="0" presStyleCnt="1"/>
      <dgm:spPr/>
    </dgm:pt>
    <dgm:pt modelId="{BFAA23D4-7AF1-3A42-A249-FFC96D8CEEE1}" type="pres">
      <dgm:prSet presAssocID="{957E863D-C39A-C949-BC8C-4BD923448909}" presName="extraNode" presStyleLbl="node1" presStyleIdx="0" presStyleCnt="3"/>
      <dgm:spPr/>
    </dgm:pt>
    <dgm:pt modelId="{F2646CFB-9481-684A-9139-69330FABD3D9}" type="pres">
      <dgm:prSet presAssocID="{957E863D-C39A-C949-BC8C-4BD923448909}" presName="dstNode" presStyleLbl="node1" presStyleIdx="0" presStyleCnt="3"/>
      <dgm:spPr/>
    </dgm:pt>
    <dgm:pt modelId="{BC28053F-A8AC-514B-AA9C-CC01CF1280D6}" type="pres">
      <dgm:prSet presAssocID="{8B6B1EDE-45BD-874D-9606-E6800B7110CA}" presName="text_1" presStyleLbl="node1" presStyleIdx="0" presStyleCnt="3">
        <dgm:presLayoutVars>
          <dgm:bulletEnabled val="1"/>
        </dgm:presLayoutVars>
      </dgm:prSet>
      <dgm:spPr/>
    </dgm:pt>
    <dgm:pt modelId="{C5286FF7-3EA7-CC4D-A9DD-23DCFDEAC553}" type="pres">
      <dgm:prSet presAssocID="{8B6B1EDE-45BD-874D-9606-E6800B7110CA}" presName="accent_1" presStyleCnt="0"/>
      <dgm:spPr/>
    </dgm:pt>
    <dgm:pt modelId="{B0A269CC-2828-694B-9966-C59A4D922CAA}" type="pres">
      <dgm:prSet presAssocID="{8B6B1EDE-45BD-874D-9606-E6800B7110CA}" presName="accentRepeatNode" presStyleLbl="solidFgAcc1" presStyleIdx="0" presStyleCnt="3"/>
      <dgm:spPr/>
    </dgm:pt>
    <dgm:pt modelId="{884160FF-5BDC-6B42-8288-7819A155141B}" type="pres">
      <dgm:prSet presAssocID="{F0A879F0-5F93-4343-A99E-2D29378EC7DF}" presName="text_2" presStyleLbl="node1" presStyleIdx="1" presStyleCnt="3">
        <dgm:presLayoutVars>
          <dgm:bulletEnabled val="1"/>
        </dgm:presLayoutVars>
      </dgm:prSet>
      <dgm:spPr/>
    </dgm:pt>
    <dgm:pt modelId="{76D9001C-8671-F947-A494-B05A742AF3E8}" type="pres">
      <dgm:prSet presAssocID="{F0A879F0-5F93-4343-A99E-2D29378EC7DF}" presName="accent_2" presStyleCnt="0"/>
      <dgm:spPr/>
    </dgm:pt>
    <dgm:pt modelId="{08DB3915-B5EC-784F-8C6C-18EBCBBF68AE}" type="pres">
      <dgm:prSet presAssocID="{F0A879F0-5F93-4343-A99E-2D29378EC7DF}" presName="accentRepeatNode" presStyleLbl="solidFgAcc1" presStyleIdx="1" presStyleCnt="3"/>
      <dgm:spPr/>
    </dgm:pt>
    <dgm:pt modelId="{24C20123-8FE7-3A42-A85B-D88CF876E7D5}" type="pres">
      <dgm:prSet presAssocID="{9AD17BDA-EEC9-B24A-B1C5-B1BAA9EA87D1}" presName="text_3" presStyleLbl="node1" presStyleIdx="2" presStyleCnt="3">
        <dgm:presLayoutVars>
          <dgm:bulletEnabled val="1"/>
        </dgm:presLayoutVars>
      </dgm:prSet>
      <dgm:spPr/>
    </dgm:pt>
    <dgm:pt modelId="{59F423EF-A67E-934F-8EA5-75DB5A2D34D8}" type="pres">
      <dgm:prSet presAssocID="{9AD17BDA-EEC9-B24A-B1C5-B1BAA9EA87D1}" presName="accent_3" presStyleCnt="0"/>
      <dgm:spPr/>
    </dgm:pt>
    <dgm:pt modelId="{4789AA69-1F6B-3B46-91D8-73CEB1BC46CA}" type="pres">
      <dgm:prSet presAssocID="{9AD17BDA-EEC9-B24A-B1C5-B1BAA9EA87D1}" presName="accentRepeatNode" presStyleLbl="solidFgAcc1" presStyleIdx="2" presStyleCnt="3"/>
      <dgm:spPr/>
    </dgm:pt>
  </dgm:ptLst>
  <dgm:cxnLst>
    <dgm:cxn modelId="{D21D7BDC-FF2B-7F47-B8DA-CFFAE1A69D08}" type="presOf" srcId="{957E863D-C39A-C949-BC8C-4BD923448909}" destId="{F6353E97-F4E7-9F41-91AA-9CE8C8FD44B0}" srcOrd="0" destOrd="0" presId="urn:microsoft.com/office/officeart/2008/layout/VerticalCurvedList"/>
    <dgm:cxn modelId="{8C2AD7BB-724D-C641-8115-DF821C04B5D7}" type="presOf" srcId="{A2F41ED1-059E-F34C-B795-1D5510278E4D}" destId="{3E033D78-15D5-3941-815F-4A20D919A964}" srcOrd="0" destOrd="0" presId="urn:microsoft.com/office/officeart/2008/layout/VerticalCurvedList"/>
    <dgm:cxn modelId="{45213875-40C3-694D-9954-4115EE60EA71}" type="presOf" srcId="{F0A879F0-5F93-4343-A99E-2D29378EC7DF}" destId="{884160FF-5BDC-6B42-8288-7819A155141B}" srcOrd="0" destOrd="0" presId="urn:microsoft.com/office/officeart/2008/layout/VerticalCurvedList"/>
    <dgm:cxn modelId="{1D197CB7-2DC3-F041-9075-AC3C8C2D9B57}" srcId="{957E863D-C39A-C949-BC8C-4BD923448909}" destId="{9AD17BDA-EEC9-B24A-B1C5-B1BAA9EA87D1}" srcOrd="2" destOrd="0" parTransId="{5EF387E9-6FA6-FA47-BAD0-EC218AB2E989}" sibTransId="{396B5878-7780-8E46-A6F8-68930CC99046}"/>
    <dgm:cxn modelId="{38F22D94-38A4-DB4F-B9C8-D1E9165B49F3}" srcId="{957E863D-C39A-C949-BC8C-4BD923448909}" destId="{8B6B1EDE-45BD-874D-9606-E6800B7110CA}" srcOrd="0" destOrd="0" parTransId="{3C7EB903-9371-1E46-9977-080D39D9F185}" sibTransId="{A2F41ED1-059E-F34C-B795-1D5510278E4D}"/>
    <dgm:cxn modelId="{D4C531A6-DDA0-014F-A771-68ED3E0B4C81}" srcId="{957E863D-C39A-C949-BC8C-4BD923448909}" destId="{F0A879F0-5F93-4343-A99E-2D29378EC7DF}" srcOrd="1" destOrd="0" parTransId="{C432EBF3-7971-454F-92BC-12D887B63E88}" sibTransId="{4557E425-01AF-7049-A1D9-C361A1395EC1}"/>
    <dgm:cxn modelId="{C9DDEA5F-BA5D-C542-9532-41353402CC91}" type="presOf" srcId="{8B6B1EDE-45BD-874D-9606-E6800B7110CA}" destId="{BC28053F-A8AC-514B-AA9C-CC01CF1280D6}" srcOrd="0" destOrd="0" presId="urn:microsoft.com/office/officeart/2008/layout/VerticalCurvedList"/>
    <dgm:cxn modelId="{7837FBEE-C15C-2442-BFF5-BE8010F2B0BD}" type="presOf" srcId="{9AD17BDA-EEC9-B24A-B1C5-B1BAA9EA87D1}" destId="{24C20123-8FE7-3A42-A85B-D88CF876E7D5}" srcOrd="0" destOrd="0" presId="urn:microsoft.com/office/officeart/2008/layout/VerticalCurvedList"/>
    <dgm:cxn modelId="{6126A326-9465-984E-93D1-E1AC11022E3F}" type="presParOf" srcId="{F6353E97-F4E7-9F41-91AA-9CE8C8FD44B0}" destId="{B7B1A5B9-3B56-004F-9F07-77BB2BB79183}" srcOrd="0" destOrd="0" presId="urn:microsoft.com/office/officeart/2008/layout/VerticalCurvedList"/>
    <dgm:cxn modelId="{5844B6B0-CF4B-0048-A940-7C6A815C79B9}" type="presParOf" srcId="{B7B1A5B9-3B56-004F-9F07-77BB2BB79183}" destId="{60676460-F4FF-DC4D-B25C-22C5EAF63777}" srcOrd="0" destOrd="0" presId="urn:microsoft.com/office/officeart/2008/layout/VerticalCurvedList"/>
    <dgm:cxn modelId="{DA43038E-3422-1046-920D-F6FDD72EF677}" type="presParOf" srcId="{60676460-F4FF-DC4D-B25C-22C5EAF63777}" destId="{D488B61A-9703-1741-9F1A-61867C903E08}" srcOrd="0" destOrd="0" presId="urn:microsoft.com/office/officeart/2008/layout/VerticalCurvedList"/>
    <dgm:cxn modelId="{6620F6C6-8361-6C48-9AA8-EB5CF471A4D4}" type="presParOf" srcId="{60676460-F4FF-DC4D-B25C-22C5EAF63777}" destId="{3E033D78-15D5-3941-815F-4A20D919A964}" srcOrd="1" destOrd="0" presId="urn:microsoft.com/office/officeart/2008/layout/VerticalCurvedList"/>
    <dgm:cxn modelId="{8E4FB6E7-B258-4E49-9177-BA0C03795971}" type="presParOf" srcId="{60676460-F4FF-DC4D-B25C-22C5EAF63777}" destId="{BFAA23D4-7AF1-3A42-A249-FFC96D8CEEE1}" srcOrd="2" destOrd="0" presId="urn:microsoft.com/office/officeart/2008/layout/VerticalCurvedList"/>
    <dgm:cxn modelId="{DC0D4C50-DF23-CE41-9911-C97013FBD6E0}" type="presParOf" srcId="{60676460-F4FF-DC4D-B25C-22C5EAF63777}" destId="{F2646CFB-9481-684A-9139-69330FABD3D9}" srcOrd="3" destOrd="0" presId="urn:microsoft.com/office/officeart/2008/layout/VerticalCurvedList"/>
    <dgm:cxn modelId="{D6D86257-13CA-B64C-BAA4-AFBCB425850A}" type="presParOf" srcId="{B7B1A5B9-3B56-004F-9F07-77BB2BB79183}" destId="{BC28053F-A8AC-514B-AA9C-CC01CF1280D6}" srcOrd="1" destOrd="0" presId="urn:microsoft.com/office/officeart/2008/layout/VerticalCurvedList"/>
    <dgm:cxn modelId="{F5ED3682-C3EC-7A4A-9AA5-A5A56321D26B}" type="presParOf" srcId="{B7B1A5B9-3B56-004F-9F07-77BB2BB79183}" destId="{C5286FF7-3EA7-CC4D-A9DD-23DCFDEAC553}" srcOrd="2" destOrd="0" presId="urn:microsoft.com/office/officeart/2008/layout/VerticalCurvedList"/>
    <dgm:cxn modelId="{F152E444-F2CA-9B4A-B0A5-912FFEBB8547}" type="presParOf" srcId="{C5286FF7-3EA7-CC4D-A9DD-23DCFDEAC553}" destId="{B0A269CC-2828-694B-9966-C59A4D922CAA}" srcOrd="0" destOrd="0" presId="urn:microsoft.com/office/officeart/2008/layout/VerticalCurvedList"/>
    <dgm:cxn modelId="{161287D6-915B-674B-8F8E-80E5B5299E4F}" type="presParOf" srcId="{B7B1A5B9-3B56-004F-9F07-77BB2BB79183}" destId="{884160FF-5BDC-6B42-8288-7819A155141B}" srcOrd="3" destOrd="0" presId="urn:microsoft.com/office/officeart/2008/layout/VerticalCurvedList"/>
    <dgm:cxn modelId="{4D39FFE7-2293-AA46-944F-7539136A07B5}" type="presParOf" srcId="{B7B1A5B9-3B56-004F-9F07-77BB2BB79183}" destId="{76D9001C-8671-F947-A494-B05A742AF3E8}" srcOrd="4" destOrd="0" presId="urn:microsoft.com/office/officeart/2008/layout/VerticalCurvedList"/>
    <dgm:cxn modelId="{DE6E3960-D9B2-B34A-ADE6-9EA6D876ED9A}" type="presParOf" srcId="{76D9001C-8671-F947-A494-B05A742AF3E8}" destId="{08DB3915-B5EC-784F-8C6C-18EBCBBF68AE}" srcOrd="0" destOrd="0" presId="urn:microsoft.com/office/officeart/2008/layout/VerticalCurvedList"/>
    <dgm:cxn modelId="{4FA411F7-58FD-A04C-A81F-85CC0DE7E105}" type="presParOf" srcId="{B7B1A5B9-3B56-004F-9F07-77BB2BB79183}" destId="{24C20123-8FE7-3A42-A85B-D88CF876E7D5}" srcOrd="5" destOrd="0" presId="urn:microsoft.com/office/officeart/2008/layout/VerticalCurvedList"/>
    <dgm:cxn modelId="{5E7464DA-F072-514F-AF7E-9BC0D140FE18}" type="presParOf" srcId="{B7B1A5B9-3B56-004F-9F07-77BB2BB79183}" destId="{59F423EF-A67E-934F-8EA5-75DB5A2D34D8}" srcOrd="6" destOrd="0" presId="urn:microsoft.com/office/officeart/2008/layout/VerticalCurvedList"/>
    <dgm:cxn modelId="{844E602A-24DD-9148-A5C5-8C282B9D246E}" type="presParOf" srcId="{59F423EF-A67E-934F-8EA5-75DB5A2D34D8}" destId="{4789AA69-1F6B-3B46-91D8-73CEB1BC46C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FC3EDEC-2B21-3A49-B217-4BB061D36276}" type="doc">
      <dgm:prSet loTypeId="urn:microsoft.com/office/officeart/2008/layout/VerticalCurvedList" loCatId="" qsTypeId="urn:microsoft.com/office/officeart/2005/8/quickstyle/simple4" qsCatId="simple" csTypeId="urn:microsoft.com/office/officeart/2005/8/colors/accent1_2" csCatId="accent1" phldr="1"/>
      <dgm:spPr/>
      <dgm:t>
        <a:bodyPr/>
        <a:lstStyle/>
        <a:p>
          <a:endParaRPr lang="en-US"/>
        </a:p>
      </dgm:t>
    </dgm:pt>
    <dgm:pt modelId="{485C321D-EA58-DF40-8867-8E6F06E6D173}">
      <dgm:prSet phldrT="[Text]"/>
      <dgm:spPr/>
      <dgm:t>
        <a:bodyPr/>
        <a:lstStyle/>
        <a:p>
          <a:r>
            <a:rPr lang="en-US" dirty="0"/>
            <a:t>Large size can make it difficult to move images easily across environments</a:t>
          </a:r>
        </a:p>
      </dgm:t>
    </dgm:pt>
    <dgm:pt modelId="{8C27967B-D2EA-6148-B302-51F9C5008566}" type="parTrans" cxnId="{6510C1C9-1093-B440-A648-E3E8AF53B9AE}">
      <dgm:prSet/>
      <dgm:spPr/>
      <dgm:t>
        <a:bodyPr/>
        <a:lstStyle/>
        <a:p>
          <a:endParaRPr lang="en-US"/>
        </a:p>
      </dgm:t>
    </dgm:pt>
    <dgm:pt modelId="{D7115DB0-980A-5A4D-BCBF-04579210442F}" type="sibTrans" cxnId="{6510C1C9-1093-B440-A648-E3E8AF53B9AE}">
      <dgm:prSet/>
      <dgm:spPr/>
      <dgm:t>
        <a:bodyPr/>
        <a:lstStyle/>
        <a:p>
          <a:endParaRPr lang="en-US"/>
        </a:p>
      </dgm:t>
    </dgm:pt>
    <dgm:pt modelId="{DEB08268-A25A-024B-996F-C53518D5F2BF}">
      <dgm:prSet phldrT="[Text]"/>
      <dgm:spPr/>
      <dgm:t>
        <a:bodyPr/>
        <a:lstStyle/>
        <a:p>
          <a:r>
            <a:rPr lang="en-US" dirty="0"/>
            <a:t>Entire OS needs to be spun up for even writing a simple app</a:t>
          </a:r>
        </a:p>
      </dgm:t>
    </dgm:pt>
    <dgm:pt modelId="{E791F273-54EE-A046-95F7-9CC37B3A44C7}" type="parTrans" cxnId="{D882D12F-DAD8-3A43-B17F-813B5DBAC8F4}">
      <dgm:prSet/>
      <dgm:spPr/>
      <dgm:t>
        <a:bodyPr/>
        <a:lstStyle/>
        <a:p>
          <a:endParaRPr lang="en-US"/>
        </a:p>
      </dgm:t>
    </dgm:pt>
    <dgm:pt modelId="{4E046828-ED3A-E74B-B356-043F4E3A8A23}" type="sibTrans" cxnId="{D882D12F-DAD8-3A43-B17F-813B5DBAC8F4}">
      <dgm:prSet/>
      <dgm:spPr/>
      <dgm:t>
        <a:bodyPr/>
        <a:lstStyle/>
        <a:p>
          <a:endParaRPr lang="en-US"/>
        </a:p>
      </dgm:t>
    </dgm:pt>
    <dgm:pt modelId="{D6F30B55-61EF-FC4F-8610-0A13F1DA723B}">
      <dgm:prSet phldrT="[Text]"/>
      <dgm:spPr/>
      <dgm:t>
        <a:bodyPr/>
        <a:lstStyle/>
        <a:p>
          <a:r>
            <a:rPr lang="en-US" dirty="0"/>
            <a:t> Lack density. Underutilization of host capacity and underlying resources</a:t>
          </a:r>
        </a:p>
      </dgm:t>
    </dgm:pt>
    <dgm:pt modelId="{E29C0707-5ABD-AD4A-A57C-0280143C6474}" type="parTrans" cxnId="{FB1A5698-9E20-F14E-A505-F32C2A7050A4}">
      <dgm:prSet/>
      <dgm:spPr/>
      <dgm:t>
        <a:bodyPr/>
        <a:lstStyle/>
        <a:p>
          <a:endParaRPr lang="en-US"/>
        </a:p>
      </dgm:t>
    </dgm:pt>
    <dgm:pt modelId="{5596A87B-49E8-3D44-80AC-9140708B54C5}" type="sibTrans" cxnId="{FB1A5698-9E20-F14E-A505-F32C2A7050A4}">
      <dgm:prSet/>
      <dgm:spPr/>
      <dgm:t>
        <a:bodyPr/>
        <a:lstStyle/>
        <a:p>
          <a:endParaRPr lang="en-US"/>
        </a:p>
      </dgm:t>
    </dgm:pt>
    <dgm:pt modelId="{A422E21F-9A65-9D47-8B4B-CBB08E41207A}" type="pres">
      <dgm:prSet presAssocID="{EFC3EDEC-2B21-3A49-B217-4BB061D36276}" presName="Name0" presStyleCnt="0">
        <dgm:presLayoutVars>
          <dgm:chMax val="7"/>
          <dgm:chPref val="7"/>
          <dgm:dir/>
        </dgm:presLayoutVars>
      </dgm:prSet>
      <dgm:spPr/>
    </dgm:pt>
    <dgm:pt modelId="{AB2CAEEA-A56C-8744-83F0-3B068BDB5085}" type="pres">
      <dgm:prSet presAssocID="{EFC3EDEC-2B21-3A49-B217-4BB061D36276}" presName="Name1" presStyleCnt="0"/>
      <dgm:spPr/>
    </dgm:pt>
    <dgm:pt modelId="{5597420A-55B9-D24F-AD35-AED4C04E5802}" type="pres">
      <dgm:prSet presAssocID="{EFC3EDEC-2B21-3A49-B217-4BB061D36276}" presName="cycle" presStyleCnt="0"/>
      <dgm:spPr/>
    </dgm:pt>
    <dgm:pt modelId="{D41960EC-5359-7849-8160-17B850351C8C}" type="pres">
      <dgm:prSet presAssocID="{EFC3EDEC-2B21-3A49-B217-4BB061D36276}" presName="srcNode" presStyleLbl="node1" presStyleIdx="0" presStyleCnt="3"/>
      <dgm:spPr/>
    </dgm:pt>
    <dgm:pt modelId="{CC6D6B7B-333C-1A4F-BACB-0C98C73CEFF8}" type="pres">
      <dgm:prSet presAssocID="{EFC3EDEC-2B21-3A49-B217-4BB061D36276}" presName="conn" presStyleLbl="parChTrans1D2" presStyleIdx="0" presStyleCnt="1"/>
      <dgm:spPr/>
    </dgm:pt>
    <dgm:pt modelId="{C86CDDBC-9F75-484F-A878-274D8034E765}" type="pres">
      <dgm:prSet presAssocID="{EFC3EDEC-2B21-3A49-B217-4BB061D36276}" presName="extraNode" presStyleLbl="node1" presStyleIdx="0" presStyleCnt="3"/>
      <dgm:spPr/>
    </dgm:pt>
    <dgm:pt modelId="{A1B606FE-AF08-4F4D-8E5F-9BFDF64511BB}" type="pres">
      <dgm:prSet presAssocID="{EFC3EDEC-2B21-3A49-B217-4BB061D36276}" presName="dstNode" presStyleLbl="node1" presStyleIdx="0" presStyleCnt="3"/>
      <dgm:spPr/>
    </dgm:pt>
    <dgm:pt modelId="{DBC006FF-89FA-1444-9BB6-BE67B50D0DBF}" type="pres">
      <dgm:prSet presAssocID="{485C321D-EA58-DF40-8867-8E6F06E6D173}" presName="text_1" presStyleLbl="node1" presStyleIdx="0" presStyleCnt="3">
        <dgm:presLayoutVars>
          <dgm:bulletEnabled val="1"/>
        </dgm:presLayoutVars>
      </dgm:prSet>
      <dgm:spPr/>
    </dgm:pt>
    <dgm:pt modelId="{FC04A2EB-75A0-244E-B25E-2CA4A1495DCA}" type="pres">
      <dgm:prSet presAssocID="{485C321D-EA58-DF40-8867-8E6F06E6D173}" presName="accent_1" presStyleCnt="0"/>
      <dgm:spPr/>
    </dgm:pt>
    <dgm:pt modelId="{049DFF5D-D001-F342-B192-54B00E250849}" type="pres">
      <dgm:prSet presAssocID="{485C321D-EA58-DF40-8867-8E6F06E6D173}" presName="accentRepeatNode" presStyleLbl="solidFgAcc1" presStyleIdx="0" presStyleCnt="3"/>
      <dgm:spPr/>
    </dgm:pt>
    <dgm:pt modelId="{932FADD0-7D26-CF49-A343-43E9499C7F9B}" type="pres">
      <dgm:prSet presAssocID="{DEB08268-A25A-024B-996F-C53518D5F2BF}" presName="text_2" presStyleLbl="node1" presStyleIdx="1" presStyleCnt="3">
        <dgm:presLayoutVars>
          <dgm:bulletEnabled val="1"/>
        </dgm:presLayoutVars>
      </dgm:prSet>
      <dgm:spPr/>
    </dgm:pt>
    <dgm:pt modelId="{82FB1784-9E9B-584B-AD10-FEF2A81AB350}" type="pres">
      <dgm:prSet presAssocID="{DEB08268-A25A-024B-996F-C53518D5F2BF}" presName="accent_2" presStyleCnt="0"/>
      <dgm:spPr/>
    </dgm:pt>
    <dgm:pt modelId="{7605B07D-F30E-C642-98F0-E81FDC7AB303}" type="pres">
      <dgm:prSet presAssocID="{DEB08268-A25A-024B-996F-C53518D5F2BF}" presName="accentRepeatNode" presStyleLbl="solidFgAcc1" presStyleIdx="1" presStyleCnt="3"/>
      <dgm:spPr/>
    </dgm:pt>
    <dgm:pt modelId="{55DD9F76-F8A3-4944-A80C-61A55F37181A}" type="pres">
      <dgm:prSet presAssocID="{D6F30B55-61EF-FC4F-8610-0A13F1DA723B}" presName="text_3" presStyleLbl="node1" presStyleIdx="2" presStyleCnt="3" custLinFactNeighborX="-359" custLinFactNeighborY="-3643">
        <dgm:presLayoutVars>
          <dgm:bulletEnabled val="1"/>
        </dgm:presLayoutVars>
      </dgm:prSet>
      <dgm:spPr/>
    </dgm:pt>
    <dgm:pt modelId="{C736A06D-F094-F447-AB90-BC3BB6A67075}" type="pres">
      <dgm:prSet presAssocID="{D6F30B55-61EF-FC4F-8610-0A13F1DA723B}" presName="accent_3" presStyleCnt="0"/>
      <dgm:spPr/>
    </dgm:pt>
    <dgm:pt modelId="{A3E1BDF4-3F9C-0F4A-81AD-27E562D79BDF}" type="pres">
      <dgm:prSet presAssocID="{D6F30B55-61EF-FC4F-8610-0A13F1DA723B}" presName="accentRepeatNode" presStyleLbl="solidFgAcc1" presStyleIdx="2" presStyleCnt="3"/>
      <dgm:spPr/>
    </dgm:pt>
  </dgm:ptLst>
  <dgm:cxnLst>
    <dgm:cxn modelId="{FB1A5698-9E20-F14E-A505-F32C2A7050A4}" srcId="{EFC3EDEC-2B21-3A49-B217-4BB061D36276}" destId="{D6F30B55-61EF-FC4F-8610-0A13F1DA723B}" srcOrd="2" destOrd="0" parTransId="{E29C0707-5ABD-AD4A-A57C-0280143C6474}" sibTransId="{5596A87B-49E8-3D44-80AC-9140708B54C5}"/>
    <dgm:cxn modelId="{D882D12F-DAD8-3A43-B17F-813B5DBAC8F4}" srcId="{EFC3EDEC-2B21-3A49-B217-4BB061D36276}" destId="{DEB08268-A25A-024B-996F-C53518D5F2BF}" srcOrd="1" destOrd="0" parTransId="{E791F273-54EE-A046-95F7-9CC37B3A44C7}" sibTransId="{4E046828-ED3A-E74B-B356-043F4E3A8A23}"/>
    <dgm:cxn modelId="{5FCB1961-48E9-0641-B40B-49AE6A89D933}" type="presOf" srcId="{D6F30B55-61EF-FC4F-8610-0A13F1DA723B}" destId="{55DD9F76-F8A3-4944-A80C-61A55F37181A}" srcOrd="0" destOrd="0" presId="urn:microsoft.com/office/officeart/2008/layout/VerticalCurvedList"/>
    <dgm:cxn modelId="{6510C1C9-1093-B440-A648-E3E8AF53B9AE}" srcId="{EFC3EDEC-2B21-3A49-B217-4BB061D36276}" destId="{485C321D-EA58-DF40-8867-8E6F06E6D173}" srcOrd="0" destOrd="0" parTransId="{8C27967B-D2EA-6148-B302-51F9C5008566}" sibTransId="{D7115DB0-980A-5A4D-BCBF-04579210442F}"/>
    <dgm:cxn modelId="{070EACC1-86D0-6746-A271-AA27CC8EBF2B}" type="presOf" srcId="{DEB08268-A25A-024B-996F-C53518D5F2BF}" destId="{932FADD0-7D26-CF49-A343-43E9499C7F9B}" srcOrd="0" destOrd="0" presId="urn:microsoft.com/office/officeart/2008/layout/VerticalCurvedList"/>
    <dgm:cxn modelId="{68F458E8-1901-2F40-AABF-73F10E38D01F}" type="presOf" srcId="{EFC3EDEC-2B21-3A49-B217-4BB061D36276}" destId="{A422E21F-9A65-9D47-8B4B-CBB08E41207A}" srcOrd="0" destOrd="0" presId="urn:microsoft.com/office/officeart/2008/layout/VerticalCurvedList"/>
    <dgm:cxn modelId="{C49B77EA-E5FC-5941-A055-2E33E8C426BE}" type="presOf" srcId="{D7115DB0-980A-5A4D-BCBF-04579210442F}" destId="{CC6D6B7B-333C-1A4F-BACB-0C98C73CEFF8}" srcOrd="0" destOrd="0" presId="urn:microsoft.com/office/officeart/2008/layout/VerticalCurvedList"/>
    <dgm:cxn modelId="{1CC02F16-0B92-824D-8254-E45F13F77AC0}" type="presOf" srcId="{485C321D-EA58-DF40-8867-8E6F06E6D173}" destId="{DBC006FF-89FA-1444-9BB6-BE67B50D0DBF}" srcOrd="0" destOrd="0" presId="urn:microsoft.com/office/officeart/2008/layout/VerticalCurvedList"/>
    <dgm:cxn modelId="{5A036FF5-C737-444F-B811-11381AC1C5C3}" type="presParOf" srcId="{A422E21F-9A65-9D47-8B4B-CBB08E41207A}" destId="{AB2CAEEA-A56C-8744-83F0-3B068BDB5085}" srcOrd="0" destOrd="0" presId="urn:microsoft.com/office/officeart/2008/layout/VerticalCurvedList"/>
    <dgm:cxn modelId="{4EB0897D-DE2B-F449-B69E-0C227A5C76C1}" type="presParOf" srcId="{AB2CAEEA-A56C-8744-83F0-3B068BDB5085}" destId="{5597420A-55B9-D24F-AD35-AED4C04E5802}" srcOrd="0" destOrd="0" presId="urn:microsoft.com/office/officeart/2008/layout/VerticalCurvedList"/>
    <dgm:cxn modelId="{D309E828-448A-C64C-A36C-AA029751ED98}" type="presParOf" srcId="{5597420A-55B9-D24F-AD35-AED4C04E5802}" destId="{D41960EC-5359-7849-8160-17B850351C8C}" srcOrd="0" destOrd="0" presId="urn:microsoft.com/office/officeart/2008/layout/VerticalCurvedList"/>
    <dgm:cxn modelId="{5FDE2676-4F7E-2E4F-ABB5-93905FA8B95E}" type="presParOf" srcId="{5597420A-55B9-D24F-AD35-AED4C04E5802}" destId="{CC6D6B7B-333C-1A4F-BACB-0C98C73CEFF8}" srcOrd="1" destOrd="0" presId="urn:microsoft.com/office/officeart/2008/layout/VerticalCurvedList"/>
    <dgm:cxn modelId="{65891927-A52B-BB4B-99D4-1CE6EDD5D7A3}" type="presParOf" srcId="{5597420A-55B9-D24F-AD35-AED4C04E5802}" destId="{C86CDDBC-9F75-484F-A878-274D8034E765}" srcOrd="2" destOrd="0" presId="urn:microsoft.com/office/officeart/2008/layout/VerticalCurvedList"/>
    <dgm:cxn modelId="{4335A4CA-15E0-954F-8063-2C4ECEEDAC76}" type="presParOf" srcId="{5597420A-55B9-D24F-AD35-AED4C04E5802}" destId="{A1B606FE-AF08-4F4D-8E5F-9BFDF64511BB}" srcOrd="3" destOrd="0" presId="urn:microsoft.com/office/officeart/2008/layout/VerticalCurvedList"/>
    <dgm:cxn modelId="{1D6C1AD3-D1A4-944A-AE3F-EE735960CA63}" type="presParOf" srcId="{AB2CAEEA-A56C-8744-83F0-3B068BDB5085}" destId="{DBC006FF-89FA-1444-9BB6-BE67B50D0DBF}" srcOrd="1" destOrd="0" presId="urn:microsoft.com/office/officeart/2008/layout/VerticalCurvedList"/>
    <dgm:cxn modelId="{974A77DD-B2E6-E045-AE11-798D618AA4D4}" type="presParOf" srcId="{AB2CAEEA-A56C-8744-83F0-3B068BDB5085}" destId="{FC04A2EB-75A0-244E-B25E-2CA4A1495DCA}" srcOrd="2" destOrd="0" presId="urn:microsoft.com/office/officeart/2008/layout/VerticalCurvedList"/>
    <dgm:cxn modelId="{7B31BE76-112F-AE41-9B91-DD2A8E2090D5}" type="presParOf" srcId="{FC04A2EB-75A0-244E-B25E-2CA4A1495DCA}" destId="{049DFF5D-D001-F342-B192-54B00E250849}" srcOrd="0" destOrd="0" presId="urn:microsoft.com/office/officeart/2008/layout/VerticalCurvedList"/>
    <dgm:cxn modelId="{DA980054-A140-8741-8DAE-A0513FA815B1}" type="presParOf" srcId="{AB2CAEEA-A56C-8744-83F0-3B068BDB5085}" destId="{932FADD0-7D26-CF49-A343-43E9499C7F9B}" srcOrd="3" destOrd="0" presId="urn:microsoft.com/office/officeart/2008/layout/VerticalCurvedList"/>
    <dgm:cxn modelId="{58B0ED1A-AC72-0F45-8897-9104C99EDC3E}" type="presParOf" srcId="{AB2CAEEA-A56C-8744-83F0-3B068BDB5085}" destId="{82FB1784-9E9B-584B-AD10-FEF2A81AB350}" srcOrd="4" destOrd="0" presId="urn:microsoft.com/office/officeart/2008/layout/VerticalCurvedList"/>
    <dgm:cxn modelId="{DA78BEDF-71A8-CB4E-9C94-6294E1EFE379}" type="presParOf" srcId="{82FB1784-9E9B-584B-AD10-FEF2A81AB350}" destId="{7605B07D-F30E-C642-98F0-E81FDC7AB303}" srcOrd="0" destOrd="0" presId="urn:microsoft.com/office/officeart/2008/layout/VerticalCurvedList"/>
    <dgm:cxn modelId="{A4DA5363-7E64-054C-B0FE-62B1F729CF2E}" type="presParOf" srcId="{AB2CAEEA-A56C-8744-83F0-3B068BDB5085}" destId="{55DD9F76-F8A3-4944-A80C-61A55F37181A}" srcOrd="5" destOrd="0" presId="urn:microsoft.com/office/officeart/2008/layout/VerticalCurvedList"/>
    <dgm:cxn modelId="{98104362-758F-5646-9FF5-87B35B3043A6}" type="presParOf" srcId="{AB2CAEEA-A56C-8744-83F0-3B068BDB5085}" destId="{C736A06D-F094-F447-AB90-BC3BB6A67075}" srcOrd="6" destOrd="0" presId="urn:microsoft.com/office/officeart/2008/layout/VerticalCurvedList"/>
    <dgm:cxn modelId="{C5D454FB-61A9-2948-81F7-0F636B3214D4}" type="presParOf" srcId="{C736A06D-F094-F447-AB90-BC3BB6A67075}" destId="{A3E1BDF4-3F9C-0F4A-81AD-27E562D79BDF}"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CC1817B-D6A8-D648-916A-11ACEA18A475}" type="doc">
      <dgm:prSet loTypeId="urn:microsoft.com/office/officeart/2005/8/layout/vList5" loCatId="" qsTypeId="urn:microsoft.com/office/officeart/2005/8/quickstyle/simple4" qsCatId="simple" csTypeId="urn:microsoft.com/office/officeart/2005/8/colors/accent1_2" csCatId="accent1" phldr="1"/>
      <dgm:spPr/>
      <dgm:t>
        <a:bodyPr/>
        <a:lstStyle/>
        <a:p>
          <a:endParaRPr lang="en-US"/>
        </a:p>
      </dgm:t>
    </dgm:pt>
    <dgm:pt modelId="{638544AA-55E9-964E-8007-C5A71700B3EA}">
      <dgm:prSet phldrT="[Text]"/>
      <dgm:spPr/>
      <dgm:t>
        <a:bodyPr/>
        <a:lstStyle/>
        <a:p>
          <a:r>
            <a:rPr lang="en-US" dirty="0"/>
            <a:t>Azure App Service</a:t>
          </a:r>
        </a:p>
      </dgm:t>
    </dgm:pt>
    <dgm:pt modelId="{FC915F8C-5C69-604B-9468-EEF6A2EA1ACF}" type="parTrans" cxnId="{A0970F00-F566-4946-91E7-6E20F67BA13D}">
      <dgm:prSet/>
      <dgm:spPr/>
      <dgm:t>
        <a:bodyPr/>
        <a:lstStyle/>
        <a:p>
          <a:endParaRPr lang="en-US"/>
        </a:p>
      </dgm:t>
    </dgm:pt>
    <dgm:pt modelId="{4DD61A79-8A93-A54C-9E9F-5C53FD32FDEB}" type="sibTrans" cxnId="{A0970F00-F566-4946-91E7-6E20F67BA13D}">
      <dgm:prSet/>
      <dgm:spPr/>
      <dgm:t>
        <a:bodyPr/>
        <a:lstStyle/>
        <a:p>
          <a:endParaRPr lang="en-US"/>
        </a:p>
      </dgm:t>
    </dgm:pt>
    <dgm:pt modelId="{7CB826BF-B2A6-1140-A48B-E557C8D5E74F}">
      <dgm:prSet phldrT="[Text]"/>
      <dgm:spPr/>
      <dgm:t>
        <a:bodyPr/>
        <a:lstStyle/>
        <a:p>
          <a:r>
            <a:rPr lang="en-US" dirty="0"/>
            <a:t>Azure Functions</a:t>
          </a:r>
        </a:p>
      </dgm:t>
    </dgm:pt>
    <dgm:pt modelId="{B1A1B916-F419-0749-89EE-01EC3FCBA681}" type="parTrans" cxnId="{41ABA103-0DB5-404D-836B-92B34426A03E}">
      <dgm:prSet/>
      <dgm:spPr/>
      <dgm:t>
        <a:bodyPr/>
        <a:lstStyle/>
        <a:p>
          <a:endParaRPr lang="en-US"/>
        </a:p>
      </dgm:t>
    </dgm:pt>
    <dgm:pt modelId="{600CFAD5-EEEB-8846-80DC-1739FE694108}" type="sibTrans" cxnId="{41ABA103-0DB5-404D-836B-92B34426A03E}">
      <dgm:prSet/>
      <dgm:spPr/>
      <dgm:t>
        <a:bodyPr/>
        <a:lstStyle/>
        <a:p>
          <a:endParaRPr lang="en-US"/>
        </a:p>
      </dgm:t>
    </dgm:pt>
    <dgm:pt modelId="{BC9D604F-847F-4E42-9A3E-A864AE429CF9}">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1"/>
            </a:rPr>
            <a:t>https://functions.azure.com/try</a:t>
          </a:r>
          <a:endParaRPr lang="en-US" dirty="0"/>
        </a:p>
      </dgm:t>
    </dgm:pt>
    <dgm:pt modelId="{8CFBE4BB-8A72-9447-8891-31496CF1CE93}" type="parTrans" cxnId="{9D32FC65-E5C4-1E43-BC6F-0A0BCA887ECF}">
      <dgm:prSet/>
      <dgm:spPr/>
      <dgm:t>
        <a:bodyPr/>
        <a:lstStyle/>
        <a:p>
          <a:endParaRPr lang="en-US"/>
        </a:p>
      </dgm:t>
    </dgm:pt>
    <dgm:pt modelId="{670352E4-48FB-5741-BEF4-46AA5C55A06F}" type="sibTrans" cxnId="{9D32FC65-E5C4-1E43-BC6F-0A0BCA887ECF}">
      <dgm:prSet/>
      <dgm:spPr/>
      <dgm:t>
        <a:bodyPr/>
        <a:lstStyle/>
        <a:p>
          <a:endParaRPr lang="en-US"/>
        </a:p>
      </dgm:t>
    </dgm:pt>
    <dgm:pt modelId="{D6C33DFD-A927-374B-9E8A-244E6924620F}">
      <dgm:prSet phldrT="[Text]"/>
      <dgm:spPr/>
      <dgm:t>
        <a:bodyPr/>
        <a:lstStyle/>
        <a:p>
          <a:r>
            <a:rPr lang="en-US" dirty="0"/>
            <a:t>Azure Service Fabric</a:t>
          </a:r>
        </a:p>
      </dgm:t>
    </dgm:pt>
    <dgm:pt modelId="{6D889432-A694-0F4A-B46B-ABC23BA8F5CB}" type="parTrans" cxnId="{AC3F64BA-346D-5349-88DB-F448438274CC}">
      <dgm:prSet/>
      <dgm:spPr/>
      <dgm:t>
        <a:bodyPr/>
        <a:lstStyle/>
        <a:p>
          <a:endParaRPr lang="en-US"/>
        </a:p>
      </dgm:t>
    </dgm:pt>
    <dgm:pt modelId="{8EE664EA-6BFB-A348-83A4-2827FAB61EC2}" type="sibTrans" cxnId="{AC3F64BA-346D-5349-88DB-F448438274CC}">
      <dgm:prSet/>
      <dgm:spPr/>
      <dgm:t>
        <a:bodyPr/>
        <a:lstStyle/>
        <a:p>
          <a:endParaRPr lang="en-US"/>
        </a:p>
      </dgm:t>
    </dgm:pt>
    <dgm:pt modelId="{606F866C-63E4-4C4D-8DBA-EFACE75F862F}">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2"/>
            </a:rPr>
            <a:t>http://aka.ms/tryservicefabric</a:t>
          </a:r>
          <a:endParaRPr lang="en-US" dirty="0"/>
        </a:p>
      </dgm:t>
    </dgm:pt>
    <dgm:pt modelId="{8374890C-CA1E-624F-AD12-3A169B6A8C54}" type="parTrans" cxnId="{4C17CB15-444A-3F4B-8A94-6AFBFB01D900}">
      <dgm:prSet/>
      <dgm:spPr/>
      <dgm:t>
        <a:bodyPr/>
        <a:lstStyle/>
        <a:p>
          <a:endParaRPr lang="en-US"/>
        </a:p>
      </dgm:t>
    </dgm:pt>
    <dgm:pt modelId="{CDC04CAC-2918-484E-8B71-36D42E115304}" type="sibTrans" cxnId="{4C17CB15-444A-3F4B-8A94-6AFBFB01D900}">
      <dgm:prSet/>
      <dgm:spPr/>
      <dgm:t>
        <a:bodyPr/>
        <a:lstStyle/>
        <a:p>
          <a:endParaRPr lang="en-US"/>
        </a:p>
      </dgm:t>
    </dgm:pt>
    <dgm:pt modelId="{E49C87C1-7154-D247-A86C-9195123D6493}">
      <dgm:prSet phldrT="[Text]"/>
      <dgm:spPr/>
      <dgm:t>
        <a:bodyPr/>
        <a:lstStyle/>
        <a:p>
          <a:r>
            <a:rPr lang="en-US" dirty="0"/>
            <a:t>Azure Container Service</a:t>
          </a:r>
        </a:p>
      </dgm:t>
    </dgm:pt>
    <dgm:pt modelId="{8F02449E-9939-6F41-AB0B-1B02FD92B776}" type="parTrans" cxnId="{E2A486F6-1732-7D47-97EB-E0CDF56409CB}">
      <dgm:prSet/>
      <dgm:spPr/>
      <dgm:t>
        <a:bodyPr/>
        <a:lstStyle/>
        <a:p>
          <a:endParaRPr lang="en-US"/>
        </a:p>
      </dgm:t>
    </dgm:pt>
    <dgm:pt modelId="{2B0BFD72-F41C-A948-BE6E-B2E1C39DC075}" type="sibTrans" cxnId="{E2A486F6-1732-7D47-97EB-E0CDF56409CB}">
      <dgm:prSet/>
      <dgm:spPr/>
      <dgm:t>
        <a:bodyPr/>
        <a:lstStyle/>
        <a:p>
          <a:endParaRPr lang="en-US"/>
        </a:p>
      </dgm:t>
    </dgm:pt>
    <dgm:pt modelId="{959B93DE-C645-B243-9278-8FD0A8B876CE}">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3"/>
            </a:rPr>
            <a:t>http://aka.ms/acs</a:t>
          </a:r>
          <a:endParaRPr lang="en-US" dirty="0"/>
        </a:p>
      </dgm:t>
    </dgm:pt>
    <dgm:pt modelId="{B71E9EBC-421A-F245-8847-7B6CAFC99D54}" type="parTrans" cxnId="{5B262F65-FB29-BA42-B7FA-3E7C85CE70ED}">
      <dgm:prSet/>
      <dgm:spPr/>
      <dgm:t>
        <a:bodyPr/>
        <a:lstStyle/>
        <a:p>
          <a:endParaRPr lang="en-US"/>
        </a:p>
      </dgm:t>
    </dgm:pt>
    <dgm:pt modelId="{EDD53E75-1BDC-D84B-8768-F0BCEE4D8F2F}" type="sibTrans" cxnId="{5B262F65-FB29-BA42-B7FA-3E7C85CE70ED}">
      <dgm:prSet/>
      <dgm:spPr/>
      <dgm:t>
        <a:bodyPr/>
        <a:lstStyle/>
        <a:p>
          <a:endParaRPr lang="en-US"/>
        </a:p>
      </dgm:t>
    </dgm:pt>
    <dgm:pt modelId="{5116884F-9B8B-6E40-B25F-4685FDFF2E9D}">
      <dgm:prSet phldrT="[Text]"/>
      <dgm:spPr/>
      <dgm:t>
        <a:bodyPr/>
        <a:lstStyle/>
        <a:p>
          <a:r>
            <a:rPr lang="en-US" b="1" dirty="0">
              <a:solidFill>
                <a:srgbClr val="FF0000"/>
              </a:solidFill>
            </a:rPr>
            <a:t>Try</a:t>
          </a:r>
          <a:r>
            <a:rPr lang="en-US" dirty="0"/>
            <a:t>: </a:t>
          </a:r>
          <a:r>
            <a:rPr lang="en-US" dirty="0">
              <a:hlinkClick xmlns:r="http://schemas.openxmlformats.org/officeDocument/2006/relationships" r:id="rId4"/>
            </a:rPr>
            <a:t>https://tryappservice.azure.com</a:t>
          </a:r>
          <a:endParaRPr lang="en-US" dirty="0"/>
        </a:p>
      </dgm:t>
    </dgm:pt>
    <dgm:pt modelId="{6A8D00CE-2AF6-8F43-9DF5-066D4B3E0B42}" type="parTrans" cxnId="{57EE3864-B87D-ED41-AEC1-07AD8D923368}">
      <dgm:prSet/>
      <dgm:spPr/>
      <dgm:t>
        <a:bodyPr/>
        <a:lstStyle/>
        <a:p>
          <a:endParaRPr lang="en-US"/>
        </a:p>
      </dgm:t>
    </dgm:pt>
    <dgm:pt modelId="{500D2FB9-8BBF-6C45-976C-BDB9E9638F80}" type="sibTrans" cxnId="{57EE3864-B87D-ED41-AEC1-07AD8D923368}">
      <dgm:prSet/>
      <dgm:spPr/>
      <dgm:t>
        <a:bodyPr/>
        <a:lstStyle/>
        <a:p>
          <a:endParaRPr lang="en-US"/>
        </a:p>
      </dgm:t>
    </dgm:pt>
    <dgm:pt modelId="{168B46CE-269E-E945-A6E9-63BFB11E2587}" type="pres">
      <dgm:prSet presAssocID="{BCC1817B-D6A8-D648-916A-11ACEA18A475}" presName="Name0" presStyleCnt="0">
        <dgm:presLayoutVars>
          <dgm:dir/>
          <dgm:animLvl val="lvl"/>
          <dgm:resizeHandles val="exact"/>
        </dgm:presLayoutVars>
      </dgm:prSet>
      <dgm:spPr/>
    </dgm:pt>
    <dgm:pt modelId="{13000C4B-FAB8-8448-B859-CDF5E211876C}" type="pres">
      <dgm:prSet presAssocID="{638544AA-55E9-964E-8007-C5A71700B3EA}" presName="linNode" presStyleCnt="0"/>
      <dgm:spPr/>
    </dgm:pt>
    <dgm:pt modelId="{008B8B8E-3711-E144-977B-7BA8B114AE49}" type="pres">
      <dgm:prSet presAssocID="{638544AA-55E9-964E-8007-C5A71700B3EA}" presName="parentText" presStyleLbl="node1" presStyleIdx="0" presStyleCnt="4" custScaleX="78605">
        <dgm:presLayoutVars>
          <dgm:chMax val="1"/>
          <dgm:bulletEnabled val="1"/>
        </dgm:presLayoutVars>
      </dgm:prSet>
      <dgm:spPr/>
    </dgm:pt>
    <dgm:pt modelId="{12758A50-0F5A-804E-9C9C-F498D45668EB}" type="pres">
      <dgm:prSet presAssocID="{638544AA-55E9-964E-8007-C5A71700B3EA}" presName="descendantText" presStyleLbl="alignAccFollowNode1" presStyleIdx="0" presStyleCnt="4" custLinFactNeighborX="0" custLinFactNeighborY="5019">
        <dgm:presLayoutVars>
          <dgm:bulletEnabled val="1"/>
        </dgm:presLayoutVars>
      </dgm:prSet>
      <dgm:spPr/>
    </dgm:pt>
    <dgm:pt modelId="{8F908FEF-DADF-C54C-BDCE-2F6E921CF515}" type="pres">
      <dgm:prSet presAssocID="{4DD61A79-8A93-A54C-9E9F-5C53FD32FDEB}" presName="sp" presStyleCnt="0"/>
      <dgm:spPr/>
    </dgm:pt>
    <dgm:pt modelId="{ECAFCFFA-7969-6D48-89E4-D0BAB6337F6E}" type="pres">
      <dgm:prSet presAssocID="{7CB826BF-B2A6-1140-A48B-E557C8D5E74F}" presName="linNode" presStyleCnt="0"/>
      <dgm:spPr/>
    </dgm:pt>
    <dgm:pt modelId="{534C477F-1F2A-FA45-AAE4-1C59FA14A38C}" type="pres">
      <dgm:prSet presAssocID="{7CB826BF-B2A6-1140-A48B-E557C8D5E74F}" presName="parentText" presStyleLbl="node1" presStyleIdx="1" presStyleCnt="4" custScaleX="78605">
        <dgm:presLayoutVars>
          <dgm:chMax val="1"/>
          <dgm:bulletEnabled val="1"/>
        </dgm:presLayoutVars>
      </dgm:prSet>
      <dgm:spPr/>
    </dgm:pt>
    <dgm:pt modelId="{CA132905-F00F-A647-9BE4-1194BBAB1832}" type="pres">
      <dgm:prSet presAssocID="{7CB826BF-B2A6-1140-A48B-E557C8D5E74F}" presName="descendantText" presStyleLbl="alignAccFollowNode1" presStyleIdx="1" presStyleCnt="4">
        <dgm:presLayoutVars>
          <dgm:bulletEnabled val="1"/>
        </dgm:presLayoutVars>
      </dgm:prSet>
      <dgm:spPr/>
    </dgm:pt>
    <dgm:pt modelId="{42887EAD-08ED-9C4A-B0EF-1785840CE8F7}" type="pres">
      <dgm:prSet presAssocID="{600CFAD5-EEEB-8846-80DC-1739FE694108}" presName="sp" presStyleCnt="0"/>
      <dgm:spPr/>
    </dgm:pt>
    <dgm:pt modelId="{EA3ADD74-F152-7140-BBAE-7AC56F2E8D91}" type="pres">
      <dgm:prSet presAssocID="{D6C33DFD-A927-374B-9E8A-244E6924620F}" presName="linNode" presStyleCnt="0"/>
      <dgm:spPr/>
    </dgm:pt>
    <dgm:pt modelId="{7B0A80DC-0B98-D747-A8D6-1F908D27D8B6}" type="pres">
      <dgm:prSet presAssocID="{D6C33DFD-A927-374B-9E8A-244E6924620F}" presName="parentText" presStyleLbl="node1" presStyleIdx="2" presStyleCnt="4" custScaleX="78605">
        <dgm:presLayoutVars>
          <dgm:chMax val="1"/>
          <dgm:bulletEnabled val="1"/>
        </dgm:presLayoutVars>
      </dgm:prSet>
      <dgm:spPr/>
    </dgm:pt>
    <dgm:pt modelId="{2CC094E4-5CC1-6C4F-9A6D-49C5109E745E}" type="pres">
      <dgm:prSet presAssocID="{D6C33DFD-A927-374B-9E8A-244E6924620F}" presName="descendantText" presStyleLbl="alignAccFollowNode1" presStyleIdx="2" presStyleCnt="4">
        <dgm:presLayoutVars>
          <dgm:bulletEnabled val="1"/>
        </dgm:presLayoutVars>
      </dgm:prSet>
      <dgm:spPr/>
    </dgm:pt>
    <dgm:pt modelId="{6633C04A-4D2D-3845-81E5-973CEF46AA9A}" type="pres">
      <dgm:prSet presAssocID="{8EE664EA-6BFB-A348-83A4-2827FAB61EC2}" presName="sp" presStyleCnt="0"/>
      <dgm:spPr/>
    </dgm:pt>
    <dgm:pt modelId="{8F7EE9CC-805A-2F4B-9C7D-2A61DFA36A3C}" type="pres">
      <dgm:prSet presAssocID="{E49C87C1-7154-D247-A86C-9195123D6493}" presName="linNode" presStyleCnt="0"/>
      <dgm:spPr/>
    </dgm:pt>
    <dgm:pt modelId="{DE55B73B-22DC-EE4A-A5C1-C0518A9367A1}" type="pres">
      <dgm:prSet presAssocID="{E49C87C1-7154-D247-A86C-9195123D6493}" presName="parentText" presStyleLbl="node1" presStyleIdx="3" presStyleCnt="4" custScaleX="78605">
        <dgm:presLayoutVars>
          <dgm:chMax val="1"/>
          <dgm:bulletEnabled val="1"/>
        </dgm:presLayoutVars>
      </dgm:prSet>
      <dgm:spPr/>
    </dgm:pt>
    <dgm:pt modelId="{9C3568C7-455A-B449-8957-82A47605EC7C}" type="pres">
      <dgm:prSet presAssocID="{E49C87C1-7154-D247-A86C-9195123D6493}" presName="descendantText" presStyleLbl="alignAccFollowNode1" presStyleIdx="3" presStyleCnt="4">
        <dgm:presLayoutVars>
          <dgm:bulletEnabled val="1"/>
        </dgm:presLayoutVars>
      </dgm:prSet>
      <dgm:spPr/>
    </dgm:pt>
  </dgm:ptLst>
  <dgm:cxnLst>
    <dgm:cxn modelId="{36C2E298-A297-8244-8323-FFBFDB7F9425}" type="presOf" srcId="{BCC1817B-D6A8-D648-916A-11ACEA18A475}" destId="{168B46CE-269E-E945-A6E9-63BFB11E2587}" srcOrd="0" destOrd="0" presId="urn:microsoft.com/office/officeart/2005/8/layout/vList5"/>
    <dgm:cxn modelId="{89CFB2C4-0E09-854A-A449-48CF3EA3C282}" type="presOf" srcId="{606F866C-63E4-4C4D-8DBA-EFACE75F862F}" destId="{2CC094E4-5CC1-6C4F-9A6D-49C5109E745E}" srcOrd="0" destOrd="0" presId="urn:microsoft.com/office/officeart/2005/8/layout/vList5"/>
    <dgm:cxn modelId="{4C17CB15-444A-3F4B-8A94-6AFBFB01D900}" srcId="{D6C33DFD-A927-374B-9E8A-244E6924620F}" destId="{606F866C-63E4-4C4D-8DBA-EFACE75F862F}" srcOrd="0" destOrd="0" parTransId="{8374890C-CA1E-624F-AD12-3A169B6A8C54}" sibTransId="{CDC04CAC-2918-484E-8B71-36D42E115304}"/>
    <dgm:cxn modelId="{9D32FC65-E5C4-1E43-BC6F-0A0BCA887ECF}" srcId="{7CB826BF-B2A6-1140-A48B-E557C8D5E74F}" destId="{BC9D604F-847F-4E42-9A3E-A864AE429CF9}" srcOrd="0" destOrd="0" parTransId="{8CFBE4BB-8A72-9447-8891-31496CF1CE93}" sibTransId="{670352E4-48FB-5741-BEF4-46AA5C55A06F}"/>
    <dgm:cxn modelId="{14B6058B-9B6B-6242-8513-264667832130}" type="presOf" srcId="{D6C33DFD-A927-374B-9E8A-244E6924620F}" destId="{7B0A80DC-0B98-D747-A8D6-1F908D27D8B6}" srcOrd="0" destOrd="0" presId="urn:microsoft.com/office/officeart/2005/8/layout/vList5"/>
    <dgm:cxn modelId="{BF3036FA-8C9B-9A47-B0D8-1C378A41D529}" type="presOf" srcId="{5116884F-9B8B-6E40-B25F-4685FDFF2E9D}" destId="{12758A50-0F5A-804E-9C9C-F498D45668EB}" srcOrd="0" destOrd="0" presId="urn:microsoft.com/office/officeart/2005/8/layout/vList5"/>
    <dgm:cxn modelId="{41ABA103-0DB5-404D-836B-92B34426A03E}" srcId="{BCC1817B-D6A8-D648-916A-11ACEA18A475}" destId="{7CB826BF-B2A6-1140-A48B-E557C8D5E74F}" srcOrd="1" destOrd="0" parTransId="{B1A1B916-F419-0749-89EE-01EC3FCBA681}" sibTransId="{600CFAD5-EEEB-8846-80DC-1739FE694108}"/>
    <dgm:cxn modelId="{5C6CF9DC-0179-D646-99D9-BA0943A7FDCE}" type="presOf" srcId="{959B93DE-C645-B243-9278-8FD0A8B876CE}" destId="{9C3568C7-455A-B449-8957-82A47605EC7C}" srcOrd="0" destOrd="0" presId="urn:microsoft.com/office/officeart/2005/8/layout/vList5"/>
    <dgm:cxn modelId="{B838C9FD-8EC6-ED4C-9BE9-DCBB01969941}" type="presOf" srcId="{BC9D604F-847F-4E42-9A3E-A864AE429CF9}" destId="{CA132905-F00F-A647-9BE4-1194BBAB1832}" srcOrd="0" destOrd="0" presId="urn:microsoft.com/office/officeart/2005/8/layout/vList5"/>
    <dgm:cxn modelId="{AC3F64BA-346D-5349-88DB-F448438274CC}" srcId="{BCC1817B-D6A8-D648-916A-11ACEA18A475}" destId="{D6C33DFD-A927-374B-9E8A-244E6924620F}" srcOrd="2" destOrd="0" parTransId="{6D889432-A694-0F4A-B46B-ABC23BA8F5CB}" sibTransId="{8EE664EA-6BFB-A348-83A4-2827FAB61EC2}"/>
    <dgm:cxn modelId="{A0970F00-F566-4946-91E7-6E20F67BA13D}" srcId="{BCC1817B-D6A8-D648-916A-11ACEA18A475}" destId="{638544AA-55E9-964E-8007-C5A71700B3EA}" srcOrd="0" destOrd="0" parTransId="{FC915F8C-5C69-604B-9468-EEF6A2EA1ACF}" sibTransId="{4DD61A79-8A93-A54C-9E9F-5C53FD32FDEB}"/>
    <dgm:cxn modelId="{9518AB03-767B-5048-B1D0-DF95494F167D}" type="presOf" srcId="{E49C87C1-7154-D247-A86C-9195123D6493}" destId="{DE55B73B-22DC-EE4A-A5C1-C0518A9367A1}" srcOrd="0" destOrd="0" presId="urn:microsoft.com/office/officeart/2005/8/layout/vList5"/>
    <dgm:cxn modelId="{57EE3864-B87D-ED41-AEC1-07AD8D923368}" srcId="{638544AA-55E9-964E-8007-C5A71700B3EA}" destId="{5116884F-9B8B-6E40-B25F-4685FDFF2E9D}" srcOrd="0" destOrd="0" parTransId="{6A8D00CE-2AF6-8F43-9DF5-066D4B3E0B42}" sibTransId="{500D2FB9-8BBF-6C45-976C-BDB9E9638F80}"/>
    <dgm:cxn modelId="{E2A486F6-1732-7D47-97EB-E0CDF56409CB}" srcId="{BCC1817B-D6A8-D648-916A-11ACEA18A475}" destId="{E49C87C1-7154-D247-A86C-9195123D6493}" srcOrd="3" destOrd="0" parTransId="{8F02449E-9939-6F41-AB0B-1B02FD92B776}" sibTransId="{2B0BFD72-F41C-A948-BE6E-B2E1C39DC075}"/>
    <dgm:cxn modelId="{5B262F65-FB29-BA42-B7FA-3E7C85CE70ED}" srcId="{E49C87C1-7154-D247-A86C-9195123D6493}" destId="{959B93DE-C645-B243-9278-8FD0A8B876CE}" srcOrd="0" destOrd="0" parTransId="{B71E9EBC-421A-F245-8847-7B6CAFC99D54}" sibTransId="{EDD53E75-1BDC-D84B-8768-F0BCEE4D8F2F}"/>
    <dgm:cxn modelId="{B4D633F8-C77C-ED4B-9B50-62BFEA918ED3}" type="presOf" srcId="{638544AA-55E9-964E-8007-C5A71700B3EA}" destId="{008B8B8E-3711-E144-977B-7BA8B114AE49}" srcOrd="0" destOrd="0" presId="urn:microsoft.com/office/officeart/2005/8/layout/vList5"/>
    <dgm:cxn modelId="{A91063C0-1AD4-7345-983A-0515E529CD9B}" type="presOf" srcId="{7CB826BF-B2A6-1140-A48B-E557C8D5E74F}" destId="{534C477F-1F2A-FA45-AAE4-1C59FA14A38C}" srcOrd="0" destOrd="0" presId="urn:microsoft.com/office/officeart/2005/8/layout/vList5"/>
    <dgm:cxn modelId="{019F1888-CA9C-A640-894A-BB20D832ACDC}" type="presParOf" srcId="{168B46CE-269E-E945-A6E9-63BFB11E2587}" destId="{13000C4B-FAB8-8448-B859-CDF5E211876C}" srcOrd="0" destOrd="0" presId="urn:microsoft.com/office/officeart/2005/8/layout/vList5"/>
    <dgm:cxn modelId="{1F8EF80F-451B-5A44-9094-352AC1B70699}" type="presParOf" srcId="{13000C4B-FAB8-8448-B859-CDF5E211876C}" destId="{008B8B8E-3711-E144-977B-7BA8B114AE49}" srcOrd="0" destOrd="0" presId="urn:microsoft.com/office/officeart/2005/8/layout/vList5"/>
    <dgm:cxn modelId="{22B12F0B-83FC-E442-A493-3601AC0941FC}" type="presParOf" srcId="{13000C4B-FAB8-8448-B859-CDF5E211876C}" destId="{12758A50-0F5A-804E-9C9C-F498D45668EB}" srcOrd="1" destOrd="0" presId="urn:microsoft.com/office/officeart/2005/8/layout/vList5"/>
    <dgm:cxn modelId="{4B95E646-99E9-A04E-956F-0A8F0619A5E0}" type="presParOf" srcId="{168B46CE-269E-E945-A6E9-63BFB11E2587}" destId="{8F908FEF-DADF-C54C-BDCE-2F6E921CF515}" srcOrd="1" destOrd="0" presId="urn:microsoft.com/office/officeart/2005/8/layout/vList5"/>
    <dgm:cxn modelId="{20C40506-D447-6443-9310-106695982ADE}" type="presParOf" srcId="{168B46CE-269E-E945-A6E9-63BFB11E2587}" destId="{ECAFCFFA-7969-6D48-89E4-D0BAB6337F6E}" srcOrd="2" destOrd="0" presId="urn:microsoft.com/office/officeart/2005/8/layout/vList5"/>
    <dgm:cxn modelId="{66D855D1-4E88-474C-B3CB-4819CBDF6505}" type="presParOf" srcId="{ECAFCFFA-7969-6D48-89E4-D0BAB6337F6E}" destId="{534C477F-1F2A-FA45-AAE4-1C59FA14A38C}" srcOrd="0" destOrd="0" presId="urn:microsoft.com/office/officeart/2005/8/layout/vList5"/>
    <dgm:cxn modelId="{6965B722-D448-794B-BD5D-BB9D754D2FD8}" type="presParOf" srcId="{ECAFCFFA-7969-6D48-89E4-D0BAB6337F6E}" destId="{CA132905-F00F-A647-9BE4-1194BBAB1832}" srcOrd="1" destOrd="0" presId="urn:microsoft.com/office/officeart/2005/8/layout/vList5"/>
    <dgm:cxn modelId="{F10DAF4A-1A93-B145-8484-839776ADE180}" type="presParOf" srcId="{168B46CE-269E-E945-A6E9-63BFB11E2587}" destId="{42887EAD-08ED-9C4A-B0EF-1785840CE8F7}" srcOrd="3" destOrd="0" presId="urn:microsoft.com/office/officeart/2005/8/layout/vList5"/>
    <dgm:cxn modelId="{28D4204C-26D0-374A-95BC-3FC8FA89C30D}" type="presParOf" srcId="{168B46CE-269E-E945-A6E9-63BFB11E2587}" destId="{EA3ADD74-F152-7140-BBAE-7AC56F2E8D91}" srcOrd="4" destOrd="0" presId="urn:microsoft.com/office/officeart/2005/8/layout/vList5"/>
    <dgm:cxn modelId="{23640E1D-C98E-3B41-B5C1-C5E31BFEA7D4}" type="presParOf" srcId="{EA3ADD74-F152-7140-BBAE-7AC56F2E8D91}" destId="{7B0A80DC-0B98-D747-A8D6-1F908D27D8B6}" srcOrd="0" destOrd="0" presId="urn:microsoft.com/office/officeart/2005/8/layout/vList5"/>
    <dgm:cxn modelId="{8F632EA7-20FA-E341-9904-C9B16B790B8C}" type="presParOf" srcId="{EA3ADD74-F152-7140-BBAE-7AC56F2E8D91}" destId="{2CC094E4-5CC1-6C4F-9A6D-49C5109E745E}" srcOrd="1" destOrd="0" presId="urn:microsoft.com/office/officeart/2005/8/layout/vList5"/>
    <dgm:cxn modelId="{323EC4C6-57B8-4547-9E8B-980293303E44}" type="presParOf" srcId="{168B46CE-269E-E945-A6E9-63BFB11E2587}" destId="{6633C04A-4D2D-3845-81E5-973CEF46AA9A}" srcOrd="5" destOrd="0" presId="urn:microsoft.com/office/officeart/2005/8/layout/vList5"/>
    <dgm:cxn modelId="{B60D736A-771C-CE4F-A969-37A442655416}" type="presParOf" srcId="{168B46CE-269E-E945-A6E9-63BFB11E2587}" destId="{8F7EE9CC-805A-2F4B-9C7D-2A61DFA36A3C}" srcOrd="6" destOrd="0" presId="urn:microsoft.com/office/officeart/2005/8/layout/vList5"/>
    <dgm:cxn modelId="{4F9C85EE-5CAF-C740-B6FE-9CC68CD1220F}" type="presParOf" srcId="{8F7EE9CC-805A-2F4B-9C7D-2A61DFA36A3C}" destId="{DE55B73B-22DC-EE4A-A5C1-C0518A9367A1}" srcOrd="0" destOrd="0" presId="urn:microsoft.com/office/officeart/2005/8/layout/vList5"/>
    <dgm:cxn modelId="{71BCD0C0-F486-E44D-AEA4-D7F590365C2D}" type="presParOf" srcId="{8F7EE9CC-805A-2F4B-9C7D-2A61DFA36A3C}" destId="{9C3568C7-455A-B449-8957-82A47605EC7C}"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033D78-15D5-3941-815F-4A20D919A964}">
      <dsp:nvSpPr>
        <dsp:cNvPr id="0" name=""/>
        <dsp:cNvSpPr/>
      </dsp:nvSpPr>
      <dsp:spPr>
        <a:xfrm>
          <a:off x="-6373792" y="-975273"/>
          <a:ext cx="7589347" cy="7589347"/>
        </a:xfrm>
        <a:prstGeom prst="blockArc">
          <a:avLst>
            <a:gd name="adj1" fmla="val 18900000"/>
            <a:gd name="adj2" fmla="val 2700000"/>
            <a:gd name="adj3" fmla="val 285"/>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28053F-A8AC-514B-AA9C-CC01CF1280D6}">
      <dsp:nvSpPr>
        <dsp:cNvPr id="0" name=""/>
        <dsp:cNvSpPr/>
      </dsp:nvSpPr>
      <dsp:spPr>
        <a:xfrm>
          <a:off x="782665" y="563880"/>
          <a:ext cx="11102917"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Delivering same functionality to multiple deployment environments</a:t>
          </a:r>
        </a:p>
      </dsp:txBody>
      <dsp:txXfrm>
        <a:off x="782665" y="563880"/>
        <a:ext cx="11102917" cy="1127760"/>
      </dsp:txXfrm>
    </dsp:sp>
    <dsp:sp modelId="{B0A269CC-2828-694B-9966-C59A4D922CAA}">
      <dsp:nvSpPr>
        <dsp:cNvPr id="0" name=""/>
        <dsp:cNvSpPr/>
      </dsp:nvSpPr>
      <dsp:spPr>
        <a:xfrm>
          <a:off x="77815" y="42291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84160FF-5BDC-6B42-8288-7819A155141B}">
      <dsp:nvSpPr>
        <dsp:cNvPr id="0" name=""/>
        <dsp:cNvSpPr/>
      </dsp:nvSpPr>
      <dsp:spPr>
        <a:xfrm>
          <a:off x="1192606" y="2255520"/>
          <a:ext cx="10692976"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Ensuring consistency and avoiding dependency hell</a:t>
          </a:r>
        </a:p>
      </dsp:txBody>
      <dsp:txXfrm>
        <a:off x="1192606" y="2255520"/>
        <a:ext cx="10692976" cy="1127760"/>
      </dsp:txXfrm>
    </dsp:sp>
    <dsp:sp modelId="{08DB3915-B5EC-784F-8C6C-18EBCBBF68AE}">
      <dsp:nvSpPr>
        <dsp:cNvPr id="0" name=""/>
        <dsp:cNvSpPr/>
      </dsp:nvSpPr>
      <dsp:spPr>
        <a:xfrm>
          <a:off x="487756" y="211455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4C20123-8FE7-3A42-A85B-D88CF876E7D5}">
      <dsp:nvSpPr>
        <dsp:cNvPr id="0" name=""/>
        <dsp:cNvSpPr/>
      </dsp:nvSpPr>
      <dsp:spPr>
        <a:xfrm>
          <a:off x="782665" y="3947160"/>
          <a:ext cx="11102917" cy="1127760"/>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5160" tIns="86360" rIns="86360" bIns="86360" numCol="1" spcCol="1270" anchor="ctr" anchorCtr="0">
          <a:noAutofit/>
        </a:bodyPr>
        <a:lstStyle/>
        <a:p>
          <a:pPr marL="0" lvl="0" indent="0" algn="l" defTabSz="1511300">
            <a:lnSpc>
              <a:spcPct val="90000"/>
            </a:lnSpc>
            <a:spcBef>
              <a:spcPct val="0"/>
            </a:spcBef>
            <a:spcAft>
              <a:spcPct val="35000"/>
            </a:spcAft>
            <a:buNone/>
          </a:pPr>
          <a:r>
            <a:rPr lang="en-US" sz="3400" kern="1200" dirty="0"/>
            <a:t>Unable to migrate and scale apps while maintaining compatibility</a:t>
          </a:r>
        </a:p>
      </dsp:txBody>
      <dsp:txXfrm>
        <a:off x="782665" y="3947160"/>
        <a:ext cx="11102917" cy="1127760"/>
      </dsp:txXfrm>
    </dsp:sp>
    <dsp:sp modelId="{4789AA69-1F6B-3B46-91D8-73CEB1BC46CA}">
      <dsp:nvSpPr>
        <dsp:cNvPr id="0" name=""/>
        <dsp:cNvSpPr/>
      </dsp:nvSpPr>
      <dsp:spPr>
        <a:xfrm>
          <a:off x="77815" y="3806190"/>
          <a:ext cx="1409700" cy="1409700"/>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6D6B7B-333C-1A4F-BACB-0C98C73CEFF8}">
      <dsp:nvSpPr>
        <dsp:cNvPr id="0" name=""/>
        <dsp:cNvSpPr/>
      </dsp:nvSpPr>
      <dsp:spPr>
        <a:xfrm>
          <a:off x="-2456814" y="-379448"/>
          <a:ext cx="2933595" cy="2933595"/>
        </a:xfrm>
        <a:prstGeom prst="blockArc">
          <a:avLst>
            <a:gd name="adj1" fmla="val 18900000"/>
            <a:gd name="adj2" fmla="val 2700000"/>
            <a:gd name="adj3" fmla="val 736"/>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BC006FF-89FA-1444-9BB6-BE67B50D0DBF}">
      <dsp:nvSpPr>
        <dsp:cNvPr id="0" name=""/>
        <dsp:cNvSpPr/>
      </dsp:nvSpPr>
      <dsp:spPr>
        <a:xfrm>
          <a:off x="306512" y="217469"/>
          <a:ext cx="101048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Large size can make it difficult to move images easily across environments</a:t>
          </a:r>
        </a:p>
      </dsp:txBody>
      <dsp:txXfrm>
        <a:off x="306512" y="217469"/>
        <a:ext cx="10104894" cy="434939"/>
      </dsp:txXfrm>
    </dsp:sp>
    <dsp:sp modelId="{049DFF5D-D001-F342-B192-54B00E250849}">
      <dsp:nvSpPr>
        <dsp:cNvPr id="0" name=""/>
        <dsp:cNvSpPr/>
      </dsp:nvSpPr>
      <dsp:spPr>
        <a:xfrm>
          <a:off x="34674" y="163102"/>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32FADD0-7D26-CF49-A343-43E9499C7F9B}">
      <dsp:nvSpPr>
        <dsp:cNvPr id="0" name=""/>
        <dsp:cNvSpPr/>
      </dsp:nvSpPr>
      <dsp:spPr>
        <a:xfrm>
          <a:off x="464612" y="869879"/>
          <a:ext cx="99467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Entire OS needs to be spun up for even writing a simple app</a:t>
          </a:r>
        </a:p>
      </dsp:txBody>
      <dsp:txXfrm>
        <a:off x="464612" y="869879"/>
        <a:ext cx="9946794" cy="434939"/>
      </dsp:txXfrm>
    </dsp:sp>
    <dsp:sp modelId="{7605B07D-F30E-C642-98F0-E81FDC7AB303}">
      <dsp:nvSpPr>
        <dsp:cNvPr id="0" name=""/>
        <dsp:cNvSpPr/>
      </dsp:nvSpPr>
      <dsp:spPr>
        <a:xfrm>
          <a:off x="192775" y="815512"/>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5DD9F76-F8A3-4944-A80C-61A55F37181A}">
      <dsp:nvSpPr>
        <dsp:cNvPr id="0" name=""/>
        <dsp:cNvSpPr/>
      </dsp:nvSpPr>
      <dsp:spPr>
        <a:xfrm>
          <a:off x="270235" y="1506444"/>
          <a:ext cx="10104894" cy="4349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5233"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 Lack density. Underutilization of host capacity and underlying resources</a:t>
          </a:r>
        </a:p>
      </dsp:txBody>
      <dsp:txXfrm>
        <a:off x="270235" y="1506444"/>
        <a:ext cx="10104894" cy="434939"/>
      </dsp:txXfrm>
    </dsp:sp>
    <dsp:sp modelId="{A3E1BDF4-3F9C-0F4A-81AD-27E562D79BDF}">
      <dsp:nvSpPr>
        <dsp:cNvPr id="0" name=""/>
        <dsp:cNvSpPr/>
      </dsp:nvSpPr>
      <dsp:spPr>
        <a:xfrm>
          <a:off x="34674" y="1467921"/>
          <a:ext cx="543674" cy="543674"/>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758A50-0F5A-804E-9C9C-F498D45668EB}">
      <dsp:nvSpPr>
        <dsp:cNvPr id="0" name=""/>
        <dsp:cNvSpPr/>
      </dsp:nvSpPr>
      <dsp:spPr>
        <a:xfrm rot="5400000">
          <a:off x="7586952" y="-3451508"/>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1"/>
            </a:rPr>
            <a:t>https://tryappservice.azure.com</a:t>
          </a:r>
          <a:endParaRPr lang="en-US" sz="3600" kern="1200" dirty="0"/>
        </a:p>
      </dsp:txBody>
      <dsp:txXfrm rot="-5400000">
        <a:off x="3997169" y="176241"/>
        <a:ext cx="7919346" cy="701814"/>
      </dsp:txXfrm>
    </dsp:sp>
    <dsp:sp modelId="{008B8B8E-3711-E144-977B-7BA8B114AE49}">
      <dsp:nvSpPr>
        <dsp:cNvPr id="0" name=""/>
        <dsp:cNvSpPr/>
      </dsp:nvSpPr>
      <dsp:spPr>
        <a:xfrm>
          <a:off x="478818" y="2021"/>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App Service</a:t>
          </a:r>
        </a:p>
      </dsp:txBody>
      <dsp:txXfrm>
        <a:off x="526276" y="49479"/>
        <a:ext cx="3423434" cy="877266"/>
      </dsp:txXfrm>
    </dsp:sp>
    <dsp:sp modelId="{CA132905-F00F-A647-9BE4-1194BBAB1832}">
      <dsp:nvSpPr>
        <dsp:cNvPr id="0" name=""/>
        <dsp:cNvSpPr/>
      </dsp:nvSpPr>
      <dsp:spPr>
        <a:xfrm rot="5400000">
          <a:off x="7586952" y="-2469751"/>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2"/>
            </a:rPr>
            <a:t>https://functions.azure.com/try</a:t>
          </a:r>
          <a:endParaRPr lang="en-US" sz="3600" kern="1200" dirty="0"/>
        </a:p>
      </dsp:txBody>
      <dsp:txXfrm rot="-5400000">
        <a:off x="3997169" y="1157998"/>
        <a:ext cx="7919346" cy="701814"/>
      </dsp:txXfrm>
    </dsp:sp>
    <dsp:sp modelId="{534C477F-1F2A-FA45-AAE4-1C59FA14A38C}">
      <dsp:nvSpPr>
        <dsp:cNvPr id="0" name=""/>
        <dsp:cNvSpPr/>
      </dsp:nvSpPr>
      <dsp:spPr>
        <a:xfrm>
          <a:off x="478818" y="1022812"/>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Functions</a:t>
          </a:r>
        </a:p>
      </dsp:txBody>
      <dsp:txXfrm>
        <a:off x="526276" y="1070270"/>
        <a:ext cx="3423434" cy="877266"/>
      </dsp:txXfrm>
    </dsp:sp>
    <dsp:sp modelId="{2CC094E4-5CC1-6C4F-9A6D-49C5109E745E}">
      <dsp:nvSpPr>
        <dsp:cNvPr id="0" name=""/>
        <dsp:cNvSpPr/>
      </dsp:nvSpPr>
      <dsp:spPr>
        <a:xfrm rot="5400000">
          <a:off x="7586952" y="-1448960"/>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3"/>
            </a:rPr>
            <a:t>http://aka.ms/tryservicefabric</a:t>
          </a:r>
          <a:endParaRPr lang="en-US" sz="3600" kern="1200" dirty="0"/>
        </a:p>
      </dsp:txBody>
      <dsp:txXfrm rot="-5400000">
        <a:off x="3997169" y="2178789"/>
        <a:ext cx="7919346" cy="701814"/>
      </dsp:txXfrm>
    </dsp:sp>
    <dsp:sp modelId="{7B0A80DC-0B98-D747-A8D6-1F908D27D8B6}">
      <dsp:nvSpPr>
        <dsp:cNvPr id="0" name=""/>
        <dsp:cNvSpPr/>
      </dsp:nvSpPr>
      <dsp:spPr>
        <a:xfrm>
          <a:off x="478818" y="2043604"/>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Service Fabric</a:t>
          </a:r>
        </a:p>
      </dsp:txBody>
      <dsp:txXfrm>
        <a:off x="526276" y="2091062"/>
        <a:ext cx="3423434" cy="877266"/>
      </dsp:txXfrm>
    </dsp:sp>
    <dsp:sp modelId="{9C3568C7-455A-B449-8957-82A47605EC7C}">
      <dsp:nvSpPr>
        <dsp:cNvPr id="0" name=""/>
        <dsp:cNvSpPr/>
      </dsp:nvSpPr>
      <dsp:spPr>
        <a:xfrm rot="5400000">
          <a:off x="7586952" y="-428168"/>
          <a:ext cx="777746" cy="7957312"/>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7160" tIns="68580" rIns="137160" bIns="68580" numCol="1" spcCol="1270" anchor="ctr" anchorCtr="0">
          <a:noAutofit/>
        </a:bodyPr>
        <a:lstStyle/>
        <a:p>
          <a:pPr marL="285750" lvl="1" indent="-285750" algn="l" defTabSz="1600200">
            <a:lnSpc>
              <a:spcPct val="90000"/>
            </a:lnSpc>
            <a:spcBef>
              <a:spcPct val="0"/>
            </a:spcBef>
            <a:spcAft>
              <a:spcPct val="15000"/>
            </a:spcAft>
            <a:buChar char="•"/>
          </a:pPr>
          <a:r>
            <a:rPr lang="en-US" sz="3600" b="1" kern="1200" dirty="0">
              <a:solidFill>
                <a:srgbClr val="FF0000"/>
              </a:solidFill>
            </a:rPr>
            <a:t>Try</a:t>
          </a:r>
          <a:r>
            <a:rPr lang="en-US" sz="3600" kern="1200" dirty="0"/>
            <a:t>: </a:t>
          </a:r>
          <a:r>
            <a:rPr lang="en-US" sz="3600" kern="1200" dirty="0">
              <a:hlinkClick xmlns:r="http://schemas.openxmlformats.org/officeDocument/2006/relationships" r:id="rId4"/>
            </a:rPr>
            <a:t>http://aka.ms/acs</a:t>
          </a:r>
          <a:endParaRPr lang="en-US" sz="3600" kern="1200" dirty="0"/>
        </a:p>
      </dsp:txBody>
      <dsp:txXfrm rot="-5400000">
        <a:off x="3997169" y="3199581"/>
        <a:ext cx="7919346" cy="701814"/>
      </dsp:txXfrm>
    </dsp:sp>
    <dsp:sp modelId="{DE55B73B-22DC-EE4A-A5C1-C0518A9367A1}">
      <dsp:nvSpPr>
        <dsp:cNvPr id="0" name=""/>
        <dsp:cNvSpPr/>
      </dsp:nvSpPr>
      <dsp:spPr>
        <a:xfrm>
          <a:off x="478818" y="3064396"/>
          <a:ext cx="3518350" cy="972182"/>
        </a:xfrm>
        <a:prstGeom prst="round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Azure Container Service</a:t>
          </a:r>
        </a:p>
      </dsp:txBody>
      <dsp:txXfrm>
        <a:off x="526276" y="3111854"/>
        <a:ext cx="3423434" cy="87726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10/19/2016 1:36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jp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tiff>
</file>

<file path=ppt/media/image48.jpeg>
</file>

<file path=ppt/media/image5.jpg>
</file>

<file path=ppt/media/image50.png>
</file>

<file path=ppt/media/image51.jpg>
</file>

<file path=ppt/media/image52.png>
</file>

<file path=ppt/media/image53.png>
</file>

<file path=ppt/media/image54.tiff>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10/19/2016 1:36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What’s this session about?</a:t>
            </a: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There are several overlapping service offerings which could be used for a given software challenge. How do you decide when to use Azure App Service vs. VMs, Cloud Service, Service Fabric, etc.? And App Service itself has several options, so again we have the question of how to decide which one to use for a given software challenge? For example, sometimes developers spin up a Web app with an MVC application to host a single HTTP API, just because that's what they know. If</a:t>
            </a:r>
            <a:r>
              <a:rPr lang="en-US" sz="900" kern="1200" baseline="0" dirty="0">
                <a:solidFill>
                  <a:schemeClr val="tx1"/>
                </a:solidFill>
                <a:effectLst/>
                <a:latin typeface="Segoe UI Light" pitchFamily="34" charset="0"/>
                <a:ea typeface="+mn-ea"/>
                <a:cs typeface="+mn-cs"/>
              </a:rPr>
              <a:t> they could use an Azure Function instead, they’d save a lot of money and gain a much simpler management model.</a:t>
            </a:r>
            <a:endParaRPr lang="en-US" sz="900" kern="1200" dirty="0">
              <a:solidFill>
                <a:schemeClr val="tx1"/>
              </a:solidFill>
              <a:effectLst/>
              <a:latin typeface="Segoe UI Light" pitchFamily="34" charset="0"/>
              <a:ea typeface="+mn-ea"/>
              <a:cs typeface="+mn-cs"/>
            </a:endParaRP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goal of this session is to overview our PaaS offerings and explain when to use each of them.</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1:38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842168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3089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905115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Functions supports C#, F#, Node.js, Python, PHP, batch, bash, Java</a:t>
            </a:r>
          </a:p>
          <a:p>
            <a:endParaRPr lang="en-US" dirty="0"/>
          </a:p>
          <a:p>
            <a:r>
              <a:rPr lang="en-US" dirty="0"/>
              <a:t>Azure Functions</a:t>
            </a:r>
            <a:r>
              <a:rPr lang="en-US" baseline="0" dirty="0"/>
              <a:t> supports the bindings in the </a:t>
            </a:r>
            <a:r>
              <a:rPr lang="en-US" baseline="0" dirty="0" err="1"/>
              <a:t>WebJobs</a:t>
            </a:r>
            <a:r>
              <a:rPr lang="en-US" baseline="0" dirty="0"/>
              <a:t> SDK. Some code samples here: https://github.com/Azure/azure-webjobs-sdk-extensions/tree/master/src/ExtensionsSample/Samples</a:t>
            </a:r>
          </a:p>
          <a:p>
            <a:endParaRPr lang="en-US" baseline="0" dirty="0"/>
          </a:p>
          <a:p>
            <a:r>
              <a:rPr lang="en-US" baseline="0" dirty="0"/>
              <a:t>For example, here’s some code showing the Twilio bindings:</a:t>
            </a:r>
          </a:p>
          <a:p>
            <a:endParaRPr lang="en-US" baseline="0" dirty="0"/>
          </a:p>
          <a:p>
            <a:r>
              <a:rPr lang="en-US" dirty="0"/>
              <a:t>        public static void </a:t>
            </a:r>
            <a:r>
              <a:rPr lang="en-US" dirty="0" err="1"/>
              <a:t>ProcessOrder_Declarative</a:t>
            </a:r>
            <a:r>
              <a:rPr lang="en-US" dirty="0"/>
              <a:t>(</a:t>
            </a:r>
          </a:p>
          <a:p>
            <a:r>
              <a:rPr lang="en-US" dirty="0"/>
              <a:t>            [</a:t>
            </a:r>
            <a:r>
              <a:rPr lang="en-US" dirty="0" err="1"/>
              <a:t>QueueTrigger</a:t>
            </a:r>
            <a:r>
              <a:rPr lang="en-US" dirty="0"/>
              <a:t>(@"samples-orders")] Order </a:t>
            </a:r>
            <a:r>
              <a:rPr lang="en-US" dirty="0" err="1"/>
              <a:t>order</a:t>
            </a:r>
            <a:r>
              <a:rPr lang="en-US" dirty="0"/>
              <a:t>,</a:t>
            </a:r>
          </a:p>
          <a:p>
            <a:r>
              <a:rPr lang="en-US" dirty="0"/>
              <a:t>            [</a:t>
            </a:r>
            <a:r>
              <a:rPr lang="en-US" dirty="0" err="1"/>
              <a:t>TwilioSms</a:t>
            </a:r>
            <a:r>
              <a:rPr lang="en-US" dirty="0"/>
              <a:t>(</a:t>
            </a:r>
          </a:p>
          <a:p>
            <a:r>
              <a:rPr lang="en-US" dirty="0"/>
              <a:t>                To = "{</a:t>
            </a:r>
            <a:r>
              <a:rPr lang="en-US" dirty="0" err="1"/>
              <a:t>CustomerPhoneNumber</a:t>
            </a:r>
            <a:r>
              <a:rPr lang="en-US" dirty="0"/>
              <a:t>}",</a:t>
            </a:r>
          </a:p>
          <a:p>
            <a:r>
              <a:rPr lang="en-US" dirty="0"/>
              <a:t>                From = "{</a:t>
            </a:r>
            <a:r>
              <a:rPr lang="en-US" dirty="0" err="1"/>
              <a:t>StorePhoneNumber</a:t>
            </a:r>
            <a:r>
              <a:rPr lang="en-US" dirty="0"/>
              <a:t>}",</a:t>
            </a:r>
          </a:p>
          <a:p>
            <a:r>
              <a:rPr lang="en-US" dirty="0"/>
              <a:t>                Body = "{</a:t>
            </a:r>
            <a:r>
              <a:rPr lang="en-US" dirty="0" err="1"/>
              <a:t>CustomerName</a:t>
            </a:r>
            <a:r>
              <a:rPr lang="en-US" dirty="0"/>
              <a:t>}, we've received your order ({</a:t>
            </a:r>
            <a:r>
              <a:rPr lang="en-US" dirty="0" err="1"/>
              <a:t>OrderId</a:t>
            </a:r>
            <a:r>
              <a:rPr lang="en-US" dirty="0"/>
              <a:t>}) and have begun processing it!")]</a:t>
            </a:r>
          </a:p>
          <a:p>
            <a:r>
              <a:rPr lang="en-US" dirty="0"/>
              <a:t>            out </a:t>
            </a:r>
            <a:r>
              <a:rPr lang="en-US" dirty="0" err="1"/>
              <a:t>SMSMessage</a:t>
            </a:r>
            <a:r>
              <a:rPr lang="en-US" dirty="0"/>
              <a:t> message)</a:t>
            </a:r>
          </a:p>
          <a:p>
            <a:r>
              <a:rPr lang="en-US" dirty="0"/>
              <a:t>        {</a:t>
            </a:r>
          </a:p>
          <a:p>
            <a:r>
              <a:rPr lang="en-US" dirty="0"/>
              <a:t>            // You can set additional message properties here</a:t>
            </a:r>
          </a:p>
          <a:p>
            <a:r>
              <a:rPr lang="en-US" dirty="0"/>
              <a:t>            message = new </a:t>
            </a:r>
            <a:r>
              <a:rPr lang="en-US" dirty="0" err="1"/>
              <a:t>SMSMessage</a:t>
            </a:r>
            <a:r>
              <a:rPr lang="en-US" dirty="0"/>
              <a:t>();</a:t>
            </a:r>
          </a:p>
          <a:p>
            <a:r>
              <a:rPr lang="en-US" dirty="0"/>
              <a:t>        }</a:t>
            </a:r>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2:36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88731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3535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https://channel9.msdn.com/Events/Ignite/2016/BRK2085-TS (1:00:46)</a:t>
            </a:r>
            <a:r>
              <a:rPr lang="en-US" baseline="0" dirty="0"/>
              <a:t> for talking points</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2:43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484056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9095CD6-0A44-4E02-9A31-9477FA89C6C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553281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293" fontAlgn="base">
              <a:lnSpc>
                <a:spcPct val="90000"/>
              </a:lnSpc>
              <a:spcBef>
                <a:spcPct val="0"/>
              </a:spcBef>
              <a:spcAft>
                <a:spcPct val="0"/>
              </a:spcAft>
              <a:defRP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5872903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built Service Fabric over</a:t>
            </a:r>
            <a:r>
              <a:rPr lang="en-US" baseline="0" dirty="0"/>
              <a:t> the past 10 years and uses it heavily internally (SQL DB, </a:t>
            </a:r>
            <a:r>
              <a:rPr lang="en-US" baseline="0" dirty="0" err="1"/>
              <a:t>DocDB</a:t>
            </a:r>
            <a:r>
              <a:rPr lang="en-US" baseline="0" dirty="0"/>
              <a:t>, Skype for Business, Cortana, </a:t>
            </a:r>
            <a:r>
              <a:rPr lang="en-US" baseline="0" dirty="0" err="1"/>
              <a:t>InTune</a:t>
            </a:r>
            <a:r>
              <a:rPr lang="en-US" baseline="0" dirty="0"/>
              <a:t>)</a:t>
            </a:r>
          </a:p>
          <a:p>
            <a:r>
              <a:rPr lang="en-US" baseline="0" dirty="0"/>
              <a:t>Service Fabric is a prescriptive, opinionated framework that helps with things like lifecycle management, self-healing, rollback, auto scaling, devops integration</a:t>
            </a:r>
          </a:p>
          <a:p>
            <a:r>
              <a:rPr lang="en-US" baseline="0" dirty="0"/>
              <a:t>Runs on Windows, Linux, Azure, other clouds</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871117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088105"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88105"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3612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853195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which technology do</a:t>
            </a:r>
            <a:r>
              <a:rPr lang="en-US" baseline="0" dirty="0"/>
              <a:t> you use? Azure App Service sits higher up on the stack as a PaaS service (more about this on the next slides).</a:t>
            </a:r>
          </a:p>
          <a:p>
            <a:endParaRPr lang="en-US" baseline="0" dirty="0"/>
          </a:p>
          <a:p>
            <a:r>
              <a:rPr lang="en-US" baseline="0" dirty="0"/>
              <a:t>Next, once you’ve decided to use App Service? App Service has several offerings, each of which solves a certain class of problems and offers a unique tradeoff of power, flexibility and economy.</a:t>
            </a:r>
          </a:p>
          <a:p>
            <a:endParaRPr lang="en-US" baseline="0" dirty="0"/>
          </a:p>
          <a:p>
            <a:r>
              <a:rPr lang="en-US" baseline="0" dirty="0"/>
              <a:t>We’ll be digging into that in this session.</a:t>
            </a:r>
            <a:endParaRPr lang="en-US" dirty="0"/>
          </a:p>
        </p:txBody>
      </p:sp>
      <p:sp>
        <p:nvSpPr>
          <p:cNvPr id="4" name="Header Placeholder 3"/>
          <p:cNvSpPr>
            <a:spLocks noGrp="1"/>
          </p:cNvSpPr>
          <p:nvPr>
            <p:ph type="hdr" sz="quarter" idx="10"/>
          </p:nvPr>
        </p:nvSpPr>
        <p:spPr/>
        <p:txBody>
          <a:bodyPr/>
          <a:lstStyle/>
          <a:p>
            <a:r>
              <a:rPr lang="en-US"/>
              <a:t>Microsoft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10/19/2016 2:32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5994450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en-US" sz="1800" b="0" i="0" u="none" strike="noStrike" kern="0" cap="none" spc="0" normalizeH="0" baseline="0" noProof="0">
                <a:ln>
                  <a:noFill/>
                </a:ln>
                <a:solidFill>
                  <a:sysClr val="windowText" lastClr="000000"/>
                </a:solidFill>
                <a:effectLst/>
                <a:uLnTx/>
                <a:uFillTx/>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04B3C87-3D8D-4CFE-9DF8-ACB5F82F8CF7}" type="datetime8">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alt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72FC2E-5954-4E65-BEEE-BF75C4846817}" type="slidenum">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790664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F657078-6DF4-4B15-AEE7-8504F49DC1D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016651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7056501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en-US" sz="1800" b="0" i="0" u="none" strike="noStrike" kern="0" cap="none" spc="0" normalizeH="0" baseline="0" noProof="0">
                <a:ln>
                  <a:noFill/>
                </a:ln>
                <a:solidFill>
                  <a:sysClr val="windowText" lastClr="000000"/>
                </a:solidFill>
                <a:effectLst/>
                <a:uLnTx/>
                <a:uFillTx/>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04B3C87-3D8D-4CFE-9DF8-ACB5F82F8CF7}" type="datetime8">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alt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72FC2E-5954-4E65-BEEE-BF75C4846817}" type="slidenum">
              <a:rPr kumimoji="0" lang="en-US"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1850370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19260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FDAFBEB-CD6F-47F6-A4B0-C6110FC4185E}"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56813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Envision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72826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4182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50422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19661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096005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2016</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10/19/2016 1:36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5888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6.xml"/><Relationship Id="rId4" Type="http://schemas.openxmlformats.org/officeDocument/2006/relationships/image" Target="../media/image6.emf"/></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3" name="Text Placeholder 2"/>
          <p:cNvSpPr>
            <a:spLocks noGrp="1"/>
          </p:cNvSpPr>
          <p:nvPr>
            <p:ph type="body" sz="quarter" idx="13" hasCustomPrompt="1"/>
          </p:nvPr>
        </p:nvSpPr>
        <p:spPr bwMode="white">
          <a:xfrm>
            <a:off x="10333038" y="296863"/>
            <a:ext cx="1828800" cy="461665"/>
          </a:xfrm>
        </p:spPr>
        <p:txBody>
          <a:bodyPr/>
          <a:lstStyle>
            <a:lvl1pPr marL="0" indent="0" algn="r">
              <a:buNone/>
              <a:defRPr sz="2000">
                <a:latin typeface="+mn-lt"/>
              </a:defRPr>
            </a:lvl1pPr>
          </a:lstStyle>
          <a:p>
            <a:pPr lvl="0"/>
            <a:r>
              <a:rPr lang="en-US" dirty="0"/>
              <a:t>Session Code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7638516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71260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0609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5244143"/>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3889475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060526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857696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7" y="4395790"/>
            <a:ext cx="12433300" cy="2601913"/>
          </a:xfrm>
          <a:prstGeom prst="rect">
            <a:avLst/>
          </a:prstGeom>
          <a:solidFill>
            <a:srgbClr val="4DA0E2"/>
          </a:solidFill>
          <a:ln>
            <a:noFill/>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2" y="5843588"/>
            <a:ext cx="12433301" cy="1154113"/>
          </a:xfrm>
          <a:prstGeom prst="rect">
            <a:avLst/>
          </a:prstGeom>
          <a:solidFill>
            <a:srgbClr val="00188F"/>
          </a:solidFill>
          <a:ln>
            <a:noFill/>
          </a:ln>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77" y="3409952"/>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9"/>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a:ext>
            </a:extLst>
          </a:blip>
          <a:stretch>
            <a:fillRect/>
          </a:stretch>
        </p:blipFill>
        <p:spPr bwMode="black">
          <a:xfrm>
            <a:off x="458332" y="6182442"/>
            <a:ext cx="1552931" cy="332660"/>
          </a:xfrm>
          <a:prstGeom prst="rect">
            <a:avLst/>
          </a:prstGeom>
        </p:spPr>
      </p:pic>
      <p:sp>
        <p:nvSpPr>
          <p:cNvPr id="8" name="Rectangle 6"/>
          <p:cNvSpPr>
            <a:spLocks noChangeArrowheads="1"/>
          </p:cNvSpPr>
          <p:nvPr userDrawn="1"/>
        </p:nvSpPr>
        <p:spPr bwMode="auto">
          <a:xfrm>
            <a:off x="3177" y="4395790"/>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9399719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2125664"/>
            <a:ext cx="11887200" cy="1831975"/>
          </a:xfrm>
          <a:noFill/>
        </p:spPr>
        <p:txBody>
          <a:bodyPr tIns="91440" bIns="91440" anchor="t" anchorCtr="0"/>
          <a:lstStyle>
            <a:lvl1pPr algn="l" defTabSz="932384" rtl="0" eaLnBrk="1" latinLnBrk="0" hangingPunct="1">
              <a:lnSpc>
                <a:spcPct val="90000"/>
              </a:lnSpc>
              <a:spcBef>
                <a:spcPct val="0"/>
              </a:spcBef>
              <a:buNone/>
              <a:defRPr lang="en-US" sz="8798"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6864336"/>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1"/>
            <a:ext cx="11889564" cy="2059025"/>
          </a:xfrm>
        </p:spPr>
        <p:txBody>
          <a:bodyPr/>
          <a:lstStyle>
            <a:lvl1pPr marL="0" indent="0">
              <a:buNone/>
              <a:defRPr/>
            </a:lvl1pPr>
            <a:lvl2pPr marL="28563" indent="0">
              <a:buNone/>
              <a:defRPr sz="2000"/>
            </a:lvl2pPr>
            <a:lvl3pPr marL="223752" indent="0">
              <a:buNone/>
              <a:defRPr sz="2000"/>
            </a:lvl3pPr>
            <a:lvl4pPr marL="476068" indent="0">
              <a:buNone/>
              <a:defRPr sz="1800"/>
            </a:lvl4pPr>
            <a:lvl5pPr marL="739490"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9731717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375080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33303972"/>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1" y="1212851"/>
            <a:ext cx="5486399" cy="2040832"/>
          </a:xfrm>
        </p:spPr>
        <p:txBody>
          <a:bodyPr wrap="square">
            <a:spAutoFit/>
          </a:bodyPr>
          <a:lstStyle>
            <a:lvl1pPr marL="0" indent="0">
              <a:spcBef>
                <a:spcPts val="1224"/>
              </a:spcBef>
              <a:buClr>
                <a:schemeClr val="tx1"/>
              </a:buClr>
              <a:buFont typeface="Wingdings" pitchFamily="2" charset="2"/>
              <a:buNone/>
              <a:defRPr sz="3598"/>
            </a:lvl1pPr>
            <a:lvl2pPr marL="0" indent="0">
              <a:buNone/>
              <a:defRPr sz="2000"/>
            </a:lvl2pPr>
            <a:lvl3pPr marL="231686" indent="0">
              <a:buNone/>
              <a:tabLst/>
              <a:defRPr sz="2000"/>
            </a:lvl3pPr>
            <a:lvl4pPr marL="460198" indent="0">
              <a:buNone/>
              <a:defRPr/>
            </a:lvl4pPr>
            <a:lvl5pPr marL="68553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1"/>
            <a:ext cx="5486399" cy="2040832"/>
          </a:xfrm>
        </p:spPr>
        <p:txBody>
          <a:bodyPr wrap="square">
            <a:spAutoFit/>
          </a:bodyPr>
          <a:lstStyle>
            <a:lvl1pPr marL="0" indent="0">
              <a:spcBef>
                <a:spcPts val="1224"/>
              </a:spcBef>
              <a:buClr>
                <a:schemeClr val="tx1"/>
              </a:buClr>
              <a:buFont typeface="Wingdings" pitchFamily="2" charset="2"/>
              <a:buNone/>
              <a:defRPr sz="3598"/>
            </a:lvl1pPr>
            <a:lvl2pPr marL="0" indent="0">
              <a:buNone/>
              <a:defRPr sz="2000"/>
            </a:lvl2pPr>
            <a:lvl3pPr marL="231686" indent="0">
              <a:buNone/>
              <a:tabLst/>
              <a:defRPr sz="2000"/>
            </a:lvl3pPr>
            <a:lvl4pPr marL="460198" indent="0">
              <a:buNone/>
              <a:defRPr/>
            </a:lvl4pPr>
            <a:lvl5pPr marL="68553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16306830"/>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1" y="1212851"/>
            <a:ext cx="5486399" cy="2108517"/>
          </a:xfrm>
        </p:spPr>
        <p:txBody>
          <a:bodyPr wrap="square">
            <a:spAutoFit/>
          </a:bodyPr>
          <a:lstStyle>
            <a:lvl1pPr marL="287227" indent="-287227">
              <a:spcBef>
                <a:spcPts val="1224"/>
              </a:spcBef>
              <a:buClr>
                <a:schemeClr val="tx1"/>
              </a:buClr>
              <a:buFont typeface="Wingdings" panose="05000000000000000000" pitchFamily="2" charset="2"/>
              <a:buChar char="§"/>
              <a:defRPr sz="3598"/>
            </a:lvl1pPr>
            <a:lvl2pPr marL="530962" indent="-233105">
              <a:defRPr sz="2400"/>
            </a:lvl2pPr>
            <a:lvl3pPr marL="699316" indent="-168355">
              <a:tabLst/>
              <a:defRPr sz="2000"/>
            </a:lvl3pPr>
            <a:lvl4pPr marL="880619" indent="-181305">
              <a:defRPr/>
            </a:lvl4pPr>
            <a:lvl5pPr marL="1048973" indent="-168355">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1"/>
            <a:ext cx="5486399" cy="2108517"/>
          </a:xfrm>
        </p:spPr>
        <p:txBody>
          <a:bodyPr wrap="square">
            <a:spAutoFit/>
          </a:bodyPr>
          <a:lstStyle>
            <a:lvl1pPr marL="287227" indent="-287227">
              <a:spcBef>
                <a:spcPts val="1224"/>
              </a:spcBef>
              <a:buClr>
                <a:schemeClr val="tx1"/>
              </a:buClr>
              <a:buFont typeface="Wingdings" panose="05000000000000000000" pitchFamily="2" charset="2"/>
              <a:buChar char="§"/>
              <a:defRPr sz="3598"/>
            </a:lvl1pPr>
            <a:lvl2pPr marL="530962" indent="-233105">
              <a:defRPr sz="2400"/>
            </a:lvl2pPr>
            <a:lvl3pPr marL="699316" indent="-168355">
              <a:tabLst/>
              <a:defRPr sz="2000"/>
            </a:lvl3pPr>
            <a:lvl4pPr marL="880619" indent="-181305">
              <a:defRPr/>
            </a:lvl4pPr>
            <a:lvl5pPr marL="1048973" indent="-168355">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35074810"/>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2293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5"/>
            <a:ext cx="11889564" cy="917575"/>
          </a:xfrm>
        </p:spPr>
        <p:txBody>
          <a:bodyPr/>
          <a:lstStyle>
            <a:lvl1pPr>
              <a:defRPr sz="7196" baseline="0"/>
            </a:lvl1pPr>
          </a:lstStyle>
          <a:p>
            <a:r>
              <a:rPr lang="en-US"/>
              <a:t>Click to edit Master title style</a:t>
            </a:r>
            <a:endParaRPr lang="en-US" dirty="0"/>
          </a:p>
        </p:txBody>
      </p:sp>
    </p:spTree>
    <p:extLst>
      <p:ext uri="{BB962C8B-B14F-4D97-AF65-F5344CB8AC3E}">
        <p14:creationId xmlns:p14="http://schemas.microsoft.com/office/powerpoint/2010/main" val="1820600187"/>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7" y="2125664"/>
            <a:ext cx="8219813" cy="1828800"/>
          </a:xfrm>
        </p:spPr>
        <p:txBody>
          <a:bodyPr/>
          <a:lstStyle>
            <a:lvl1pPr>
              <a:defRPr sz="5998" baseline="0"/>
            </a:lvl1pPr>
          </a:lstStyle>
          <a:p>
            <a:r>
              <a:rPr lang="en-US"/>
              <a:t>Click to edit Master title style</a:t>
            </a:r>
            <a:endParaRPr lang="en-US" dirty="0"/>
          </a:p>
        </p:txBody>
      </p:sp>
    </p:spTree>
    <p:extLst>
      <p:ext uri="{BB962C8B-B14F-4D97-AF65-F5344CB8AC3E}">
        <p14:creationId xmlns:p14="http://schemas.microsoft.com/office/powerpoint/2010/main" val="1033345207"/>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8"/>
            <a:ext cx="10058399" cy="917575"/>
          </a:xfrm>
        </p:spPr>
        <p:txBody>
          <a:bodyPr/>
          <a:lstStyle>
            <a:lvl1pPr marL="233274" indent="-233274">
              <a:defRPr sz="5998"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547780349"/>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5"/>
            <a:ext cx="10058399" cy="917575"/>
          </a:xfrm>
        </p:spPr>
        <p:txBody>
          <a:bodyPr/>
          <a:lstStyle>
            <a:lvl1pPr marL="282465" indent="-282465">
              <a:tabLst>
                <a:tab pos="282465" algn="l"/>
              </a:tabLst>
              <a:defRPr sz="5998"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1254242456"/>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8" y="2430464"/>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2000"/>
            </a:lvl2pPr>
            <a:lvl3pPr marL="228513" indent="0">
              <a:buNone/>
              <a:defRPr/>
            </a:lvl3pPr>
            <a:lvl4pPr marL="457024" indent="0">
              <a:buNone/>
              <a:defRPr/>
            </a:lvl4pPr>
            <a:lvl5pPr marL="685537" indent="0">
              <a:buNone/>
              <a:defRPr/>
            </a:lvl5pPr>
          </a:lstStyle>
          <a:p>
            <a:pPr lvl="0"/>
            <a:r>
              <a:rPr lang="en-US"/>
              <a:t>Edit Master text styles</a:t>
            </a:r>
          </a:p>
        </p:txBody>
      </p:sp>
      <p:sp>
        <p:nvSpPr>
          <p:cNvPr id="4" name="Title 1"/>
          <p:cNvSpPr>
            <a:spLocks noGrp="1"/>
          </p:cNvSpPr>
          <p:nvPr>
            <p:ph type="title"/>
          </p:nvPr>
        </p:nvSpPr>
        <p:spPr>
          <a:xfrm>
            <a:off x="282576"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875806178"/>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1241426"/>
            <a:ext cx="5486399" cy="1798637"/>
          </a:xfrm>
        </p:spPr>
        <p:txBody>
          <a:bodyPr/>
          <a:lstStyle>
            <a:lvl1pPr>
              <a:defRPr sz="6598"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8579467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8"/>
            <a:ext cx="5486399" cy="917575"/>
          </a:xfrm>
        </p:spPr>
        <p:txBody>
          <a:bodyPr/>
          <a:lstStyle>
            <a:lvl1pPr>
              <a:defRPr sz="65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8"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685172005"/>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1753055"/>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0" y="1212852"/>
            <a:ext cx="11887200" cy="2443746"/>
          </a:xfrm>
          <a:prstGeom prst="rect">
            <a:avLst/>
          </a:prstGeom>
        </p:spPr>
        <p:txBody>
          <a:bodyPr/>
          <a:lstStyle>
            <a:lvl1pPr marL="290401" indent="-29040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81" indent="-280881">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82" indent="-290401">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95" indent="-228513">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706" indent="-228513">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49107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459233" y="3145040"/>
            <a:ext cx="3291840" cy="705836"/>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0946" y="2441907"/>
            <a:ext cx="4698293" cy="2105809"/>
          </a:xfrm>
          <a:prstGeom prst="rect">
            <a:avLst/>
          </a:prstGeom>
        </p:spPr>
      </p:pic>
    </p:spTree>
    <p:extLst>
      <p:ext uri="{BB962C8B-B14F-4D97-AF65-F5344CB8AC3E}">
        <p14:creationId xmlns:p14="http://schemas.microsoft.com/office/powerpoint/2010/main" val="1069041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Walkin No til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4" name="Rectangle 3"/>
          <p:cNvSpPr/>
          <p:nvPr userDrawn="1"/>
        </p:nvSpPr>
        <p:spPr bwMode="auto">
          <a:xfrm>
            <a:off x="274638" y="1211263"/>
            <a:ext cx="6400800" cy="2743200"/>
          </a:xfrm>
          <a:prstGeom prst="rect">
            <a:avLst/>
          </a:prstGeom>
          <a:solidFill>
            <a:schemeClr val="bg2">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9" name="Title 1"/>
          <p:cNvSpPr>
            <a:spLocks noGrp="1"/>
          </p:cNvSpPr>
          <p:nvPr>
            <p:ph type="title" hasCustomPrompt="1"/>
          </p:nvPr>
        </p:nvSpPr>
        <p:spPr bwMode="auto">
          <a:xfrm>
            <a:off x="274638" y="1232251"/>
            <a:ext cx="8536515" cy="1190453"/>
          </a:xfrm>
          <a:noFill/>
        </p:spPr>
        <p:txBody>
          <a:bodyPr lIns="146304" tIns="91440" rIns="146304" bIns="91440" anchor="t" anchorCtr="0"/>
          <a:lstStyle>
            <a:lvl1pPr>
              <a:defRPr sz="5399" spc="-100" baseline="0">
                <a:gradFill>
                  <a:gsLst>
                    <a:gs pos="84066">
                      <a:schemeClr val="tx1"/>
                    </a:gs>
                    <a:gs pos="0">
                      <a:schemeClr val="tx1"/>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74638" y="2152578"/>
            <a:ext cx="8536517" cy="2280572"/>
          </a:xfrm>
        </p:spPr>
        <p:txBody>
          <a:bodyPr tIns="109728" bIns="109728">
            <a:noAutofit/>
          </a:bodyPr>
          <a:lstStyle>
            <a:lvl1pPr marL="0" indent="0">
              <a:spcBef>
                <a:spcPts val="0"/>
              </a:spcBef>
              <a:buNone/>
              <a:defRPr sz="2400" baseline="0">
                <a:gradFill>
                  <a:gsLst>
                    <a:gs pos="84066">
                      <a:schemeClr val="tx1"/>
                    </a:gs>
                    <a:gs pos="0">
                      <a:schemeClr val="tx1"/>
                    </a:gs>
                  </a:gsLst>
                  <a:lin ang="5400000" scaled="0"/>
                </a:gradFill>
                <a:latin typeface="+mn-lt"/>
              </a:defRPr>
            </a:lvl1pPr>
          </a:lstStyle>
          <a:p>
            <a:pPr lvl="0"/>
            <a:r>
              <a:rPr lang="en-US" dirty="0"/>
              <a:t>Speaker name</a:t>
            </a:r>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invGray">
          <a:xfrm>
            <a:off x="457581" y="6255936"/>
            <a:ext cx="1280160" cy="274492"/>
          </a:xfrm>
          <a:prstGeom prst="rect">
            <a:avLst/>
          </a:prstGeom>
        </p:spPr>
      </p:pic>
    </p:spTree>
    <p:extLst>
      <p:ext uri="{BB962C8B-B14F-4D97-AF65-F5344CB8AC3E}">
        <p14:creationId xmlns:p14="http://schemas.microsoft.com/office/powerpoint/2010/main" val="2261301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599761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Click to add title</a:t>
            </a:r>
          </a:p>
        </p:txBody>
      </p:sp>
      <p:sp>
        <p:nvSpPr>
          <p:cNvPr id="5" name="Text Placeholder 15"/>
          <p:cNvSpPr>
            <a:spLocks noGrp="1"/>
          </p:cNvSpPr>
          <p:nvPr>
            <p:ph type="body" sz="quarter" idx="14" hasCustomPrompt="1"/>
          </p:nvPr>
        </p:nvSpPr>
        <p:spPr>
          <a:xfrm>
            <a:off x="231626" y="1632058"/>
            <a:ext cx="11584484" cy="2231397"/>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speaker notes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3" y="6363077"/>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74" spc="-61"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dirty="0"/>
              <a:t>Next slide topic</a:t>
            </a:r>
          </a:p>
        </p:txBody>
      </p:sp>
    </p:spTree>
    <p:extLst>
      <p:ext uri="{BB962C8B-B14F-4D97-AF65-F5344CB8AC3E}">
        <p14:creationId xmlns:p14="http://schemas.microsoft.com/office/powerpoint/2010/main" val="3566086349"/>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0"/>
            <a:ext cx="11887200" cy="2163711"/>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48652888"/>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67918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_Blank Accent Color 1">
    <p:bg>
      <p:bgPr>
        <a:gradFill flip="none" rotWithShape="1">
          <a:gsLst>
            <a:gs pos="65000">
              <a:srgbClr val="011C42"/>
            </a:gs>
            <a:gs pos="65000">
              <a:srgbClr val="021939"/>
            </a:gs>
          </a:gsLst>
          <a:lin ang="108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8"/>
            <a:ext cx="3857734" cy="6405652"/>
          </a:xfrm>
        </p:spPr>
        <p:txBody>
          <a:bodyPr anchor="ctr"/>
          <a:lstStyle>
            <a:lvl1pPr>
              <a:defRPr sz="5505" spc="-153"/>
            </a:lvl1pPr>
          </a:lstStyle>
          <a:p>
            <a:r>
              <a:rPr lang="en-US" dirty="0"/>
              <a:t>Click to edit Master title style</a:t>
            </a:r>
          </a:p>
        </p:txBody>
      </p:sp>
    </p:spTree>
    <p:extLst>
      <p:ext uri="{BB962C8B-B14F-4D97-AF65-F5344CB8AC3E}">
        <p14:creationId xmlns:p14="http://schemas.microsoft.com/office/powerpoint/2010/main" val="411007301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0914" y="233151"/>
            <a:ext cx="11814652" cy="880792"/>
          </a:xfrm>
        </p:spPr>
        <p:txBody>
          <a:bodyPr anchor="t" anchorCtr="0">
            <a:noAutofit/>
          </a:bodyPr>
          <a:lstStyle>
            <a:lvl1pPr>
              <a:defRPr sz="5436" cap="none" spc="-136" baseline="0">
                <a:solidFill>
                  <a:schemeClr val="accent1"/>
                </a:solidFill>
                <a:latin typeface="Segoe UI Light" pitchFamily="34" charset="0"/>
              </a:defRPr>
            </a:lvl1pPr>
          </a:lstStyle>
          <a:p>
            <a:r>
              <a:rPr lang="en-US" dirty="0"/>
              <a:t>Click To Edit Master Title Style</a:t>
            </a:r>
          </a:p>
        </p:txBody>
      </p:sp>
    </p:spTree>
    <p:extLst>
      <p:ext uri="{BB962C8B-B14F-4D97-AF65-F5344CB8AC3E}">
        <p14:creationId xmlns:p14="http://schemas.microsoft.com/office/powerpoint/2010/main" val="198264850"/>
      </p:ext>
    </p:extLst>
  </p:cSld>
  <p:clrMapOvr>
    <a:masterClrMapping/>
  </p:clrMapOvr>
  <p:transition spd="slow">
    <p:push/>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6501" y="1965643"/>
            <a:ext cx="7899548" cy="2148840"/>
          </a:xfrm>
          <a:prstGeom prst="rect">
            <a:avLst/>
          </a:prstGeom>
        </p:spPr>
      </p:pic>
      <p:sp>
        <p:nvSpPr>
          <p:cNvPr id="6" name="Rectangle 5"/>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3090359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6950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753288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49288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07154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3539513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777691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35487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912981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32464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874945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5492999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539569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082542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374397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6058912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575416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22350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91504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52267931"/>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9032396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966699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6501" y="1965643"/>
            <a:ext cx="4736205" cy="2148840"/>
          </a:xfrm>
          <a:prstGeom prst="rect">
            <a:avLst/>
          </a:prstGeom>
        </p:spPr>
      </p:pic>
    </p:spTree>
    <p:extLst>
      <p:ext uri="{BB962C8B-B14F-4D97-AF65-F5344CB8AC3E}">
        <p14:creationId xmlns:p14="http://schemas.microsoft.com/office/powerpoint/2010/main" val="15370152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5897245"/>
            <a:ext cx="12435840" cy="10972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70840" y="6294142"/>
            <a:ext cx="1456418" cy="310896"/>
          </a:xfrm>
          <a:prstGeom prst="rect">
            <a:avLst/>
          </a:prstGeom>
        </p:spPr>
      </p:pic>
    </p:spTree>
    <p:extLst>
      <p:ext uri="{BB962C8B-B14F-4D97-AF65-F5344CB8AC3E}">
        <p14:creationId xmlns:p14="http://schemas.microsoft.com/office/powerpoint/2010/main" val="21029372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98720694"/>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89538008"/>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42989511"/>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41943113"/>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1306467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36694665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055054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8467587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27962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971819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578432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9975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8072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9468578"/>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37235639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23796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168621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6501" y="1965643"/>
            <a:ext cx="4736205" cy="2148840"/>
          </a:xfrm>
          <a:prstGeom prst="rect">
            <a:avLst/>
          </a:prstGeom>
        </p:spPr>
      </p:pic>
    </p:spTree>
    <p:extLst>
      <p:ext uri="{BB962C8B-B14F-4D97-AF65-F5344CB8AC3E}">
        <p14:creationId xmlns:p14="http://schemas.microsoft.com/office/powerpoint/2010/main" val="2620341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5897245"/>
            <a:ext cx="12435840" cy="10972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70840" y="6294142"/>
            <a:ext cx="1456418" cy="310896"/>
          </a:xfrm>
          <a:prstGeom prst="rect">
            <a:avLst/>
          </a:prstGeom>
        </p:spPr>
      </p:pic>
      <p:sp>
        <p:nvSpPr>
          <p:cNvPr id="3" name="Text Placeholder 2"/>
          <p:cNvSpPr>
            <a:spLocks noGrp="1"/>
          </p:cNvSpPr>
          <p:nvPr>
            <p:ph type="body" sz="quarter" idx="13" hasCustomPrompt="1"/>
          </p:nvPr>
        </p:nvSpPr>
        <p:spPr bwMode="white">
          <a:xfrm>
            <a:off x="10333038" y="296863"/>
            <a:ext cx="1828800" cy="461665"/>
          </a:xfrm>
        </p:spPr>
        <p:txBody>
          <a:bodyPr/>
          <a:lstStyle>
            <a:lvl1pPr marL="0" indent="0" algn="r">
              <a:buNone/>
              <a:defRPr sz="2000">
                <a:latin typeface="+mn-lt"/>
              </a:defRPr>
            </a:lvl1pPr>
          </a:lstStyle>
          <a:p>
            <a:pPr lvl="0"/>
            <a:r>
              <a:rPr lang="en-US" dirty="0"/>
              <a:t>Session Code</a:t>
            </a:r>
          </a:p>
        </p:txBody>
      </p:sp>
    </p:spTree>
    <p:extLst>
      <p:ext uri="{BB962C8B-B14F-4D97-AF65-F5344CB8AC3E}">
        <p14:creationId xmlns:p14="http://schemas.microsoft.com/office/powerpoint/2010/main" val="1783565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065595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3359454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4238344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4707770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66291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18953311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92519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23570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261040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536269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7508537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439976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3029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56503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750012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18212562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85404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50837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869597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181006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66984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834018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7478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52768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73588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367552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099646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19966985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885253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6749932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21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765057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7950056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28606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95384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8435388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4782815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0401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1701267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71216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0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41406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09187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49401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84460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39353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210454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80881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3752197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44285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689807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252950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244946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6269363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51983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7481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324967"/>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8093701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694763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6501" y="1965643"/>
            <a:ext cx="7899548" cy="2148840"/>
          </a:xfrm>
          <a:prstGeom prst="rect">
            <a:avLst/>
          </a:prstGeom>
        </p:spPr>
      </p:pic>
      <p:sp>
        <p:nvSpPr>
          <p:cNvPr id="6" name="Rectangle 5"/>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2874486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2280" y="6209084"/>
            <a:ext cx="1456418" cy="310896"/>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74702" y="1679645"/>
            <a:ext cx="91439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701" y="3509753"/>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33722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63841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37972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51610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808157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699597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55376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694812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67744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024987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976353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254456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206494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9194455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357300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slideLayout" Target="../slideLayouts/slideLayout96.xml"/><Relationship Id="rId18" Type="http://schemas.openxmlformats.org/officeDocument/2006/relationships/slideLayout" Target="../slideLayouts/slideLayout101.xml"/><Relationship Id="rId3" Type="http://schemas.openxmlformats.org/officeDocument/2006/relationships/slideLayout" Target="../slideLayouts/slideLayout86.xml"/><Relationship Id="rId21" Type="http://schemas.openxmlformats.org/officeDocument/2006/relationships/slideLayout" Target="../slideLayouts/slideLayout104.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17" Type="http://schemas.openxmlformats.org/officeDocument/2006/relationships/slideLayout" Target="../slideLayouts/slideLayout100.xml"/><Relationship Id="rId2" Type="http://schemas.openxmlformats.org/officeDocument/2006/relationships/slideLayout" Target="../slideLayouts/slideLayout85.xml"/><Relationship Id="rId16" Type="http://schemas.openxmlformats.org/officeDocument/2006/relationships/slideLayout" Target="../slideLayouts/slideLayout99.xml"/><Relationship Id="rId20" Type="http://schemas.openxmlformats.org/officeDocument/2006/relationships/slideLayout" Target="../slideLayouts/slideLayout103.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24" Type="http://schemas.openxmlformats.org/officeDocument/2006/relationships/theme" Target="../theme/theme5.xml"/><Relationship Id="rId5" Type="http://schemas.openxmlformats.org/officeDocument/2006/relationships/slideLayout" Target="../slideLayouts/slideLayout88.xml"/><Relationship Id="rId15" Type="http://schemas.openxmlformats.org/officeDocument/2006/relationships/slideLayout" Target="../slideLayouts/slideLayout98.xml"/><Relationship Id="rId23" Type="http://schemas.openxmlformats.org/officeDocument/2006/relationships/slideLayout" Target="../slideLayouts/slideLayout106.xml"/><Relationship Id="rId10" Type="http://schemas.openxmlformats.org/officeDocument/2006/relationships/slideLayout" Target="../slideLayouts/slideLayout93.xml"/><Relationship Id="rId19" Type="http://schemas.openxmlformats.org/officeDocument/2006/relationships/slideLayout" Target="../slideLayouts/slideLayout102.xml"/><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 Id="rId22" Type="http://schemas.openxmlformats.org/officeDocument/2006/relationships/slideLayout" Target="../slideLayouts/slideLayout10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26" Type="http://schemas.openxmlformats.org/officeDocument/2006/relationships/image" Target="../media/image10.png"/><Relationship Id="rId3" Type="http://schemas.openxmlformats.org/officeDocument/2006/relationships/slideLayout" Target="../slideLayouts/slideLayout109.xml"/><Relationship Id="rId21" Type="http://schemas.openxmlformats.org/officeDocument/2006/relationships/slideLayout" Target="../slideLayouts/slideLayout127.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5" Type="http://schemas.openxmlformats.org/officeDocument/2006/relationships/theme" Target="../theme/theme6.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24" Type="http://schemas.openxmlformats.org/officeDocument/2006/relationships/slideLayout" Target="../slideLayouts/slideLayout130.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23" Type="http://schemas.openxmlformats.org/officeDocument/2006/relationships/slideLayout" Target="../slideLayouts/slideLayout129.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 Id="rId22" Type="http://schemas.openxmlformats.org/officeDocument/2006/relationships/slideLayout" Target="../slideLayouts/slideLayout12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38.xml"/><Relationship Id="rId13" Type="http://schemas.openxmlformats.org/officeDocument/2006/relationships/slideLayout" Target="../slideLayouts/slideLayout143.xml"/><Relationship Id="rId18" Type="http://schemas.openxmlformats.org/officeDocument/2006/relationships/slideLayout" Target="../slideLayouts/slideLayout148.xml"/><Relationship Id="rId3" Type="http://schemas.openxmlformats.org/officeDocument/2006/relationships/slideLayout" Target="../slideLayouts/slideLayout133.xml"/><Relationship Id="rId21" Type="http://schemas.openxmlformats.org/officeDocument/2006/relationships/slideLayout" Target="../slideLayouts/slideLayout151.xml"/><Relationship Id="rId7" Type="http://schemas.openxmlformats.org/officeDocument/2006/relationships/slideLayout" Target="../slideLayouts/slideLayout137.xml"/><Relationship Id="rId12" Type="http://schemas.openxmlformats.org/officeDocument/2006/relationships/slideLayout" Target="../slideLayouts/slideLayout142.xml"/><Relationship Id="rId17" Type="http://schemas.openxmlformats.org/officeDocument/2006/relationships/slideLayout" Target="../slideLayouts/slideLayout147.xml"/><Relationship Id="rId2" Type="http://schemas.openxmlformats.org/officeDocument/2006/relationships/slideLayout" Target="../slideLayouts/slideLayout132.xml"/><Relationship Id="rId16" Type="http://schemas.openxmlformats.org/officeDocument/2006/relationships/slideLayout" Target="../slideLayouts/slideLayout146.xml"/><Relationship Id="rId20" Type="http://schemas.openxmlformats.org/officeDocument/2006/relationships/slideLayout" Target="../slideLayouts/slideLayout150.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11" Type="http://schemas.openxmlformats.org/officeDocument/2006/relationships/slideLayout" Target="../slideLayouts/slideLayout141.xml"/><Relationship Id="rId5" Type="http://schemas.openxmlformats.org/officeDocument/2006/relationships/slideLayout" Target="../slideLayouts/slideLayout135.xml"/><Relationship Id="rId15" Type="http://schemas.openxmlformats.org/officeDocument/2006/relationships/slideLayout" Target="../slideLayouts/slideLayout145.xml"/><Relationship Id="rId23" Type="http://schemas.openxmlformats.org/officeDocument/2006/relationships/theme" Target="../theme/theme7.xml"/><Relationship Id="rId10" Type="http://schemas.openxmlformats.org/officeDocument/2006/relationships/slideLayout" Target="../slideLayouts/slideLayout140.xml"/><Relationship Id="rId19" Type="http://schemas.openxmlformats.org/officeDocument/2006/relationships/slideLayout" Target="../slideLayouts/slideLayout149.xml"/><Relationship Id="rId4" Type="http://schemas.openxmlformats.org/officeDocument/2006/relationships/slideLayout" Target="../slideLayouts/slideLayout134.xml"/><Relationship Id="rId9" Type="http://schemas.openxmlformats.org/officeDocument/2006/relationships/slideLayout" Target="../slideLayouts/slideLayout139.xml"/><Relationship Id="rId14" Type="http://schemas.openxmlformats.org/officeDocument/2006/relationships/slideLayout" Target="../slideLayouts/slideLayout144.xml"/><Relationship Id="rId22" Type="http://schemas.openxmlformats.org/officeDocument/2006/relationships/slideLayout" Target="../slideLayouts/slideLayout15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0.xml"/><Relationship Id="rId13" Type="http://schemas.openxmlformats.org/officeDocument/2006/relationships/slideLayout" Target="../slideLayouts/slideLayout165.xml"/><Relationship Id="rId18" Type="http://schemas.openxmlformats.org/officeDocument/2006/relationships/slideLayout" Target="../slideLayouts/slideLayout170.xml"/><Relationship Id="rId3" Type="http://schemas.openxmlformats.org/officeDocument/2006/relationships/slideLayout" Target="../slideLayouts/slideLayout155.xml"/><Relationship Id="rId7" Type="http://schemas.openxmlformats.org/officeDocument/2006/relationships/slideLayout" Target="../slideLayouts/slideLayout159.xml"/><Relationship Id="rId12" Type="http://schemas.openxmlformats.org/officeDocument/2006/relationships/slideLayout" Target="../slideLayouts/slideLayout164.xml"/><Relationship Id="rId17" Type="http://schemas.openxmlformats.org/officeDocument/2006/relationships/slideLayout" Target="../slideLayouts/slideLayout169.xml"/><Relationship Id="rId2" Type="http://schemas.openxmlformats.org/officeDocument/2006/relationships/slideLayout" Target="../slideLayouts/slideLayout154.xml"/><Relationship Id="rId16" Type="http://schemas.openxmlformats.org/officeDocument/2006/relationships/slideLayout" Target="../slideLayouts/slideLayout168.xml"/><Relationship Id="rId1" Type="http://schemas.openxmlformats.org/officeDocument/2006/relationships/slideLayout" Target="../slideLayouts/slideLayout153.xml"/><Relationship Id="rId6" Type="http://schemas.openxmlformats.org/officeDocument/2006/relationships/slideLayout" Target="../slideLayouts/slideLayout158.xml"/><Relationship Id="rId11" Type="http://schemas.openxmlformats.org/officeDocument/2006/relationships/slideLayout" Target="../slideLayouts/slideLayout163.xml"/><Relationship Id="rId5" Type="http://schemas.openxmlformats.org/officeDocument/2006/relationships/slideLayout" Target="../slideLayouts/slideLayout157.xml"/><Relationship Id="rId15" Type="http://schemas.openxmlformats.org/officeDocument/2006/relationships/slideLayout" Target="../slideLayouts/slideLayout167.xml"/><Relationship Id="rId10" Type="http://schemas.openxmlformats.org/officeDocument/2006/relationships/slideLayout" Target="../slideLayouts/slideLayout162.xml"/><Relationship Id="rId19" Type="http://schemas.openxmlformats.org/officeDocument/2006/relationships/theme" Target="../theme/theme8.xml"/><Relationship Id="rId4" Type="http://schemas.openxmlformats.org/officeDocument/2006/relationships/slideLayout" Target="../slideLayouts/slideLayout156.xml"/><Relationship Id="rId9" Type="http://schemas.openxmlformats.org/officeDocument/2006/relationships/slideLayout" Target="../slideLayouts/slideLayout161.xml"/><Relationship Id="rId14"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00" r:id="rId1"/>
    <p:sldLayoutId id="2147484295" r:id="rId2"/>
    <p:sldLayoutId id="2147484240" r:id="rId3"/>
    <p:sldLayoutId id="2147484296" r:id="rId4"/>
    <p:sldLayoutId id="2147484241" r:id="rId5"/>
    <p:sldLayoutId id="2147484297" r:id="rId6"/>
    <p:sldLayoutId id="2147484244" r:id="rId7"/>
    <p:sldLayoutId id="2147484298" r:id="rId8"/>
    <p:sldLayoutId id="2147484245" r:id="rId9"/>
    <p:sldLayoutId id="2147484247" r:id="rId10"/>
    <p:sldLayoutId id="2147484331" r:id="rId11"/>
    <p:sldLayoutId id="2147484249" r:id="rId12"/>
    <p:sldLayoutId id="2147484301" r:id="rId13"/>
    <p:sldLayoutId id="2147484251" r:id="rId14"/>
    <p:sldLayoutId id="2147484252" r:id="rId15"/>
    <p:sldLayoutId id="2147484254" r:id="rId16"/>
    <p:sldLayoutId id="2147484365" r:id="rId17"/>
    <p:sldLayoutId id="2147484257" r:id="rId18"/>
    <p:sldLayoutId id="2147484258" r:id="rId19"/>
    <p:sldLayoutId id="2147484260" r:id="rId20"/>
    <p:sldLayoutId id="2147484299" r:id="rId21"/>
    <p:sldLayoutId id="2147484263" r:id="rId2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userDrawn="1">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userDrawn="1">
          <p15:clr>
            <a:srgbClr val="C35EA4"/>
          </p15:clr>
        </p15:guide>
        <p15:guide id="17" pos="7546"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1249032989"/>
      </p:ext>
    </p:extLst>
  </p:cSld>
  <p:clrMap bg1="dk1" tx1="lt1" bg2="dk2" tx2="lt2" accent1="accent1" accent2="accent2" accent3="accent3" accent4="accent4" accent5="accent5" accent6="accent6" hlink="hlink" folHlink="folHlink"/>
  <p:sldLayoutIdLst>
    <p:sldLayoutId id="2147484339" r:id="rId1"/>
    <p:sldLayoutId id="2147484340" r:id="rId2"/>
    <p:sldLayoutId id="2147484311" r:id="rId3"/>
    <p:sldLayoutId id="2147484312" r:id="rId4"/>
    <p:sldLayoutId id="2147484313" r:id="rId5"/>
    <p:sldLayoutId id="2147484314" r:id="rId6"/>
    <p:sldLayoutId id="2147484315" r:id="rId7"/>
    <p:sldLayoutId id="2147484332" r:id="rId8"/>
    <p:sldLayoutId id="2147484333" r:id="rId9"/>
    <p:sldLayoutId id="2147484334" r:id="rId10"/>
    <p:sldLayoutId id="2147484335" r:id="rId11"/>
    <p:sldLayoutId id="2147484336" r:id="rId12"/>
    <p:sldLayoutId id="2147484323" r:id="rId13"/>
    <p:sldLayoutId id="2147484364" r:id="rId14"/>
    <p:sldLayoutId id="2147484324" r:id="rId15"/>
    <p:sldLayoutId id="2147484325" r:id="rId16"/>
    <p:sldLayoutId id="2147484326" r:id="rId17"/>
    <p:sldLayoutId id="2147484327" r:id="rId18"/>
    <p:sldLayoutId id="2147484328"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userDrawn="1">
          <p15:clr>
            <a:srgbClr val="C35EA4"/>
          </p15:clr>
        </p15:guide>
        <p15:guide id="17" pos="7546"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682552606"/>
      </p:ext>
    </p:extLst>
  </p:cSld>
  <p:clrMap bg1="lt1" tx1="dk1" bg2="lt2" tx2="dk2" accent1="accent1" accent2="accent2" accent3="accent3" accent4="accent4" accent5="accent5" accent6="accent6" hlink="hlink" folHlink="folHlink"/>
  <p:sldLayoutIdLst>
    <p:sldLayoutId id="2147484343" r:id="rId1"/>
    <p:sldLayoutId id="2147484344" r:id="rId2"/>
    <p:sldLayoutId id="2147484345" r:id="rId3"/>
    <p:sldLayoutId id="2147484346" r:id="rId4"/>
    <p:sldLayoutId id="2147484347" r:id="rId5"/>
    <p:sldLayoutId id="2147484348" r:id="rId6"/>
    <p:sldLayoutId id="2147484349" r:id="rId7"/>
    <p:sldLayoutId id="2147484350"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4189652248"/>
      </p:ext>
    </p:extLst>
  </p:cSld>
  <p:clrMap bg1="lt1" tx1="dk1" bg2="lt2" tx2="dk2" accent1="accent1" accent2="accent2" accent3="accent3" accent4="accent4" accent5="accent5" accent6="accent6" hlink="hlink" folHlink="folHlink"/>
  <p:sldLayoutIdLst>
    <p:sldLayoutId id="2147484367" r:id="rId1"/>
    <p:sldLayoutId id="2147484368" r:id="rId2"/>
    <p:sldLayoutId id="2147484369" r:id="rId3"/>
    <p:sldLayoutId id="2147484370" r:id="rId4"/>
    <p:sldLayoutId id="2147484371" r:id="rId5"/>
    <p:sldLayoutId id="2147484372" r:id="rId6"/>
    <p:sldLayoutId id="2147484373" r:id="rId7"/>
    <p:sldLayoutId id="2147484374" r:id="rId8"/>
    <p:sldLayoutId id="2147484375" r:id="rId9"/>
    <p:sldLayoutId id="2147484376" r:id="rId10"/>
    <p:sldLayoutId id="2147484377" r:id="rId11"/>
    <p:sldLayoutId id="2147484378" r:id="rId12"/>
    <p:sldLayoutId id="2147484379" r:id="rId13"/>
    <p:sldLayoutId id="2147484380" r:id="rId14"/>
    <p:sldLayoutId id="2147484381" r:id="rId15"/>
    <p:sldLayoutId id="2147484382" r:id="rId16"/>
    <p:sldLayoutId id="2147484383" r:id="rId17"/>
    <p:sldLayoutId id="2147484384" r:id="rId18"/>
    <p:sldLayoutId id="2147484385" r:id="rId19"/>
    <p:sldLayoutId id="2147484386" r:id="rId20"/>
    <p:sldLayoutId id="2147484387"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461246603"/>
      </p:ext>
    </p:extLst>
  </p:cSld>
  <p:clrMap bg1="lt1" tx1="dk1" bg2="lt2" tx2="dk2" accent1="accent1" accent2="accent2" accent3="accent3" accent4="accent4" accent5="accent5" accent6="accent6" hlink="hlink" folHlink="folHlink"/>
  <p:sldLayoutIdLst>
    <p:sldLayoutId id="2147484389" r:id="rId1"/>
    <p:sldLayoutId id="2147484390" r:id="rId2"/>
    <p:sldLayoutId id="2147484391" r:id="rId3"/>
    <p:sldLayoutId id="2147484392" r:id="rId4"/>
    <p:sldLayoutId id="2147484393" r:id="rId5"/>
    <p:sldLayoutId id="2147484394" r:id="rId6"/>
    <p:sldLayoutId id="2147484395" r:id="rId7"/>
    <p:sldLayoutId id="2147484396" r:id="rId8"/>
    <p:sldLayoutId id="2147484397" r:id="rId9"/>
    <p:sldLayoutId id="2147484398" r:id="rId10"/>
    <p:sldLayoutId id="2147484399" r:id="rId11"/>
    <p:sldLayoutId id="2147484400" r:id="rId12"/>
    <p:sldLayoutId id="2147484401" r:id="rId13"/>
    <p:sldLayoutId id="2147484402" r:id="rId14"/>
    <p:sldLayoutId id="2147484403" r:id="rId15"/>
    <p:sldLayoutId id="2147484404" r:id="rId16"/>
    <p:sldLayoutId id="2147484405" r:id="rId17"/>
    <p:sldLayoutId id="2147484406" r:id="rId18"/>
    <p:sldLayoutId id="2147484407" r:id="rId19"/>
    <p:sldLayoutId id="2147484408" r:id="rId20"/>
    <p:sldLayoutId id="2147484409" r:id="rId21"/>
    <p:sldLayoutId id="2147484410" r:id="rId22"/>
    <p:sldLayoutId id="2147484411"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2"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6" cstate="print">
            <a:extLst>
              <a:ext uri="{28A0092B-C50C-407E-A947-70E740481C1C}">
                <a14:useLocalDpi xmlns:a14="http://schemas.microsoft.com/office/drawing/2010/main"/>
              </a:ext>
            </a:extLst>
          </a:blip>
          <a:stretch>
            <a:fillRect/>
          </a:stretch>
        </p:blipFill>
        <p:spPr>
          <a:xfrm rot="5400000">
            <a:off x="9489151" y="3050515"/>
            <a:ext cx="6995160" cy="894134"/>
          </a:xfrm>
          <a:prstGeom prst="rect">
            <a:avLst/>
          </a:prstGeom>
        </p:spPr>
      </p:pic>
    </p:spTree>
    <p:extLst>
      <p:ext uri="{BB962C8B-B14F-4D97-AF65-F5344CB8AC3E}">
        <p14:creationId xmlns:p14="http://schemas.microsoft.com/office/powerpoint/2010/main" val="733128725"/>
      </p:ext>
    </p:extLst>
  </p:cSld>
  <p:clrMap bg1="dk1" tx1="lt1" bg2="dk2" tx2="lt2" accent1="accent1" accent2="accent2" accent3="accent3" accent4="accent4" accent5="accent5" accent6="accent6" hlink="hlink" folHlink="folHlink"/>
  <p:sldLayoutIdLst>
    <p:sldLayoutId id="2147484413" r:id="rId1"/>
    <p:sldLayoutId id="2147484414" r:id="rId2"/>
    <p:sldLayoutId id="2147484415" r:id="rId3"/>
    <p:sldLayoutId id="2147484416" r:id="rId4"/>
    <p:sldLayoutId id="2147484417" r:id="rId5"/>
    <p:sldLayoutId id="2147484418" r:id="rId6"/>
    <p:sldLayoutId id="2147484419" r:id="rId7"/>
    <p:sldLayoutId id="2147484420" r:id="rId8"/>
    <p:sldLayoutId id="2147484421" r:id="rId9"/>
    <p:sldLayoutId id="2147484422" r:id="rId10"/>
    <p:sldLayoutId id="2147484423" r:id="rId11"/>
    <p:sldLayoutId id="2147484424" r:id="rId12"/>
    <p:sldLayoutId id="2147484425" r:id="rId13"/>
    <p:sldLayoutId id="2147484426" r:id="rId14"/>
    <p:sldLayoutId id="2147484427" r:id="rId15"/>
    <p:sldLayoutId id="2147484428" r:id="rId16"/>
    <p:sldLayoutId id="2147484429" r:id="rId17"/>
    <p:sldLayoutId id="2147484430" r:id="rId18"/>
    <p:sldLayoutId id="2147484431" r:id="rId19"/>
    <p:sldLayoutId id="2147484433" r:id="rId20"/>
    <p:sldLayoutId id="2147484434" r:id="rId21"/>
    <p:sldLayoutId id="2147484435" r:id="rId22"/>
    <p:sldLayoutId id="2147484436" r:id="rId23"/>
    <p:sldLayoutId id="2147484437" r:id="rId24"/>
  </p:sldLayoutIdLst>
  <p:transition>
    <p:fade/>
  </p:transition>
  <p:txStyles>
    <p:titleStyle>
      <a:lvl1pPr algn="l" defTabSz="932384"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8" marR="0" indent="-342768"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8" kern="1200" spc="0" baseline="0">
          <a:gradFill>
            <a:gsLst>
              <a:gs pos="1250">
                <a:schemeClr val="tx1"/>
              </a:gs>
              <a:gs pos="100000">
                <a:schemeClr val="tx1"/>
              </a:gs>
            </a:gsLst>
            <a:lin ang="5400000" scaled="0"/>
          </a:gradFill>
          <a:latin typeface="+mj-lt"/>
          <a:ea typeface="+mn-ea"/>
          <a:cs typeface="+mn-cs"/>
        </a:defRPr>
      </a:lvl1pPr>
      <a:lvl2pPr marL="583975" marR="0" indent="-241206"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792"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305"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6817" marR="0" indent="-228513" algn="l" defTabSz="93238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a:t>
                </a:r>
                <a:r>
                  <a:rPr lang="en-US" sz="50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50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a:t>
              </a:r>
              <a:r>
                <a:rPr lang="en-US" sz="50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575706546"/>
      </p:ext>
    </p:extLst>
  </p:cSld>
  <p:clrMap bg1="lt1" tx1="dk1" bg2="lt2" tx2="dk2" accent1="accent1" accent2="accent2" accent3="accent3" accent4="accent4" accent5="accent5" accent6="accent6" hlink="hlink" folHlink="folHlink"/>
  <p:sldLayoutIdLst>
    <p:sldLayoutId id="2147484440" r:id="rId1"/>
    <p:sldLayoutId id="2147484441" r:id="rId2"/>
    <p:sldLayoutId id="2147484442" r:id="rId3"/>
    <p:sldLayoutId id="2147484443" r:id="rId4"/>
    <p:sldLayoutId id="2147484444" r:id="rId5"/>
    <p:sldLayoutId id="2147484445" r:id="rId6"/>
    <p:sldLayoutId id="2147484446" r:id="rId7"/>
    <p:sldLayoutId id="2147484447" r:id="rId8"/>
    <p:sldLayoutId id="2147484448" r:id="rId9"/>
    <p:sldLayoutId id="2147484449" r:id="rId10"/>
    <p:sldLayoutId id="2147484450" r:id="rId11"/>
    <p:sldLayoutId id="2147484451" r:id="rId12"/>
    <p:sldLayoutId id="2147484452" r:id="rId13"/>
    <p:sldLayoutId id="2147484453" r:id="rId14"/>
    <p:sldLayoutId id="2147484454" r:id="rId15"/>
    <p:sldLayoutId id="2147484455" r:id="rId16"/>
    <p:sldLayoutId id="2147484456" r:id="rId17"/>
    <p:sldLayoutId id="2147484457" r:id="rId18"/>
    <p:sldLayoutId id="2147484458" r:id="rId19"/>
    <p:sldLayoutId id="2147484459" r:id="rId20"/>
    <p:sldLayoutId id="2147484460" r:id="rId21"/>
    <p:sldLayoutId id="2147484461" r:id="rId2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3" name="Group 2"/>
          <p:cNvGrpSpPr/>
          <p:nvPr userDrawn="1"/>
        </p:nvGrpSpPr>
        <p:grpSpPr>
          <a:xfrm>
            <a:off x="12618967" y="0"/>
            <a:ext cx="952401" cy="5766967"/>
            <a:chOff x="12618967" y="0"/>
            <a:chExt cx="952401" cy="5766967"/>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endParaRP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32472" rtl="0" eaLnBrk="1" fontAlgn="base" latinLnBrk="0" hangingPunct="1">
                  <a:lnSpc>
                    <a:spcPct val="100000"/>
                  </a:lnSpc>
                  <a:spcBef>
                    <a:spcPct val="0"/>
                  </a:spcBef>
                  <a:spcAft>
                    <a:spcPct val="0"/>
                  </a:spcAft>
                </a:pPr>
                <a:r>
                  <a:rPr lang="en-US" sz="50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algn="l" defTabSz="932742" rtl="0" eaLnBrk="1" latinLnBrk="0" hangingPunct="1">
                <a:lnSpc>
                  <a:spcPct val="90000"/>
                </a:lnSpc>
                <a:spcAft>
                  <a:spcPts val="600"/>
                </a:spcAft>
              </a:pPr>
              <a:r>
                <a:rPr lang="en-US" sz="100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32472" rtl="0" eaLnBrk="1" fontAlgn="base" latinLnBrk="0" hangingPunct="1">
                <a:lnSpc>
                  <a:spcPct val="100000"/>
                </a:lnSpc>
                <a:spcBef>
                  <a:spcPct val="0"/>
                </a:spcBef>
                <a:spcAft>
                  <a:spcPct val="0"/>
                </a:spcAft>
              </a:pPr>
              <a:r>
                <a:rPr lang="en-US" sz="500" b="0" kern="1200" baseline="0" dirty="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487145604"/>
      </p:ext>
    </p:extLst>
  </p:cSld>
  <p:clrMap bg1="dk1" tx1="lt1" bg2="dk2" tx2="lt2" accent1="accent1" accent2="accent2" accent3="accent3" accent4="accent4" accent5="accent5" accent6="accent6" hlink="hlink" folHlink="folHlink"/>
  <p:sldLayoutIdLst>
    <p:sldLayoutId id="2147484463" r:id="rId1"/>
    <p:sldLayoutId id="2147484464" r:id="rId2"/>
    <p:sldLayoutId id="2147484465" r:id="rId3"/>
    <p:sldLayoutId id="2147484466" r:id="rId4"/>
    <p:sldLayoutId id="2147484467" r:id="rId5"/>
    <p:sldLayoutId id="2147484468" r:id="rId6"/>
    <p:sldLayoutId id="2147484469" r:id="rId7"/>
    <p:sldLayoutId id="2147484470" r:id="rId8"/>
    <p:sldLayoutId id="2147484471" r:id="rId9"/>
    <p:sldLayoutId id="2147484472" r:id="rId10"/>
    <p:sldLayoutId id="2147484473" r:id="rId11"/>
    <p:sldLayoutId id="2147484474" r:id="rId12"/>
    <p:sldLayoutId id="2147484475" r:id="rId13"/>
    <p:sldLayoutId id="2147484476" r:id="rId14"/>
    <p:sldLayoutId id="2147484477" r:id="rId15"/>
    <p:sldLayoutId id="2147484478" r:id="rId16"/>
    <p:sldLayoutId id="2147484479" r:id="rId17"/>
    <p:sldLayoutId id="2147484480"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94.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8.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94.xml"/></Relationships>
</file>

<file path=ppt/slides/_rels/slide13.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17" Type="http://schemas.openxmlformats.org/officeDocument/2006/relationships/image" Target="../media/image46.png"/><Relationship Id="rId2" Type="http://schemas.openxmlformats.org/officeDocument/2006/relationships/notesSlide" Target="../notesSlides/notesSlide12.xml"/><Relationship Id="rId16" Type="http://schemas.microsoft.com/office/2007/relationships/hdphoto" Target="../media/hdphoto2.wdp"/><Relationship Id="rId1" Type="http://schemas.openxmlformats.org/officeDocument/2006/relationships/slideLayout" Target="../slideLayouts/slideLayout94.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5" Type="http://schemas.openxmlformats.org/officeDocument/2006/relationships/image" Target="../media/image4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emf"/><Relationship Id="rId14" Type="http://schemas.openxmlformats.org/officeDocument/2006/relationships/image" Target="../media/image4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8.xml"/></Relationships>
</file>

<file path=ppt/slides/_rels/slide15.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notesSlide" Target="../notesSlides/notesSlide14.xml"/><Relationship Id="rId1" Type="http://schemas.openxmlformats.org/officeDocument/2006/relationships/slideLayout" Target="../slideLayouts/slideLayout9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1.xml"/></Relationships>
</file>

<file path=ppt/slides/_rels/slide1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6.xml"/><Relationship Id="rId1" Type="http://schemas.openxmlformats.org/officeDocument/2006/relationships/slideLayout" Target="../slideLayouts/slideLayout94.xml"/><Relationship Id="rId5" Type="http://schemas.openxmlformats.org/officeDocument/2006/relationships/image" Target="../media/image39.emf"/><Relationship Id="rId4" Type="http://schemas.openxmlformats.org/officeDocument/2006/relationships/image" Target="../media/image49.emf"/></Relationships>
</file>

<file path=ppt/slides/_rels/slide18.xml.rels><?xml version="1.0" encoding="UTF-8" standalone="yes"?>
<Relationships xmlns="http://schemas.openxmlformats.org/package/2006/relationships"><Relationship Id="rId3" Type="http://schemas.openxmlformats.org/officeDocument/2006/relationships/image" Target="../media/image50.png"/><Relationship Id="rId7" Type="http://schemas.microsoft.com/office/2007/relationships/hdphoto" Target="../media/hdphoto4.wdp"/><Relationship Id="rId2" Type="http://schemas.openxmlformats.org/officeDocument/2006/relationships/notesSlide" Target="../notesSlides/notesSlide17.xml"/><Relationship Id="rId1" Type="http://schemas.openxmlformats.org/officeDocument/2006/relationships/slideLayout" Target="../slideLayouts/slideLayout89.xml"/><Relationship Id="rId6" Type="http://schemas.openxmlformats.org/officeDocument/2006/relationships/image" Target="../media/image52.png"/><Relationship Id="rId5" Type="http://schemas.openxmlformats.org/officeDocument/2006/relationships/image" Target="../media/image51.jpg"/><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8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54.tiff"/><Relationship Id="rId7" Type="http://schemas.openxmlformats.org/officeDocument/2006/relationships/diagramColors" Target="../diagrams/colors2.xml"/><Relationship Id="rId2" Type="http://schemas.openxmlformats.org/officeDocument/2006/relationships/notesSlide" Target="../notesSlides/notesSlide20.xml"/><Relationship Id="rId1" Type="http://schemas.openxmlformats.org/officeDocument/2006/relationships/slideLayout" Target="../slideLayouts/slideLayout88.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3.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8.png"/><Relationship Id="rId2" Type="http://schemas.openxmlformats.org/officeDocument/2006/relationships/notesSlide" Target="../notesSlides/notesSlide21.xml"/><Relationship Id="rId1" Type="http://schemas.openxmlformats.org/officeDocument/2006/relationships/slideLayout" Target="../slideLayouts/slideLayout94.xml"/><Relationship Id="rId6" Type="http://schemas.openxmlformats.org/officeDocument/2006/relationships/image" Target="../media/image57.png"/><Relationship Id="rId5" Type="http://schemas.openxmlformats.org/officeDocument/2006/relationships/image" Target="../media/image56.png"/><Relationship Id="rId4" Type="http://schemas.microsoft.com/office/2007/relationships/hdphoto" Target="../media/hdphoto5.wdp"/></Relationships>
</file>

<file path=ppt/slides/_rels/slide24.xml.rels><?xml version="1.0" encoding="UTF-8" standalone="yes"?>
<Relationships xmlns="http://schemas.openxmlformats.org/package/2006/relationships"><Relationship Id="rId3" Type="http://schemas.openxmlformats.org/officeDocument/2006/relationships/hyperlink" Target="https://clusterhq.com/assets/pdfs/state-of-container-usage-june-2015.pdf" TargetMode="External"/><Relationship Id="rId2" Type="http://schemas.openxmlformats.org/officeDocument/2006/relationships/notesSlide" Target="../notesSlides/notesSlide22.xml"/><Relationship Id="rId1" Type="http://schemas.openxmlformats.org/officeDocument/2006/relationships/slideLayout" Target="../slideLayouts/slideLayout94.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2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3.xml"/><Relationship Id="rId1" Type="http://schemas.openxmlformats.org/officeDocument/2006/relationships/slideLayout" Target="../slideLayouts/slideLayout101.xml"/><Relationship Id="rId4" Type="http://schemas.openxmlformats.org/officeDocument/2006/relationships/image" Target="../media/image63.png"/></Relationships>
</file>

<file path=ppt/slides/_rels/slide26.xml.rels><?xml version="1.0" encoding="UTF-8" standalone="yes"?>
<Relationships xmlns="http://schemas.openxmlformats.org/package/2006/relationships"><Relationship Id="rId8" Type="http://schemas.openxmlformats.org/officeDocument/2006/relationships/hyperlink" Target="http://aka.ms/adg"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4.xml"/><Relationship Id="rId1" Type="http://schemas.openxmlformats.org/officeDocument/2006/relationships/slideLayout" Target="../slideLayouts/slideLayout8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azure.microsoft.com/resources/total-economic-impact-of-microsoft-azure-paa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9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94.xml"/><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4.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emf"/><Relationship Id="rId2" Type="http://schemas.openxmlformats.org/officeDocument/2006/relationships/notesSlide" Target="../notesSlides/notesSlide8.xml"/><Relationship Id="rId1" Type="http://schemas.openxmlformats.org/officeDocument/2006/relationships/slideLayout" Target="../slideLayouts/slideLayout94.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How to select the right</a:t>
            </a:r>
            <a:br>
              <a:rPr lang="en-US" sz="4000" dirty="0"/>
            </a:br>
            <a:r>
              <a:rPr lang="en-US" sz="4000"/>
              <a:t>Azure service</a:t>
            </a:r>
            <a:endParaRPr lang="en-US" sz="4000" dirty="0"/>
          </a:p>
        </p:txBody>
      </p:sp>
      <p:sp>
        <p:nvSpPr>
          <p:cNvPr id="5" name="Text Placeholder 4"/>
          <p:cNvSpPr>
            <a:spLocks noGrp="1"/>
          </p:cNvSpPr>
          <p:nvPr>
            <p:ph type="body" sz="quarter" idx="12"/>
          </p:nvPr>
        </p:nvSpPr>
        <p:spPr>
          <a:xfrm>
            <a:off x="274701" y="3955255"/>
            <a:ext cx="7315137" cy="1828007"/>
          </a:xfrm>
        </p:spPr>
        <p:txBody>
          <a:bodyPr/>
          <a:lstStyle/>
          <a:p>
            <a:r>
              <a:rPr lang="en-US" sz="2000" dirty="0"/>
              <a:t>[speaker]</a:t>
            </a:r>
          </a:p>
        </p:txBody>
      </p:sp>
      <p:pic>
        <p:nvPicPr>
          <p:cNvPr id="2" name="Picture 1"/>
          <p:cNvPicPr>
            <a:picLocks noChangeAspect="1"/>
          </p:cNvPicPr>
          <p:nvPr/>
        </p:nvPicPr>
        <p:blipFill>
          <a:blip r:embed="rId3"/>
          <a:stretch>
            <a:fillRect/>
          </a:stretch>
        </p:blipFill>
        <p:spPr>
          <a:xfrm>
            <a:off x="9799637" y="220662"/>
            <a:ext cx="2432843" cy="1021794"/>
          </a:xfrm>
          <a:prstGeom prst="rect">
            <a:avLst/>
          </a:prstGeom>
        </p:spPr>
      </p:pic>
    </p:spTree>
    <p:extLst>
      <p:ext uri="{BB962C8B-B14F-4D97-AF65-F5344CB8AC3E}">
        <p14:creationId xmlns:p14="http://schemas.microsoft.com/office/powerpoint/2010/main" val="323731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architecture example</a:t>
            </a: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a:ext>
            </a:extLst>
          </a:blip>
          <a:srcRect l="-6004" t="-3119" r="-6004" b="-4708"/>
          <a:stretch/>
        </p:blipFill>
        <p:spPr>
          <a:xfrm>
            <a:off x="2103438" y="1212849"/>
            <a:ext cx="8229600" cy="5484814"/>
          </a:xfrm>
          <a:prstGeom prst="rect">
            <a:avLst/>
          </a:prstGeom>
          <a:solidFill>
            <a:srgbClr val="FFFFFF"/>
          </a:solidFill>
        </p:spPr>
      </p:pic>
      <p:sp>
        <p:nvSpPr>
          <p:cNvPr id="11" name="Rectangle 10"/>
          <p:cNvSpPr/>
          <p:nvPr/>
        </p:nvSpPr>
        <p:spPr bwMode="auto">
          <a:xfrm>
            <a:off x="7818437" y="2430462"/>
            <a:ext cx="990600" cy="1066800"/>
          </a:xfrm>
          <a:prstGeom prst="rect">
            <a:avLst/>
          </a:prstGeom>
          <a:solidFill>
            <a:srgbClr val="F1F1F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pic>
        <p:nvPicPr>
          <p:cNvPr id="8" name="Picture 7"/>
          <p:cNvPicPr>
            <a:picLocks noChangeAspect="1"/>
          </p:cNvPicPr>
          <p:nvPr/>
        </p:nvPicPr>
        <p:blipFill>
          <a:blip r:embed="rId4"/>
          <a:stretch>
            <a:fillRect/>
          </a:stretch>
        </p:blipFill>
        <p:spPr>
          <a:xfrm>
            <a:off x="7777081" y="2355992"/>
            <a:ext cx="1035103" cy="1206562"/>
          </a:xfrm>
          <a:prstGeom prst="rect">
            <a:avLst/>
          </a:prstGeom>
        </p:spPr>
      </p:pic>
    </p:spTree>
    <p:extLst>
      <p:ext uri="{BB962C8B-B14F-4D97-AF65-F5344CB8AC3E}">
        <p14:creationId xmlns:p14="http://schemas.microsoft.com/office/powerpoint/2010/main" val="148631767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Azure Functions</a:t>
            </a:r>
            <a:endParaRPr lang="en-US" dirty="0"/>
          </a:p>
        </p:txBody>
      </p:sp>
    </p:spTree>
    <p:extLst>
      <p:ext uri="{BB962C8B-B14F-4D97-AF65-F5344CB8AC3E}">
        <p14:creationId xmlns:p14="http://schemas.microsoft.com/office/powerpoint/2010/main" val="90392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architecture</a:t>
            </a:r>
            <a:br>
              <a:rPr lang="en-US" dirty="0"/>
            </a:br>
            <a:r>
              <a:rPr lang="en-US" sz="3200" dirty="0"/>
              <a:t>Example: </a:t>
            </a:r>
            <a:r>
              <a:rPr lang="en-US" sz="3200" dirty="0" err="1"/>
              <a:t>serverless</a:t>
            </a:r>
            <a:r>
              <a:rPr lang="en-US" sz="3200" dirty="0"/>
              <a:t> mobile back ends</a:t>
            </a:r>
          </a:p>
        </p:txBody>
      </p:sp>
      <p:sp>
        <p:nvSpPr>
          <p:cNvPr id="115" name="AutoShape 3"/>
          <p:cNvSpPr>
            <a:spLocks noChangeAspect="1" noChangeArrowheads="1" noTextEdit="1"/>
          </p:cNvSpPr>
          <p:nvPr/>
        </p:nvSpPr>
        <p:spPr bwMode="auto">
          <a:xfrm>
            <a:off x="122237" y="2517751"/>
            <a:ext cx="11549873" cy="3535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nvGrpSpPr>
          <p:cNvPr id="226" name="Group 225"/>
          <p:cNvGrpSpPr/>
          <p:nvPr/>
        </p:nvGrpSpPr>
        <p:grpSpPr>
          <a:xfrm>
            <a:off x="650008" y="2668587"/>
            <a:ext cx="2426854" cy="3648075"/>
            <a:chOff x="2185509" y="2155826"/>
            <a:chExt cx="1737204" cy="2611385"/>
          </a:xfrm>
        </p:grpSpPr>
        <p:sp>
          <p:nvSpPr>
            <p:cNvPr id="227" name="Rectangle 5"/>
            <p:cNvSpPr>
              <a:spLocks noChangeArrowheads="1"/>
            </p:cNvSpPr>
            <p:nvPr/>
          </p:nvSpPr>
          <p:spPr bwMode="auto">
            <a:xfrm>
              <a:off x="2185509" y="4370645"/>
              <a:ext cx="1302380" cy="39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Photo taken and</a:t>
              </a:r>
            </a:p>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err="1">
                  <a:ln>
                    <a:noFill/>
                  </a:ln>
                  <a:solidFill>
                    <a:sysClr val="windowText" lastClr="000000"/>
                  </a:solidFill>
                  <a:effectLst/>
                  <a:uLnTx/>
                  <a:uFillTx/>
                  <a:latin typeface="Segoe UI Semilight" panose="020B0402040204020203" pitchFamily="34" charset="0"/>
                  <a:cs typeface="Segoe UI Semilight" panose="020B0402040204020203" pitchFamily="34" charset="0"/>
                </a:rPr>
                <a:t>WebHook</a:t>
              </a: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 called</a:t>
              </a:r>
            </a:p>
          </p:txBody>
        </p:sp>
        <p:sp>
          <p:nvSpPr>
            <p:cNvPr id="228" name="Freeform 8"/>
            <p:cNvSpPr>
              <a:spLocks/>
            </p:cNvSpPr>
            <p:nvPr/>
          </p:nvSpPr>
          <p:spPr bwMode="auto">
            <a:xfrm>
              <a:off x="2638425" y="2155826"/>
              <a:ext cx="322263" cy="422275"/>
            </a:xfrm>
            <a:custGeom>
              <a:avLst/>
              <a:gdLst>
                <a:gd name="T0" fmla="*/ 45 w 86"/>
                <a:gd name="T1" fmla="*/ 56 h 112"/>
                <a:gd name="T2" fmla="*/ 29 w 86"/>
                <a:gd name="T3" fmla="*/ 84 h 112"/>
                <a:gd name="T4" fmla="*/ 28 w 86"/>
                <a:gd name="T5" fmla="*/ 91 h 112"/>
                <a:gd name="T6" fmla="*/ 18 w 86"/>
                <a:gd name="T7" fmla="*/ 110 h 112"/>
                <a:gd name="T8" fmla="*/ 1 w 86"/>
                <a:gd name="T9" fmla="*/ 98 h 112"/>
                <a:gd name="T10" fmla="*/ 14 w 86"/>
                <a:gd name="T11" fmla="*/ 83 h 112"/>
                <a:gd name="T12" fmla="*/ 16 w 86"/>
                <a:gd name="T13" fmla="*/ 82 h 112"/>
                <a:gd name="T14" fmla="*/ 29 w 86"/>
                <a:gd name="T15" fmla="*/ 61 h 112"/>
                <a:gd name="T16" fmla="*/ 17 w 86"/>
                <a:gd name="T17" fmla="*/ 33 h 112"/>
                <a:gd name="T18" fmla="*/ 27 w 86"/>
                <a:gd name="T19" fmla="*/ 13 h 112"/>
                <a:gd name="T20" fmla="*/ 68 w 86"/>
                <a:gd name="T21" fmla="*/ 8 h 112"/>
                <a:gd name="T22" fmla="*/ 81 w 86"/>
                <a:gd name="T23" fmla="*/ 45 h 112"/>
                <a:gd name="T24" fmla="*/ 69 w 86"/>
                <a:gd name="T25" fmla="*/ 42 h 112"/>
                <a:gd name="T26" fmla="*/ 65 w 86"/>
                <a:gd name="T27" fmla="*/ 22 h 112"/>
                <a:gd name="T28" fmla="*/ 52 w 86"/>
                <a:gd name="T29" fmla="*/ 16 h 112"/>
                <a:gd name="T30" fmla="*/ 31 w 86"/>
                <a:gd name="T31" fmla="*/ 30 h 112"/>
                <a:gd name="T32" fmla="*/ 45 w 86"/>
                <a:gd name="T3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112">
                  <a:moveTo>
                    <a:pt x="45" y="56"/>
                  </a:moveTo>
                  <a:cubicBezTo>
                    <a:pt x="40" y="66"/>
                    <a:pt x="34" y="75"/>
                    <a:pt x="29" y="84"/>
                  </a:cubicBezTo>
                  <a:cubicBezTo>
                    <a:pt x="27" y="87"/>
                    <a:pt x="27" y="88"/>
                    <a:pt x="28" y="91"/>
                  </a:cubicBezTo>
                  <a:cubicBezTo>
                    <a:pt x="31" y="100"/>
                    <a:pt x="27" y="108"/>
                    <a:pt x="18" y="110"/>
                  </a:cubicBezTo>
                  <a:cubicBezTo>
                    <a:pt x="10" y="112"/>
                    <a:pt x="3" y="107"/>
                    <a:pt x="1" y="98"/>
                  </a:cubicBezTo>
                  <a:cubicBezTo>
                    <a:pt x="0" y="91"/>
                    <a:pt x="6" y="84"/>
                    <a:pt x="14" y="83"/>
                  </a:cubicBezTo>
                  <a:cubicBezTo>
                    <a:pt x="14" y="82"/>
                    <a:pt x="15" y="82"/>
                    <a:pt x="16" y="82"/>
                  </a:cubicBezTo>
                  <a:cubicBezTo>
                    <a:pt x="20" y="76"/>
                    <a:pt x="24" y="69"/>
                    <a:pt x="29" y="61"/>
                  </a:cubicBezTo>
                  <a:cubicBezTo>
                    <a:pt x="21" y="54"/>
                    <a:pt x="16" y="45"/>
                    <a:pt x="17" y="33"/>
                  </a:cubicBezTo>
                  <a:cubicBezTo>
                    <a:pt x="18" y="25"/>
                    <a:pt x="21" y="18"/>
                    <a:pt x="27" y="13"/>
                  </a:cubicBezTo>
                  <a:cubicBezTo>
                    <a:pt x="38" y="2"/>
                    <a:pt x="55" y="0"/>
                    <a:pt x="68" y="8"/>
                  </a:cubicBezTo>
                  <a:cubicBezTo>
                    <a:pt x="80" y="16"/>
                    <a:pt x="86" y="32"/>
                    <a:pt x="81" y="45"/>
                  </a:cubicBezTo>
                  <a:cubicBezTo>
                    <a:pt x="77" y="44"/>
                    <a:pt x="73" y="43"/>
                    <a:pt x="69" y="42"/>
                  </a:cubicBezTo>
                  <a:cubicBezTo>
                    <a:pt x="71" y="35"/>
                    <a:pt x="70" y="28"/>
                    <a:pt x="65" y="22"/>
                  </a:cubicBezTo>
                  <a:cubicBezTo>
                    <a:pt x="62" y="19"/>
                    <a:pt x="57" y="17"/>
                    <a:pt x="52" y="16"/>
                  </a:cubicBezTo>
                  <a:cubicBezTo>
                    <a:pt x="43" y="15"/>
                    <a:pt x="33" y="21"/>
                    <a:pt x="31" y="30"/>
                  </a:cubicBezTo>
                  <a:cubicBezTo>
                    <a:pt x="27" y="41"/>
                    <a:pt x="32" y="50"/>
                    <a:pt x="45" y="56"/>
                  </a:cubicBezTo>
                  <a:close/>
                </a:path>
              </a:pathLst>
            </a:custGeom>
            <a:solidFill>
              <a:srgbClr val="C73A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29" name="Freeform 9"/>
            <p:cNvSpPr>
              <a:spLocks/>
            </p:cNvSpPr>
            <p:nvPr/>
          </p:nvSpPr>
          <p:spPr bwMode="auto">
            <a:xfrm>
              <a:off x="2773363" y="2238376"/>
              <a:ext cx="319088" cy="419100"/>
            </a:xfrm>
            <a:custGeom>
              <a:avLst/>
              <a:gdLst>
                <a:gd name="T0" fmla="*/ 26 w 85"/>
                <a:gd name="T1" fmla="*/ 23 h 111"/>
                <a:gd name="T2" fmla="*/ 38 w 85"/>
                <a:gd name="T3" fmla="*/ 44 h 111"/>
                <a:gd name="T4" fmla="*/ 79 w 85"/>
                <a:gd name="T5" fmla="*/ 61 h 111"/>
                <a:gd name="T6" fmla="*/ 68 w 85"/>
                <a:gd name="T7" fmla="*/ 102 h 111"/>
                <a:gd name="T8" fmla="*/ 26 w 85"/>
                <a:gd name="T9" fmla="*/ 98 h 111"/>
                <a:gd name="T10" fmla="*/ 35 w 85"/>
                <a:gd name="T11" fmla="*/ 90 h 111"/>
                <a:gd name="T12" fmla="*/ 64 w 85"/>
                <a:gd name="T13" fmla="*/ 88 h 111"/>
                <a:gd name="T14" fmla="*/ 64 w 85"/>
                <a:gd name="T15" fmla="*/ 62 h 111"/>
                <a:gd name="T16" fmla="*/ 34 w 85"/>
                <a:gd name="T17" fmla="*/ 61 h 111"/>
                <a:gd name="T18" fmla="*/ 18 w 85"/>
                <a:gd name="T19" fmla="*/ 34 h 111"/>
                <a:gd name="T20" fmla="*/ 11 w 85"/>
                <a:gd name="T21" fmla="*/ 28 h 111"/>
                <a:gd name="T22" fmla="*/ 0 w 85"/>
                <a:gd name="T23" fmla="*/ 15 h 111"/>
                <a:gd name="T24" fmla="*/ 9 w 85"/>
                <a:gd name="T25" fmla="*/ 2 h 111"/>
                <a:gd name="T26" fmla="*/ 25 w 85"/>
                <a:gd name="T27" fmla="*/ 6 h 111"/>
                <a:gd name="T28" fmla="*/ 27 w 85"/>
                <a:gd name="T29" fmla="*/ 19 h 111"/>
                <a:gd name="T30" fmla="*/ 26 w 85"/>
                <a:gd name="T31" fmla="*/ 2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111">
                  <a:moveTo>
                    <a:pt x="26" y="23"/>
                  </a:moveTo>
                  <a:cubicBezTo>
                    <a:pt x="30" y="30"/>
                    <a:pt x="34" y="37"/>
                    <a:pt x="38" y="44"/>
                  </a:cubicBezTo>
                  <a:cubicBezTo>
                    <a:pt x="58" y="38"/>
                    <a:pt x="73" y="49"/>
                    <a:pt x="79" y="61"/>
                  </a:cubicBezTo>
                  <a:cubicBezTo>
                    <a:pt x="85" y="76"/>
                    <a:pt x="81" y="93"/>
                    <a:pt x="68" y="102"/>
                  </a:cubicBezTo>
                  <a:cubicBezTo>
                    <a:pt x="54" y="111"/>
                    <a:pt x="37" y="110"/>
                    <a:pt x="26" y="98"/>
                  </a:cubicBezTo>
                  <a:cubicBezTo>
                    <a:pt x="29" y="95"/>
                    <a:pt x="32" y="93"/>
                    <a:pt x="35" y="90"/>
                  </a:cubicBezTo>
                  <a:cubicBezTo>
                    <a:pt x="47" y="98"/>
                    <a:pt x="57" y="97"/>
                    <a:pt x="64" y="88"/>
                  </a:cubicBezTo>
                  <a:cubicBezTo>
                    <a:pt x="71" y="81"/>
                    <a:pt x="71" y="69"/>
                    <a:pt x="64" y="62"/>
                  </a:cubicBezTo>
                  <a:cubicBezTo>
                    <a:pt x="56" y="53"/>
                    <a:pt x="46" y="53"/>
                    <a:pt x="34" y="61"/>
                  </a:cubicBezTo>
                  <a:cubicBezTo>
                    <a:pt x="29" y="52"/>
                    <a:pt x="23" y="43"/>
                    <a:pt x="18" y="34"/>
                  </a:cubicBezTo>
                  <a:cubicBezTo>
                    <a:pt x="17" y="31"/>
                    <a:pt x="15" y="29"/>
                    <a:pt x="11" y="28"/>
                  </a:cubicBezTo>
                  <a:cubicBezTo>
                    <a:pt x="5" y="27"/>
                    <a:pt x="1" y="22"/>
                    <a:pt x="0" y="15"/>
                  </a:cubicBezTo>
                  <a:cubicBezTo>
                    <a:pt x="0" y="9"/>
                    <a:pt x="4" y="4"/>
                    <a:pt x="9" y="2"/>
                  </a:cubicBezTo>
                  <a:cubicBezTo>
                    <a:pt x="15" y="0"/>
                    <a:pt x="21" y="1"/>
                    <a:pt x="25" y="6"/>
                  </a:cubicBezTo>
                  <a:cubicBezTo>
                    <a:pt x="28" y="10"/>
                    <a:pt x="29" y="14"/>
                    <a:pt x="27" y="19"/>
                  </a:cubicBezTo>
                  <a:cubicBezTo>
                    <a:pt x="27" y="20"/>
                    <a:pt x="26" y="22"/>
                    <a:pt x="26" y="23"/>
                  </a:cubicBezTo>
                  <a:close/>
                </a:path>
              </a:pathLst>
            </a:custGeom>
            <a:solidFill>
              <a:srgbClr val="4B4B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0" name="Freeform 10"/>
            <p:cNvSpPr>
              <a:spLocks/>
            </p:cNvSpPr>
            <p:nvPr/>
          </p:nvSpPr>
          <p:spPr bwMode="auto">
            <a:xfrm>
              <a:off x="2566988" y="2400301"/>
              <a:ext cx="442913" cy="246063"/>
            </a:xfrm>
            <a:custGeom>
              <a:avLst/>
              <a:gdLst>
                <a:gd name="T0" fmla="*/ 90 w 118"/>
                <a:gd name="T1" fmla="*/ 38 h 65"/>
                <a:gd name="T2" fmla="*/ 66 w 118"/>
                <a:gd name="T3" fmla="*/ 38 h 65"/>
                <a:gd name="T4" fmla="*/ 50 w 118"/>
                <a:gd name="T5" fmla="*/ 60 h 65"/>
                <a:gd name="T6" fmla="*/ 28 w 118"/>
                <a:gd name="T7" fmla="*/ 64 h 65"/>
                <a:gd name="T8" fmla="*/ 1 w 118"/>
                <a:gd name="T9" fmla="*/ 34 h 65"/>
                <a:gd name="T10" fmla="*/ 26 w 118"/>
                <a:gd name="T11" fmla="*/ 0 h 65"/>
                <a:gd name="T12" fmla="*/ 29 w 118"/>
                <a:gd name="T13" fmla="*/ 11 h 65"/>
                <a:gd name="T14" fmla="*/ 14 w 118"/>
                <a:gd name="T15" fmla="*/ 38 h 65"/>
                <a:gd name="T16" fmla="*/ 38 w 118"/>
                <a:gd name="T17" fmla="*/ 51 h 65"/>
                <a:gd name="T18" fmla="*/ 53 w 118"/>
                <a:gd name="T19" fmla="*/ 26 h 65"/>
                <a:gd name="T20" fmla="*/ 84 w 118"/>
                <a:gd name="T21" fmla="*/ 26 h 65"/>
                <a:gd name="T22" fmla="*/ 94 w 118"/>
                <a:gd name="T23" fmla="*/ 22 h 65"/>
                <a:gd name="T24" fmla="*/ 113 w 118"/>
                <a:gd name="T25" fmla="*/ 22 h 65"/>
                <a:gd name="T26" fmla="*/ 112 w 118"/>
                <a:gd name="T27" fmla="*/ 42 h 65"/>
                <a:gd name="T28" fmla="*/ 93 w 118"/>
                <a:gd name="T29" fmla="*/ 41 h 65"/>
                <a:gd name="T30" fmla="*/ 90 w 118"/>
                <a:gd name="T31" fmla="*/ 3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65">
                  <a:moveTo>
                    <a:pt x="90" y="38"/>
                  </a:moveTo>
                  <a:cubicBezTo>
                    <a:pt x="66" y="38"/>
                    <a:pt x="66" y="38"/>
                    <a:pt x="66" y="38"/>
                  </a:cubicBezTo>
                  <a:cubicBezTo>
                    <a:pt x="63" y="47"/>
                    <a:pt x="58" y="55"/>
                    <a:pt x="50" y="60"/>
                  </a:cubicBezTo>
                  <a:cubicBezTo>
                    <a:pt x="43" y="64"/>
                    <a:pt x="36" y="65"/>
                    <a:pt x="28" y="64"/>
                  </a:cubicBezTo>
                  <a:cubicBezTo>
                    <a:pt x="13" y="61"/>
                    <a:pt x="2" y="49"/>
                    <a:pt x="1" y="34"/>
                  </a:cubicBezTo>
                  <a:cubicBezTo>
                    <a:pt x="0" y="18"/>
                    <a:pt x="11" y="3"/>
                    <a:pt x="26" y="0"/>
                  </a:cubicBezTo>
                  <a:cubicBezTo>
                    <a:pt x="27" y="4"/>
                    <a:pt x="28" y="7"/>
                    <a:pt x="29" y="11"/>
                  </a:cubicBezTo>
                  <a:cubicBezTo>
                    <a:pt x="15" y="18"/>
                    <a:pt x="10" y="27"/>
                    <a:pt x="14" y="38"/>
                  </a:cubicBezTo>
                  <a:cubicBezTo>
                    <a:pt x="18" y="48"/>
                    <a:pt x="27" y="53"/>
                    <a:pt x="38" y="51"/>
                  </a:cubicBezTo>
                  <a:cubicBezTo>
                    <a:pt x="49" y="49"/>
                    <a:pt x="54" y="40"/>
                    <a:pt x="53" y="26"/>
                  </a:cubicBezTo>
                  <a:cubicBezTo>
                    <a:pt x="63" y="26"/>
                    <a:pt x="74" y="26"/>
                    <a:pt x="84" y="26"/>
                  </a:cubicBezTo>
                  <a:cubicBezTo>
                    <a:pt x="88" y="26"/>
                    <a:pt x="91" y="26"/>
                    <a:pt x="94" y="22"/>
                  </a:cubicBezTo>
                  <a:cubicBezTo>
                    <a:pt x="99" y="16"/>
                    <a:pt x="108" y="17"/>
                    <a:pt x="113" y="22"/>
                  </a:cubicBezTo>
                  <a:cubicBezTo>
                    <a:pt x="118" y="28"/>
                    <a:pt x="118" y="37"/>
                    <a:pt x="112" y="42"/>
                  </a:cubicBezTo>
                  <a:cubicBezTo>
                    <a:pt x="107" y="47"/>
                    <a:pt x="98" y="47"/>
                    <a:pt x="93" y="41"/>
                  </a:cubicBezTo>
                  <a:cubicBezTo>
                    <a:pt x="92" y="40"/>
                    <a:pt x="91" y="39"/>
                    <a:pt x="90" y="38"/>
                  </a:cubicBezTo>
                  <a:close/>
                </a:path>
              </a:pathLst>
            </a:custGeom>
            <a:solidFill>
              <a:srgbClr val="4A4A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1" name="Freeform 11"/>
            <p:cNvSpPr>
              <a:spLocks noEditPoints="1"/>
            </p:cNvSpPr>
            <p:nvPr/>
          </p:nvSpPr>
          <p:spPr bwMode="auto">
            <a:xfrm>
              <a:off x="3516313"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2" name="Freeform 12"/>
            <p:cNvSpPr>
              <a:spLocks/>
            </p:cNvSpPr>
            <p:nvPr/>
          </p:nvSpPr>
          <p:spPr bwMode="auto">
            <a:xfrm>
              <a:off x="3790950"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3" name="Freeform 31"/>
            <p:cNvSpPr>
              <a:spLocks/>
            </p:cNvSpPr>
            <p:nvPr/>
          </p:nvSpPr>
          <p:spPr bwMode="auto">
            <a:xfrm>
              <a:off x="2198688" y="2781301"/>
              <a:ext cx="777875" cy="1130300"/>
            </a:xfrm>
            <a:custGeom>
              <a:avLst/>
              <a:gdLst>
                <a:gd name="T0" fmla="*/ 207 w 207"/>
                <a:gd name="T1" fmla="*/ 282 h 300"/>
                <a:gd name="T2" fmla="*/ 189 w 207"/>
                <a:gd name="T3" fmla="*/ 300 h 300"/>
                <a:gd name="T4" fmla="*/ 18 w 207"/>
                <a:gd name="T5" fmla="*/ 300 h 300"/>
                <a:gd name="T6" fmla="*/ 0 w 207"/>
                <a:gd name="T7" fmla="*/ 282 h 300"/>
                <a:gd name="T8" fmla="*/ 0 w 207"/>
                <a:gd name="T9" fmla="*/ 18 h 300"/>
                <a:gd name="T10" fmla="*/ 18 w 207"/>
                <a:gd name="T11" fmla="*/ 0 h 300"/>
                <a:gd name="T12" fmla="*/ 189 w 207"/>
                <a:gd name="T13" fmla="*/ 0 h 300"/>
                <a:gd name="T14" fmla="*/ 207 w 207"/>
                <a:gd name="T15" fmla="*/ 18 h 300"/>
                <a:gd name="T16" fmla="*/ 207 w 207"/>
                <a:gd name="T17" fmla="*/ 28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300">
                  <a:moveTo>
                    <a:pt x="207" y="282"/>
                  </a:moveTo>
                  <a:cubicBezTo>
                    <a:pt x="207" y="292"/>
                    <a:pt x="199" y="300"/>
                    <a:pt x="189" y="300"/>
                  </a:cubicBezTo>
                  <a:cubicBezTo>
                    <a:pt x="18" y="300"/>
                    <a:pt x="18" y="300"/>
                    <a:pt x="18" y="300"/>
                  </a:cubicBezTo>
                  <a:cubicBezTo>
                    <a:pt x="8" y="300"/>
                    <a:pt x="0" y="292"/>
                    <a:pt x="0" y="282"/>
                  </a:cubicBezTo>
                  <a:cubicBezTo>
                    <a:pt x="0" y="18"/>
                    <a:pt x="0" y="18"/>
                    <a:pt x="0" y="18"/>
                  </a:cubicBezTo>
                  <a:cubicBezTo>
                    <a:pt x="0" y="8"/>
                    <a:pt x="8" y="0"/>
                    <a:pt x="18" y="0"/>
                  </a:cubicBezTo>
                  <a:cubicBezTo>
                    <a:pt x="189" y="0"/>
                    <a:pt x="189" y="0"/>
                    <a:pt x="189" y="0"/>
                  </a:cubicBezTo>
                  <a:cubicBezTo>
                    <a:pt x="199" y="0"/>
                    <a:pt x="207" y="8"/>
                    <a:pt x="207" y="18"/>
                  </a:cubicBezTo>
                  <a:cubicBezTo>
                    <a:pt x="207" y="282"/>
                    <a:pt x="207" y="282"/>
                    <a:pt x="207" y="282"/>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4" name="Rectangle 32"/>
            <p:cNvSpPr>
              <a:spLocks noChangeArrowheads="1"/>
            </p:cNvSpPr>
            <p:nvPr/>
          </p:nvSpPr>
          <p:spPr bwMode="auto">
            <a:xfrm>
              <a:off x="2247900" y="2894013"/>
              <a:ext cx="674688" cy="7953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5" name="Rectangle 33"/>
            <p:cNvSpPr>
              <a:spLocks noChangeArrowheads="1"/>
            </p:cNvSpPr>
            <p:nvPr/>
          </p:nvSpPr>
          <p:spPr bwMode="auto">
            <a:xfrm>
              <a:off x="2247900" y="2894013"/>
              <a:ext cx="674688" cy="79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6" name="Oval 34"/>
            <p:cNvSpPr>
              <a:spLocks noChangeArrowheads="1"/>
            </p:cNvSpPr>
            <p:nvPr/>
          </p:nvSpPr>
          <p:spPr bwMode="auto">
            <a:xfrm>
              <a:off x="2520950" y="3733801"/>
              <a:ext cx="131763" cy="1317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7" name="Oval 35"/>
            <p:cNvSpPr>
              <a:spLocks noChangeArrowheads="1"/>
            </p:cNvSpPr>
            <p:nvPr/>
          </p:nvSpPr>
          <p:spPr bwMode="auto">
            <a:xfrm>
              <a:off x="2544763" y="3756026"/>
              <a:ext cx="85725" cy="87313"/>
            </a:xfrm>
            <a:prstGeom prst="ellipse">
              <a:avLst/>
            </a:pr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8" name="Freeform 36"/>
            <p:cNvSpPr>
              <a:spLocks/>
            </p:cNvSpPr>
            <p:nvPr/>
          </p:nvSpPr>
          <p:spPr bwMode="auto">
            <a:xfrm>
              <a:off x="2198688" y="3843338"/>
              <a:ext cx="68263" cy="68263"/>
            </a:xfrm>
            <a:custGeom>
              <a:avLst/>
              <a:gdLst>
                <a:gd name="T0" fmla="*/ 0 w 18"/>
                <a:gd name="T1" fmla="*/ 0 h 18"/>
                <a:gd name="T2" fmla="*/ 18 w 18"/>
                <a:gd name="T3" fmla="*/ 18 h 18"/>
                <a:gd name="T4" fmla="*/ 0 w 18"/>
                <a:gd name="T5" fmla="*/ 0 h 18"/>
              </a:gdLst>
              <a:ahLst/>
              <a:cxnLst>
                <a:cxn ang="0">
                  <a:pos x="T0" y="T1"/>
                </a:cxn>
                <a:cxn ang="0">
                  <a:pos x="T2" y="T3"/>
                </a:cxn>
                <a:cxn ang="0">
                  <a:pos x="T4" y="T5"/>
                </a:cxn>
              </a:cxnLst>
              <a:rect l="0" t="0" r="r" b="b"/>
              <a:pathLst>
                <a:path w="18" h="18">
                  <a:moveTo>
                    <a:pt x="0" y="0"/>
                  </a:moveTo>
                  <a:cubicBezTo>
                    <a:pt x="0" y="10"/>
                    <a:pt x="8" y="18"/>
                    <a:pt x="18" y="18"/>
                  </a:cubicBezTo>
                  <a:cubicBezTo>
                    <a:pt x="8" y="18"/>
                    <a:pt x="0" y="1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39" name="Freeform 37"/>
            <p:cNvSpPr>
              <a:spLocks/>
            </p:cNvSpPr>
            <p:nvPr/>
          </p:nvSpPr>
          <p:spPr bwMode="auto">
            <a:xfrm>
              <a:off x="2198688" y="2781301"/>
              <a:ext cx="608013" cy="1130300"/>
            </a:xfrm>
            <a:custGeom>
              <a:avLst/>
              <a:gdLst>
                <a:gd name="T0" fmla="*/ 162 w 162"/>
                <a:gd name="T1" fmla="*/ 0 h 300"/>
                <a:gd name="T2" fmla="*/ 18 w 162"/>
                <a:gd name="T3" fmla="*/ 0 h 300"/>
                <a:gd name="T4" fmla="*/ 0 w 162"/>
                <a:gd name="T5" fmla="*/ 18 h 300"/>
                <a:gd name="T6" fmla="*/ 0 w 162"/>
                <a:gd name="T7" fmla="*/ 282 h 300"/>
                <a:gd name="T8" fmla="*/ 0 w 162"/>
                <a:gd name="T9" fmla="*/ 282 h 300"/>
                <a:gd name="T10" fmla="*/ 18 w 162"/>
                <a:gd name="T11" fmla="*/ 300 h 300"/>
                <a:gd name="T12" fmla="*/ 18 w 162"/>
                <a:gd name="T13" fmla="*/ 300 h 300"/>
                <a:gd name="T14" fmla="*/ 40 w 162"/>
                <a:gd name="T15" fmla="*/ 300 h 300"/>
                <a:gd name="T16" fmla="*/ 64 w 162"/>
                <a:gd name="T17" fmla="*/ 241 h 300"/>
                <a:gd name="T18" fmla="*/ 13 w 162"/>
                <a:gd name="T19" fmla="*/ 241 h 300"/>
                <a:gd name="T20" fmla="*/ 13 w 162"/>
                <a:gd name="T21" fmla="*/ 241 h 300"/>
                <a:gd name="T22" fmla="*/ 13 w 162"/>
                <a:gd name="T23" fmla="*/ 30 h 300"/>
                <a:gd name="T24" fmla="*/ 150 w 162"/>
                <a:gd name="T25" fmla="*/ 30 h 300"/>
                <a:gd name="T26" fmla="*/ 162 w 162"/>
                <a:gd name="T2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 h="300">
                  <a:moveTo>
                    <a:pt x="162" y="0"/>
                  </a:moveTo>
                  <a:cubicBezTo>
                    <a:pt x="18" y="0"/>
                    <a:pt x="18" y="0"/>
                    <a:pt x="18" y="0"/>
                  </a:cubicBezTo>
                  <a:cubicBezTo>
                    <a:pt x="8" y="0"/>
                    <a:pt x="0" y="8"/>
                    <a:pt x="0" y="18"/>
                  </a:cubicBezTo>
                  <a:cubicBezTo>
                    <a:pt x="0" y="282"/>
                    <a:pt x="0" y="282"/>
                    <a:pt x="0" y="282"/>
                  </a:cubicBezTo>
                  <a:cubicBezTo>
                    <a:pt x="0" y="282"/>
                    <a:pt x="0" y="282"/>
                    <a:pt x="0" y="282"/>
                  </a:cubicBezTo>
                  <a:cubicBezTo>
                    <a:pt x="0" y="292"/>
                    <a:pt x="8" y="300"/>
                    <a:pt x="18" y="300"/>
                  </a:cubicBezTo>
                  <a:cubicBezTo>
                    <a:pt x="18" y="300"/>
                    <a:pt x="18" y="300"/>
                    <a:pt x="18" y="300"/>
                  </a:cubicBezTo>
                  <a:cubicBezTo>
                    <a:pt x="40" y="300"/>
                    <a:pt x="40" y="300"/>
                    <a:pt x="40" y="300"/>
                  </a:cubicBezTo>
                  <a:cubicBezTo>
                    <a:pt x="64" y="241"/>
                    <a:pt x="64" y="241"/>
                    <a:pt x="64" y="241"/>
                  </a:cubicBezTo>
                  <a:cubicBezTo>
                    <a:pt x="13" y="241"/>
                    <a:pt x="13" y="241"/>
                    <a:pt x="13" y="241"/>
                  </a:cubicBezTo>
                  <a:cubicBezTo>
                    <a:pt x="13" y="241"/>
                    <a:pt x="13" y="241"/>
                    <a:pt x="13" y="241"/>
                  </a:cubicBezTo>
                  <a:cubicBezTo>
                    <a:pt x="13" y="30"/>
                    <a:pt x="13" y="30"/>
                    <a:pt x="13" y="30"/>
                  </a:cubicBezTo>
                  <a:cubicBezTo>
                    <a:pt x="150" y="30"/>
                    <a:pt x="150" y="30"/>
                    <a:pt x="150" y="30"/>
                  </a:cubicBezTo>
                  <a:cubicBezTo>
                    <a:pt x="162" y="0"/>
                    <a:pt x="162" y="0"/>
                    <a:pt x="162" y="0"/>
                  </a:cubicBezTo>
                </a:path>
              </a:pathLst>
            </a:custGeom>
            <a:solidFill>
              <a:srgbClr val="5B5B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0" name="Freeform 38"/>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1" name="Freeform 39"/>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2" name="Freeform 40"/>
            <p:cNvSpPr>
              <a:spLocks/>
            </p:cNvSpPr>
            <p:nvPr/>
          </p:nvSpPr>
          <p:spPr bwMode="auto">
            <a:xfrm>
              <a:off x="2382838" y="3022601"/>
              <a:ext cx="409575" cy="241300"/>
            </a:xfrm>
            <a:custGeom>
              <a:avLst/>
              <a:gdLst>
                <a:gd name="T0" fmla="*/ 55 w 109"/>
                <a:gd name="T1" fmla="*/ 64 h 64"/>
                <a:gd name="T2" fmla="*/ 54 w 109"/>
                <a:gd name="T3" fmla="*/ 64 h 64"/>
                <a:gd name="T4" fmla="*/ 1 w 109"/>
                <a:gd name="T5" fmla="*/ 33 h 64"/>
                <a:gd name="T6" fmla="*/ 0 w 109"/>
                <a:gd name="T7" fmla="*/ 32 h 64"/>
                <a:gd name="T8" fmla="*/ 1 w 109"/>
                <a:gd name="T9" fmla="*/ 30 h 64"/>
                <a:gd name="T10" fmla="*/ 53 w 109"/>
                <a:gd name="T11" fmla="*/ 0 h 64"/>
                <a:gd name="T12" fmla="*/ 55 w 109"/>
                <a:gd name="T13" fmla="*/ 0 h 64"/>
                <a:gd name="T14" fmla="*/ 108 w 109"/>
                <a:gd name="T15" fmla="*/ 30 h 64"/>
                <a:gd name="T16" fmla="*/ 109 w 109"/>
                <a:gd name="T17" fmla="*/ 32 h 64"/>
                <a:gd name="T18" fmla="*/ 108 w 109"/>
                <a:gd name="T19" fmla="*/ 33 h 64"/>
                <a:gd name="T20" fmla="*/ 55 w 109"/>
                <a:gd name="T21" fmla="*/ 64 h 64"/>
                <a:gd name="T22" fmla="*/ 55 w 109"/>
                <a:gd name="T23"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64">
                  <a:moveTo>
                    <a:pt x="55" y="64"/>
                  </a:moveTo>
                  <a:cubicBezTo>
                    <a:pt x="54" y="64"/>
                    <a:pt x="54" y="64"/>
                    <a:pt x="54" y="64"/>
                  </a:cubicBezTo>
                  <a:cubicBezTo>
                    <a:pt x="1" y="33"/>
                    <a:pt x="1" y="33"/>
                    <a:pt x="1" y="33"/>
                  </a:cubicBezTo>
                  <a:cubicBezTo>
                    <a:pt x="0" y="33"/>
                    <a:pt x="0" y="32"/>
                    <a:pt x="0" y="32"/>
                  </a:cubicBezTo>
                  <a:cubicBezTo>
                    <a:pt x="0" y="31"/>
                    <a:pt x="0" y="31"/>
                    <a:pt x="1" y="30"/>
                  </a:cubicBezTo>
                  <a:cubicBezTo>
                    <a:pt x="53" y="0"/>
                    <a:pt x="53" y="0"/>
                    <a:pt x="53" y="0"/>
                  </a:cubicBezTo>
                  <a:cubicBezTo>
                    <a:pt x="54" y="0"/>
                    <a:pt x="54" y="0"/>
                    <a:pt x="55" y="0"/>
                  </a:cubicBezTo>
                  <a:cubicBezTo>
                    <a:pt x="108" y="30"/>
                    <a:pt x="108" y="30"/>
                    <a:pt x="108" y="30"/>
                  </a:cubicBezTo>
                  <a:cubicBezTo>
                    <a:pt x="108" y="31"/>
                    <a:pt x="109" y="31"/>
                    <a:pt x="109" y="32"/>
                  </a:cubicBezTo>
                  <a:cubicBezTo>
                    <a:pt x="109" y="32"/>
                    <a:pt x="108" y="33"/>
                    <a:pt x="108" y="33"/>
                  </a:cubicBezTo>
                  <a:cubicBezTo>
                    <a:pt x="55" y="64"/>
                    <a:pt x="55" y="64"/>
                    <a:pt x="55" y="64"/>
                  </a:cubicBezTo>
                  <a:cubicBezTo>
                    <a:pt x="55" y="64"/>
                    <a:pt x="55" y="64"/>
                    <a:pt x="55"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3" name="Freeform 41"/>
            <p:cNvSpPr>
              <a:spLocks/>
            </p:cNvSpPr>
            <p:nvPr/>
          </p:nvSpPr>
          <p:spPr bwMode="auto">
            <a:xfrm>
              <a:off x="2355850" y="3184526"/>
              <a:ext cx="206375" cy="357188"/>
            </a:xfrm>
            <a:custGeom>
              <a:avLst/>
              <a:gdLst>
                <a:gd name="T0" fmla="*/ 1 w 55"/>
                <a:gd name="T1" fmla="*/ 0 h 95"/>
                <a:gd name="T2" fmla="*/ 0 w 55"/>
                <a:gd name="T3" fmla="*/ 0 h 95"/>
                <a:gd name="T4" fmla="*/ 0 w 55"/>
                <a:gd name="T5" fmla="*/ 2 h 95"/>
                <a:gd name="T6" fmla="*/ 0 w 55"/>
                <a:gd name="T7" fmla="*/ 63 h 95"/>
                <a:gd name="T8" fmla="*/ 0 w 55"/>
                <a:gd name="T9" fmla="*/ 64 h 95"/>
                <a:gd name="T10" fmla="*/ 53 w 55"/>
                <a:gd name="T11" fmla="*/ 95 h 95"/>
                <a:gd name="T12" fmla="*/ 54 w 55"/>
                <a:gd name="T13" fmla="*/ 95 h 95"/>
                <a:gd name="T14" fmla="*/ 55 w 55"/>
                <a:gd name="T15" fmla="*/ 95 h 95"/>
                <a:gd name="T16" fmla="*/ 55 w 55"/>
                <a:gd name="T17" fmla="*/ 93 h 95"/>
                <a:gd name="T18" fmla="*/ 55 w 55"/>
                <a:gd name="T19" fmla="*/ 32 h 95"/>
                <a:gd name="T20" fmla="*/ 55 w 55"/>
                <a:gd name="T21" fmla="*/ 31 h 95"/>
                <a:gd name="T22" fmla="*/ 2 w 55"/>
                <a:gd name="T23" fmla="*/ 0 h 95"/>
                <a:gd name="T24" fmla="*/ 1 w 55"/>
                <a:gd name="T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95">
                  <a:moveTo>
                    <a:pt x="1" y="0"/>
                  </a:moveTo>
                  <a:cubicBezTo>
                    <a:pt x="1" y="0"/>
                    <a:pt x="1" y="0"/>
                    <a:pt x="0" y="0"/>
                  </a:cubicBezTo>
                  <a:cubicBezTo>
                    <a:pt x="0" y="1"/>
                    <a:pt x="0" y="1"/>
                    <a:pt x="0" y="2"/>
                  </a:cubicBezTo>
                  <a:cubicBezTo>
                    <a:pt x="0" y="63"/>
                    <a:pt x="0" y="63"/>
                    <a:pt x="0" y="63"/>
                  </a:cubicBezTo>
                  <a:cubicBezTo>
                    <a:pt x="0" y="63"/>
                    <a:pt x="0" y="64"/>
                    <a:pt x="0" y="64"/>
                  </a:cubicBezTo>
                  <a:cubicBezTo>
                    <a:pt x="53" y="95"/>
                    <a:pt x="53" y="95"/>
                    <a:pt x="53" y="95"/>
                  </a:cubicBezTo>
                  <a:cubicBezTo>
                    <a:pt x="54" y="95"/>
                    <a:pt x="54" y="95"/>
                    <a:pt x="54" y="95"/>
                  </a:cubicBezTo>
                  <a:cubicBezTo>
                    <a:pt x="55" y="95"/>
                    <a:pt x="55" y="95"/>
                    <a:pt x="55" y="95"/>
                  </a:cubicBezTo>
                  <a:cubicBezTo>
                    <a:pt x="55" y="94"/>
                    <a:pt x="55" y="94"/>
                    <a:pt x="55" y="93"/>
                  </a:cubicBezTo>
                  <a:cubicBezTo>
                    <a:pt x="55" y="32"/>
                    <a:pt x="55" y="32"/>
                    <a:pt x="55" y="32"/>
                  </a:cubicBezTo>
                  <a:cubicBezTo>
                    <a:pt x="55" y="32"/>
                    <a:pt x="55" y="31"/>
                    <a:pt x="55" y="31"/>
                  </a:cubicBezTo>
                  <a:cubicBezTo>
                    <a:pt x="2" y="0"/>
                    <a:pt x="2" y="0"/>
                    <a:pt x="2" y="0"/>
                  </a:cubicBezTo>
                  <a:cubicBezTo>
                    <a:pt x="2" y="0"/>
                    <a:pt x="2" y="0"/>
                    <a:pt x="1" y="0"/>
                  </a:cubicBezTo>
                </a:path>
              </a:pathLst>
            </a:custGeom>
            <a:solidFill>
              <a:srgbClr val="CEE9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4" name="Freeform 42"/>
            <p:cNvSpPr>
              <a:spLocks/>
            </p:cNvSpPr>
            <p:nvPr/>
          </p:nvSpPr>
          <p:spPr bwMode="auto">
            <a:xfrm>
              <a:off x="2608263" y="3187701"/>
              <a:ext cx="209550" cy="354013"/>
            </a:xfrm>
            <a:custGeom>
              <a:avLst/>
              <a:gdLst>
                <a:gd name="T0" fmla="*/ 54 w 56"/>
                <a:gd name="T1" fmla="*/ 0 h 94"/>
                <a:gd name="T2" fmla="*/ 54 w 56"/>
                <a:gd name="T3" fmla="*/ 0 h 94"/>
                <a:gd name="T4" fmla="*/ 1 w 56"/>
                <a:gd name="T5" fmla="*/ 30 h 94"/>
                <a:gd name="T6" fmla="*/ 0 w 56"/>
                <a:gd name="T7" fmla="*/ 32 h 94"/>
                <a:gd name="T8" fmla="*/ 0 w 56"/>
                <a:gd name="T9" fmla="*/ 92 h 94"/>
                <a:gd name="T10" fmla="*/ 1 w 56"/>
                <a:gd name="T11" fmla="*/ 94 h 94"/>
                <a:gd name="T12" fmla="*/ 2 w 56"/>
                <a:gd name="T13" fmla="*/ 94 h 94"/>
                <a:gd name="T14" fmla="*/ 3 w 56"/>
                <a:gd name="T15" fmla="*/ 94 h 94"/>
                <a:gd name="T16" fmla="*/ 26 w 56"/>
                <a:gd name="T17" fmla="*/ 80 h 94"/>
                <a:gd name="T18" fmla="*/ 26 w 56"/>
                <a:gd name="T19" fmla="*/ 65 h 94"/>
                <a:gd name="T20" fmla="*/ 51 w 56"/>
                <a:gd name="T21" fmla="*/ 65 h 94"/>
                <a:gd name="T22" fmla="*/ 55 w 56"/>
                <a:gd name="T23" fmla="*/ 63 h 94"/>
                <a:gd name="T24" fmla="*/ 56 w 56"/>
                <a:gd name="T25" fmla="*/ 62 h 94"/>
                <a:gd name="T26" fmla="*/ 56 w 56"/>
                <a:gd name="T27" fmla="*/ 1 h 94"/>
                <a:gd name="T28" fmla="*/ 55 w 56"/>
                <a:gd name="T29" fmla="*/ 0 h 94"/>
                <a:gd name="T30" fmla="*/ 54 w 56"/>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94">
                  <a:moveTo>
                    <a:pt x="54" y="0"/>
                  </a:moveTo>
                  <a:cubicBezTo>
                    <a:pt x="54" y="0"/>
                    <a:pt x="54" y="0"/>
                    <a:pt x="54" y="0"/>
                  </a:cubicBezTo>
                  <a:cubicBezTo>
                    <a:pt x="1" y="30"/>
                    <a:pt x="1" y="30"/>
                    <a:pt x="1" y="30"/>
                  </a:cubicBezTo>
                  <a:cubicBezTo>
                    <a:pt x="1" y="31"/>
                    <a:pt x="0" y="31"/>
                    <a:pt x="0" y="32"/>
                  </a:cubicBezTo>
                  <a:cubicBezTo>
                    <a:pt x="0" y="92"/>
                    <a:pt x="0" y="92"/>
                    <a:pt x="0" y="92"/>
                  </a:cubicBezTo>
                  <a:cubicBezTo>
                    <a:pt x="0" y="93"/>
                    <a:pt x="1" y="93"/>
                    <a:pt x="1" y="94"/>
                  </a:cubicBezTo>
                  <a:cubicBezTo>
                    <a:pt x="2" y="94"/>
                    <a:pt x="2" y="94"/>
                    <a:pt x="2" y="94"/>
                  </a:cubicBezTo>
                  <a:cubicBezTo>
                    <a:pt x="3" y="94"/>
                    <a:pt x="3" y="94"/>
                    <a:pt x="3" y="94"/>
                  </a:cubicBezTo>
                  <a:cubicBezTo>
                    <a:pt x="26" y="80"/>
                    <a:pt x="26" y="80"/>
                    <a:pt x="26" y="80"/>
                  </a:cubicBezTo>
                  <a:cubicBezTo>
                    <a:pt x="26" y="65"/>
                    <a:pt x="26" y="65"/>
                    <a:pt x="26" y="65"/>
                  </a:cubicBezTo>
                  <a:cubicBezTo>
                    <a:pt x="51" y="65"/>
                    <a:pt x="51" y="65"/>
                    <a:pt x="51" y="65"/>
                  </a:cubicBezTo>
                  <a:cubicBezTo>
                    <a:pt x="55" y="63"/>
                    <a:pt x="55" y="63"/>
                    <a:pt x="55" y="63"/>
                  </a:cubicBezTo>
                  <a:cubicBezTo>
                    <a:pt x="56" y="63"/>
                    <a:pt x="56" y="62"/>
                    <a:pt x="56" y="62"/>
                  </a:cubicBezTo>
                  <a:cubicBezTo>
                    <a:pt x="56" y="1"/>
                    <a:pt x="56" y="1"/>
                    <a:pt x="56" y="1"/>
                  </a:cubicBezTo>
                  <a:cubicBezTo>
                    <a:pt x="56" y="1"/>
                    <a:pt x="56" y="0"/>
                    <a:pt x="55" y="0"/>
                  </a:cubicBezTo>
                  <a:cubicBezTo>
                    <a:pt x="55" y="0"/>
                    <a:pt x="55" y="0"/>
                    <a:pt x="54" y="0"/>
                  </a:cubicBezTo>
                </a:path>
              </a:pathLst>
            </a:custGeom>
            <a:solidFill>
              <a:srgbClr val="9BD2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5" name="Rectangle 43"/>
            <p:cNvSpPr>
              <a:spLocks noChangeArrowheads="1"/>
            </p:cNvSpPr>
            <p:nvPr/>
          </p:nvSpPr>
          <p:spPr bwMode="auto">
            <a:xfrm>
              <a:off x="2705100" y="3432176"/>
              <a:ext cx="706438" cy="569913"/>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6" name="Rectangle 44"/>
            <p:cNvSpPr>
              <a:spLocks noChangeArrowheads="1"/>
            </p:cNvSpPr>
            <p:nvPr/>
          </p:nvSpPr>
          <p:spPr bwMode="auto">
            <a:xfrm>
              <a:off x="2705100" y="3432176"/>
              <a:ext cx="706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7" name="Rectangle 45"/>
            <p:cNvSpPr>
              <a:spLocks noChangeArrowheads="1"/>
            </p:cNvSpPr>
            <p:nvPr/>
          </p:nvSpPr>
          <p:spPr bwMode="auto">
            <a:xfrm>
              <a:off x="2762250" y="3492501"/>
              <a:ext cx="592138" cy="4524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8" name="Rectangle 46"/>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49" name="Rectangle 47"/>
            <p:cNvSpPr>
              <a:spLocks noChangeArrowheads="1"/>
            </p:cNvSpPr>
            <p:nvPr/>
          </p:nvSpPr>
          <p:spPr bwMode="auto">
            <a:xfrm>
              <a:off x="2762250" y="3492501"/>
              <a:ext cx="592138" cy="4524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0" name="Rectangle 48"/>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1" name="Freeform 49"/>
            <p:cNvSpPr>
              <a:spLocks/>
            </p:cNvSpPr>
            <p:nvPr/>
          </p:nvSpPr>
          <p:spPr bwMode="auto">
            <a:xfrm>
              <a:off x="3017838" y="3692526"/>
              <a:ext cx="336550" cy="252413"/>
            </a:xfrm>
            <a:custGeom>
              <a:avLst/>
              <a:gdLst>
                <a:gd name="T0" fmla="*/ 90 w 90"/>
                <a:gd name="T1" fmla="*/ 16 h 67"/>
                <a:gd name="T2" fmla="*/ 78 w 90"/>
                <a:gd name="T3" fmla="*/ 5 h 67"/>
                <a:gd name="T4" fmla="*/ 62 w 90"/>
                <a:gd name="T5" fmla="*/ 5 h 67"/>
                <a:gd name="T6" fmla="*/ 0 w 90"/>
                <a:gd name="T7" fmla="*/ 67 h 67"/>
                <a:gd name="T8" fmla="*/ 90 w 90"/>
                <a:gd name="T9" fmla="*/ 67 h 67"/>
                <a:gd name="T10" fmla="*/ 90 w 90"/>
                <a:gd name="T11" fmla="*/ 16 h 67"/>
              </a:gdLst>
              <a:ahLst/>
              <a:cxnLst>
                <a:cxn ang="0">
                  <a:pos x="T0" y="T1"/>
                </a:cxn>
                <a:cxn ang="0">
                  <a:pos x="T2" y="T3"/>
                </a:cxn>
                <a:cxn ang="0">
                  <a:pos x="T4" y="T5"/>
                </a:cxn>
                <a:cxn ang="0">
                  <a:pos x="T6" y="T7"/>
                </a:cxn>
                <a:cxn ang="0">
                  <a:pos x="T8" y="T9"/>
                </a:cxn>
                <a:cxn ang="0">
                  <a:pos x="T10" y="T11"/>
                </a:cxn>
              </a:cxnLst>
              <a:rect l="0" t="0" r="r" b="b"/>
              <a:pathLst>
                <a:path w="90" h="67">
                  <a:moveTo>
                    <a:pt x="90" y="16"/>
                  </a:moveTo>
                  <a:cubicBezTo>
                    <a:pt x="78" y="5"/>
                    <a:pt x="78" y="5"/>
                    <a:pt x="78" y="5"/>
                  </a:cubicBezTo>
                  <a:cubicBezTo>
                    <a:pt x="74" y="0"/>
                    <a:pt x="66" y="0"/>
                    <a:pt x="62" y="5"/>
                  </a:cubicBezTo>
                  <a:cubicBezTo>
                    <a:pt x="0" y="67"/>
                    <a:pt x="0" y="67"/>
                    <a:pt x="0" y="67"/>
                  </a:cubicBezTo>
                  <a:cubicBezTo>
                    <a:pt x="90" y="67"/>
                    <a:pt x="90" y="67"/>
                    <a:pt x="90" y="67"/>
                  </a:cubicBezTo>
                  <a:lnTo>
                    <a:pt x="90" y="16"/>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2" name="Freeform 50"/>
            <p:cNvSpPr>
              <a:spLocks/>
            </p:cNvSpPr>
            <p:nvPr/>
          </p:nvSpPr>
          <p:spPr bwMode="auto">
            <a:xfrm>
              <a:off x="2878138" y="3749676"/>
              <a:ext cx="412750" cy="195263"/>
            </a:xfrm>
            <a:custGeom>
              <a:avLst/>
              <a:gdLst>
                <a:gd name="T0" fmla="*/ 110 w 110"/>
                <a:gd name="T1" fmla="*/ 52 h 52"/>
                <a:gd name="T2" fmla="*/ 62 w 110"/>
                <a:gd name="T3" fmla="*/ 3 h 52"/>
                <a:gd name="T4" fmla="*/ 49 w 110"/>
                <a:gd name="T5" fmla="*/ 3 h 52"/>
                <a:gd name="T6" fmla="*/ 0 w 110"/>
                <a:gd name="T7" fmla="*/ 52 h 52"/>
                <a:gd name="T8" fmla="*/ 110 w 110"/>
                <a:gd name="T9" fmla="*/ 52 h 52"/>
              </a:gdLst>
              <a:ahLst/>
              <a:cxnLst>
                <a:cxn ang="0">
                  <a:pos x="T0" y="T1"/>
                </a:cxn>
                <a:cxn ang="0">
                  <a:pos x="T2" y="T3"/>
                </a:cxn>
                <a:cxn ang="0">
                  <a:pos x="T4" y="T5"/>
                </a:cxn>
                <a:cxn ang="0">
                  <a:pos x="T6" y="T7"/>
                </a:cxn>
                <a:cxn ang="0">
                  <a:pos x="T8" y="T9"/>
                </a:cxn>
              </a:cxnLst>
              <a:rect l="0" t="0" r="r" b="b"/>
              <a:pathLst>
                <a:path w="110" h="52">
                  <a:moveTo>
                    <a:pt x="110" y="52"/>
                  </a:moveTo>
                  <a:cubicBezTo>
                    <a:pt x="62" y="3"/>
                    <a:pt x="62" y="3"/>
                    <a:pt x="62" y="3"/>
                  </a:cubicBezTo>
                  <a:cubicBezTo>
                    <a:pt x="58" y="0"/>
                    <a:pt x="52" y="0"/>
                    <a:pt x="49" y="3"/>
                  </a:cubicBezTo>
                  <a:cubicBezTo>
                    <a:pt x="0" y="52"/>
                    <a:pt x="0" y="52"/>
                    <a:pt x="0" y="52"/>
                  </a:cubicBezTo>
                  <a:lnTo>
                    <a:pt x="110" y="52"/>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53" name="Freeform 51"/>
            <p:cNvSpPr>
              <a:spLocks/>
            </p:cNvSpPr>
            <p:nvPr/>
          </p:nvSpPr>
          <p:spPr bwMode="auto">
            <a:xfrm>
              <a:off x="2817813" y="3549651"/>
              <a:ext cx="274638" cy="169863"/>
            </a:xfrm>
            <a:custGeom>
              <a:avLst/>
              <a:gdLst>
                <a:gd name="T0" fmla="*/ 41 w 73"/>
                <a:gd name="T1" fmla="*/ 0 h 45"/>
                <a:gd name="T2" fmla="*/ 20 w 73"/>
                <a:gd name="T3" fmla="*/ 15 h 45"/>
                <a:gd name="T4" fmla="*/ 15 w 73"/>
                <a:gd name="T5" fmla="*/ 14 h 45"/>
                <a:gd name="T6" fmla="*/ 0 w 73"/>
                <a:gd name="T7" fmla="*/ 30 h 45"/>
                <a:gd name="T8" fmla="*/ 15 w 73"/>
                <a:gd name="T9" fmla="*/ 45 h 45"/>
                <a:gd name="T10" fmla="*/ 15 w 73"/>
                <a:gd name="T11" fmla="*/ 45 h 45"/>
                <a:gd name="T12" fmla="*/ 15 w 73"/>
                <a:gd name="T13" fmla="*/ 45 h 45"/>
                <a:gd name="T14" fmla="*/ 65 w 73"/>
                <a:gd name="T15" fmla="*/ 45 h 45"/>
                <a:gd name="T16" fmla="*/ 65 w 73"/>
                <a:gd name="T17" fmla="*/ 45 h 45"/>
                <a:gd name="T18" fmla="*/ 73 w 73"/>
                <a:gd name="T19" fmla="*/ 37 h 45"/>
                <a:gd name="T20" fmla="*/ 64 w 73"/>
                <a:gd name="T21" fmla="*/ 28 h 45"/>
                <a:gd name="T22" fmla="*/ 63 w 73"/>
                <a:gd name="T23" fmla="*/ 28 h 45"/>
                <a:gd name="T24" fmla="*/ 64 w 73"/>
                <a:gd name="T25" fmla="*/ 22 h 45"/>
                <a:gd name="T26" fmla="*/ 41 w 73"/>
                <a:gd name="T2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45">
                  <a:moveTo>
                    <a:pt x="41" y="0"/>
                  </a:moveTo>
                  <a:cubicBezTo>
                    <a:pt x="32" y="0"/>
                    <a:pt x="23" y="6"/>
                    <a:pt x="20" y="15"/>
                  </a:cubicBezTo>
                  <a:cubicBezTo>
                    <a:pt x="19" y="15"/>
                    <a:pt x="17" y="14"/>
                    <a:pt x="15" y="14"/>
                  </a:cubicBezTo>
                  <a:cubicBezTo>
                    <a:pt x="7" y="14"/>
                    <a:pt x="0" y="21"/>
                    <a:pt x="0" y="30"/>
                  </a:cubicBezTo>
                  <a:cubicBezTo>
                    <a:pt x="0" y="38"/>
                    <a:pt x="7" y="45"/>
                    <a:pt x="15" y="45"/>
                  </a:cubicBezTo>
                  <a:cubicBezTo>
                    <a:pt x="15" y="45"/>
                    <a:pt x="15" y="45"/>
                    <a:pt x="15" y="45"/>
                  </a:cubicBezTo>
                  <a:cubicBezTo>
                    <a:pt x="15" y="45"/>
                    <a:pt x="15" y="45"/>
                    <a:pt x="15" y="45"/>
                  </a:cubicBezTo>
                  <a:cubicBezTo>
                    <a:pt x="65" y="45"/>
                    <a:pt x="65" y="45"/>
                    <a:pt x="65" y="45"/>
                  </a:cubicBezTo>
                  <a:cubicBezTo>
                    <a:pt x="65" y="45"/>
                    <a:pt x="65" y="45"/>
                    <a:pt x="65" y="45"/>
                  </a:cubicBezTo>
                  <a:cubicBezTo>
                    <a:pt x="69" y="45"/>
                    <a:pt x="73" y="41"/>
                    <a:pt x="73" y="37"/>
                  </a:cubicBezTo>
                  <a:cubicBezTo>
                    <a:pt x="73" y="32"/>
                    <a:pt x="69" y="28"/>
                    <a:pt x="64" y="28"/>
                  </a:cubicBezTo>
                  <a:cubicBezTo>
                    <a:pt x="63" y="28"/>
                    <a:pt x="63" y="28"/>
                    <a:pt x="63" y="28"/>
                  </a:cubicBezTo>
                  <a:cubicBezTo>
                    <a:pt x="64" y="26"/>
                    <a:pt x="64" y="24"/>
                    <a:pt x="64" y="22"/>
                  </a:cubicBezTo>
                  <a:cubicBezTo>
                    <a:pt x="64" y="10"/>
                    <a:pt x="54" y="0"/>
                    <a:pt x="4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grpSp>
        <p:nvGrpSpPr>
          <p:cNvPr id="276" name="Group 275"/>
          <p:cNvGrpSpPr/>
          <p:nvPr/>
        </p:nvGrpSpPr>
        <p:grpSpPr>
          <a:xfrm>
            <a:off x="7607653" y="3331685"/>
            <a:ext cx="4280196" cy="2746881"/>
            <a:chOff x="7165975" y="2630488"/>
            <a:chExt cx="3063876" cy="1966290"/>
          </a:xfrm>
        </p:grpSpPr>
        <p:sp>
          <p:nvSpPr>
            <p:cNvPr id="277" name="Freeform 13"/>
            <p:cNvSpPr>
              <a:spLocks noEditPoints="1"/>
            </p:cNvSpPr>
            <p:nvPr/>
          </p:nvSpPr>
          <p:spPr bwMode="auto">
            <a:xfrm>
              <a:off x="7165975"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8" name="Freeform 14"/>
            <p:cNvSpPr>
              <a:spLocks/>
            </p:cNvSpPr>
            <p:nvPr/>
          </p:nvSpPr>
          <p:spPr bwMode="auto">
            <a:xfrm>
              <a:off x="7440613"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9" name="Rectangle 15"/>
            <p:cNvSpPr>
              <a:spLocks noChangeArrowheads="1"/>
            </p:cNvSpPr>
            <p:nvPr/>
          </p:nvSpPr>
          <p:spPr bwMode="auto">
            <a:xfrm>
              <a:off x="8848725" y="3444876"/>
              <a:ext cx="404813" cy="28575"/>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0" name="Rectangle 16"/>
            <p:cNvSpPr>
              <a:spLocks noChangeArrowheads="1"/>
            </p:cNvSpPr>
            <p:nvPr/>
          </p:nvSpPr>
          <p:spPr bwMode="auto">
            <a:xfrm>
              <a:off x="8848725" y="3444876"/>
              <a:ext cx="404813" cy="2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1" name="Freeform 17"/>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 name="T8" fmla="*/ 14 w 194"/>
                <a:gd name="T9" fmla="*/ 194 h 194"/>
              </a:gdLst>
              <a:ahLst/>
              <a:cxnLst>
                <a:cxn ang="0">
                  <a:pos x="T0" y="T1"/>
                </a:cxn>
                <a:cxn ang="0">
                  <a:pos x="T2" y="T3"/>
                </a:cxn>
                <a:cxn ang="0">
                  <a:pos x="T4" y="T5"/>
                </a:cxn>
                <a:cxn ang="0">
                  <a:pos x="T6" y="T7"/>
                </a:cxn>
                <a:cxn ang="0">
                  <a:pos x="T8" y="T9"/>
                </a:cxn>
              </a:cxnLst>
              <a:rect l="0" t="0" r="r" b="b"/>
              <a:pathLst>
                <a:path w="194" h="194">
                  <a:moveTo>
                    <a:pt x="14" y="194"/>
                  </a:moveTo>
                  <a:lnTo>
                    <a:pt x="194" y="11"/>
                  </a:lnTo>
                  <a:lnTo>
                    <a:pt x="179" y="0"/>
                  </a:lnTo>
                  <a:lnTo>
                    <a:pt x="0" y="180"/>
                  </a:lnTo>
                  <a:lnTo>
                    <a:pt x="14" y="1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2" name="Freeform 18"/>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Lst>
              <a:ahLst/>
              <a:cxnLst>
                <a:cxn ang="0">
                  <a:pos x="T0" y="T1"/>
                </a:cxn>
                <a:cxn ang="0">
                  <a:pos x="T2" y="T3"/>
                </a:cxn>
                <a:cxn ang="0">
                  <a:pos x="T4" y="T5"/>
                </a:cxn>
                <a:cxn ang="0">
                  <a:pos x="T6" y="T7"/>
                </a:cxn>
              </a:cxnLst>
              <a:rect l="0" t="0" r="r" b="b"/>
              <a:pathLst>
                <a:path w="194" h="194">
                  <a:moveTo>
                    <a:pt x="14" y="194"/>
                  </a:moveTo>
                  <a:lnTo>
                    <a:pt x="194" y="11"/>
                  </a:lnTo>
                  <a:lnTo>
                    <a:pt x="179" y="0"/>
                  </a:lnTo>
                  <a:lnTo>
                    <a:pt x="0" y="18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3" name="Freeform 19"/>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 name="T8" fmla="*/ 0 w 194"/>
                <a:gd name="T9" fmla="*/ 14 h 194"/>
              </a:gdLst>
              <a:ahLst/>
              <a:cxnLst>
                <a:cxn ang="0">
                  <a:pos x="T0" y="T1"/>
                </a:cxn>
                <a:cxn ang="0">
                  <a:pos x="T2" y="T3"/>
                </a:cxn>
                <a:cxn ang="0">
                  <a:pos x="T4" y="T5"/>
                </a:cxn>
                <a:cxn ang="0">
                  <a:pos x="T6" y="T7"/>
                </a:cxn>
                <a:cxn ang="0">
                  <a:pos x="T8" y="T9"/>
                </a:cxn>
              </a:cxnLst>
              <a:rect l="0" t="0" r="r" b="b"/>
              <a:pathLst>
                <a:path w="194" h="194">
                  <a:moveTo>
                    <a:pt x="0" y="14"/>
                  </a:moveTo>
                  <a:lnTo>
                    <a:pt x="179" y="194"/>
                  </a:lnTo>
                  <a:lnTo>
                    <a:pt x="194" y="180"/>
                  </a:lnTo>
                  <a:lnTo>
                    <a:pt x="14" y="0"/>
                  </a:lnTo>
                  <a:lnTo>
                    <a:pt x="0" y="1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4" name="Freeform 20"/>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Lst>
              <a:ahLst/>
              <a:cxnLst>
                <a:cxn ang="0">
                  <a:pos x="T0" y="T1"/>
                </a:cxn>
                <a:cxn ang="0">
                  <a:pos x="T2" y="T3"/>
                </a:cxn>
                <a:cxn ang="0">
                  <a:pos x="T4" y="T5"/>
                </a:cxn>
                <a:cxn ang="0">
                  <a:pos x="T6" y="T7"/>
                </a:cxn>
              </a:cxnLst>
              <a:rect l="0" t="0" r="r" b="b"/>
              <a:pathLst>
                <a:path w="194" h="194">
                  <a:moveTo>
                    <a:pt x="0" y="14"/>
                  </a:moveTo>
                  <a:lnTo>
                    <a:pt x="179" y="194"/>
                  </a:lnTo>
                  <a:lnTo>
                    <a:pt x="194" y="180"/>
                  </a:lnTo>
                  <a:lnTo>
                    <a:pt x="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5" name="Freeform 65"/>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6" name="Freeform 66"/>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7" name="Freeform 67"/>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8" name="Freeform 68"/>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89" name="Freeform 69"/>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0" name="Freeform 70"/>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1" name="Rectangle 73"/>
            <p:cNvSpPr>
              <a:spLocks noChangeArrowheads="1"/>
            </p:cNvSpPr>
            <p:nvPr/>
          </p:nvSpPr>
          <p:spPr bwMode="auto">
            <a:xfrm>
              <a:off x="8031977" y="4398495"/>
              <a:ext cx="1879559" cy="198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Produces scaled images</a:t>
              </a:r>
            </a:p>
          </p:txBody>
        </p:sp>
        <p:sp>
          <p:nvSpPr>
            <p:cNvPr id="292" name="Freeform 74"/>
            <p:cNvSpPr>
              <a:spLocks noEditPoints="1"/>
            </p:cNvSpPr>
            <p:nvPr/>
          </p:nvSpPr>
          <p:spPr bwMode="auto">
            <a:xfrm>
              <a:off x="7713663" y="2630488"/>
              <a:ext cx="2516188" cy="1657350"/>
            </a:xfrm>
            <a:custGeom>
              <a:avLst/>
              <a:gdLst>
                <a:gd name="T0" fmla="*/ 180 w 670"/>
                <a:gd name="T1" fmla="*/ 3 h 440"/>
                <a:gd name="T2" fmla="*/ 188 w 670"/>
                <a:gd name="T3" fmla="*/ 2 h 440"/>
                <a:gd name="T4" fmla="*/ 211 w 670"/>
                <a:gd name="T5" fmla="*/ 0 h 440"/>
                <a:gd name="T6" fmla="*/ 234 w 670"/>
                <a:gd name="T7" fmla="*/ 0 h 440"/>
                <a:gd name="T8" fmla="*/ 257 w 670"/>
                <a:gd name="T9" fmla="*/ 8 h 440"/>
                <a:gd name="T10" fmla="*/ 295 w 670"/>
                <a:gd name="T11" fmla="*/ 8 h 440"/>
                <a:gd name="T12" fmla="*/ 318 w 670"/>
                <a:gd name="T13" fmla="*/ 0 h 440"/>
                <a:gd name="T14" fmla="*/ 363 w 670"/>
                <a:gd name="T15" fmla="*/ 0 h 440"/>
                <a:gd name="T16" fmla="*/ 371 w 670"/>
                <a:gd name="T17" fmla="*/ 0 h 440"/>
                <a:gd name="T18" fmla="*/ 394 w 670"/>
                <a:gd name="T19" fmla="*/ 8 h 440"/>
                <a:gd name="T20" fmla="*/ 432 w 670"/>
                <a:gd name="T21" fmla="*/ 8 h 440"/>
                <a:gd name="T22" fmla="*/ 455 w 670"/>
                <a:gd name="T23" fmla="*/ 0 h 440"/>
                <a:gd name="T24" fmla="*/ 501 w 670"/>
                <a:gd name="T25" fmla="*/ 5 h 440"/>
                <a:gd name="T26" fmla="*/ 508 w 670"/>
                <a:gd name="T27" fmla="*/ 7 h 440"/>
                <a:gd name="T28" fmla="*/ 528 w 670"/>
                <a:gd name="T29" fmla="*/ 21 h 440"/>
                <a:gd name="T30" fmla="*/ 561 w 670"/>
                <a:gd name="T31" fmla="*/ 37 h 440"/>
                <a:gd name="T32" fmla="*/ 585 w 670"/>
                <a:gd name="T33" fmla="*/ 43 h 440"/>
                <a:gd name="T34" fmla="*/ 618 w 670"/>
                <a:gd name="T35" fmla="*/ 75 h 440"/>
                <a:gd name="T36" fmla="*/ 623 w 670"/>
                <a:gd name="T37" fmla="*/ 81 h 440"/>
                <a:gd name="T38" fmla="*/ 630 w 670"/>
                <a:gd name="T39" fmla="*/ 104 h 440"/>
                <a:gd name="T40" fmla="*/ 647 w 670"/>
                <a:gd name="T41" fmla="*/ 137 h 440"/>
                <a:gd name="T42" fmla="*/ 662 w 670"/>
                <a:gd name="T43" fmla="*/ 156 h 440"/>
                <a:gd name="T44" fmla="*/ 669 w 670"/>
                <a:gd name="T45" fmla="*/ 202 h 440"/>
                <a:gd name="T46" fmla="*/ 670 w 670"/>
                <a:gd name="T47" fmla="*/ 214 h 440"/>
                <a:gd name="T48" fmla="*/ 669 w 670"/>
                <a:gd name="T49" fmla="*/ 248 h 440"/>
                <a:gd name="T50" fmla="*/ 668 w 670"/>
                <a:gd name="T51" fmla="*/ 256 h 440"/>
                <a:gd name="T52" fmla="*/ 656 w 670"/>
                <a:gd name="T53" fmla="*/ 277 h 440"/>
                <a:gd name="T54" fmla="*/ 643 w 670"/>
                <a:gd name="T55" fmla="*/ 312 h 440"/>
                <a:gd name="T56" fmla="*/ 639 w 670"/>
                <a:gd name="T57" fmla="*/ 336 h 440"/>
                <a:gd name="T58" fmla="*/ 611 w 670"/>
                <a:gd name="T59" fmla="*/ 373 h 440"/>
                <a:gd name="T60" fmla="*/ 606 w 670"/>
                <a:gd name="T61" fmla="*/ 378 h 440"/>
                <a:gd name="T62" fmla="*/ 583 w 670"/>
                <a:gd name="T63" fmla="*/ 388 h 440"/>
                <a:gd name="T64" fmla="*/ 552 w 670"/>
                <a:gd name="T65" fmla="*/ 408 h 440"/>
                <a:gd name="T66" fmla="*/ 535 w 670"/>
                <a:gd name="T67" fmla="*/ 425 h 440"/>
                <a:gd name="T68" fmla="*/ 490 w 670"/>
                <a:gd name="T69" fmla="*/ 437 h 440"/>
                <a:gd name="T70" fmla="*/ 482 w 670"/>
                <a:gd name="T71" fmla="*/ 438 h 440"/>
                <a:gd name="T72" fmla="*/ 459 w 670"/>
                <a:gd name="T73" fmla="*/ 440 h 440"/>
                <a:gd name="T74" fmla="*/ 436 w 670"/>
                <a:gd name="T75" fmla="*/ 440 h 440"/>
                <a:gd name="T76" fmla="*/ 413 w 670"/>
                <a:gd name="T77" fmla="*/ 432 h 440"/>
                <a:gd name="T78" fmla="*/ 375 w 670"/>
                <a:gd name="T79" fmla="*/ 432 h 440"/>
                <a:gd name="T80" fmla="*/ 353 w 670"/>
                <a:gd name="T81" fmla="*/ 440 h 440"/>
                <a:gd name="T82" fmla="*/ 307 w 670"/>
                <a:gd name="T83" fmla="*/ 440 h 440"/>
                <a:gd name="T84" fmla="*/ 299 w 670"/>
                <a:gd name="T85" fmla="*/ 440 h 440"/>
                <a:gd name="T86" fmla="*/ 276 w 670"/>
                <a:gd name="T87" fmla="*/ 432 h 440"/>
                <a:gd name="T88" fmla="*/ 238 w 670"/>
                <a:gd name="T89" fmla="*/ 432 h 440"/>
                <a:gd name="T90" fmla="*/ 216 w 670"/>
                <a:gd name="T91" fmla="*/ 440 h 440"/>
                <a:gd name="T92" fmla="*/ 169 w 670"/>
                <a:gd name="T93" fmla="*/ 435 h 440"/>
                <a:gd name="T94" fmla="*/ 162 w 670"/>
                <a:gd name="T95" fmla="*/ 433 h 440"/>
                <a:gd name="T96" fmla="*/ 142 w 670"/>
                <a:gd name="T97" fmla="*/ 419 h 440"/>
                <a:gd name="T98" fmla="*/ 109 w 670"/>
                <a:gd name="T99" fmla="*/ 403 h 440"/>
                <a:gd name="T100" fmla="*/ 86 w 670"/>
                <a:gd name="T101" fmla="*/ 397 h 440"/>
                <a:gd name="T102" fmla="*/ 52 w 670"/>
                <a:gd name="T103" fmla="*/ 365 h 440"/>
                <a:gd name="T104" fmla="*/ 47 w 670"/>
                <a:gd name="T105" fmla="*/ 359 h 440"/>
                <a:gd name="T106" fmla="*/ 40 w 670"/>
                <a:gd name="T107" fmla="*/ 336 h 440"/>
                <a:gd name="T108" fmla="*/ 23 w 670"/>
                <a:gd name="T109" fmla="*/ 303 h 440"/>
                <a:gd name="T110" fmla="*/ 8 w 670"/>
                <a:gd name="T111" fmla="*/ 284 h 440"/>
                <a:gd name="T112" fmla="*/ 0 w 670"/>
                <a:gd name="T113" fmla="*/ 238 h 440"/>
                <a:gd name="T114" fmla="*/ 0 w 670"/>
                <a:gd name="T115" fmla="*/ 226 h 440"/>
                <a:gd name="T116" fmla="*/ 1 w 670"/>
                <a:gd name="T117" fmla="*/ 192 h 440"/>
                <a:gd name="T118" fmla="*/ 2 w 670"/>
                <a:gd name="T119" fmla="*/ 184 h 440"/>
                <a:gd name="T120" fmla="*/ 14 w 670"/>
                <a:gd name="T121" fmla="*/ 163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0" h="440">
                  <a:moveTo>
                    <a:pt x="158" y="8"/>
                  </a:moveTo>
                  <a:cubicBezTo>
                    <a:pt x="155" y="8"/>
                    <a:pt x="151" y="9"/>
                    <a:pt x="148" y="10"/>
                  </a:cubicBezTo>
                  <a:cubicBezTo>
                    <a:pt x="151" y="18"/>
                    <a:pt x="151" y="18"/>
                    <a:pt x="151" y="18"/>
                  </a:cubicBezTo>
                  <a:cubicBezTo>
                    <a:pt x="154" y="17"/>
                    <a:pt x="157" y="16"/>
                    <a:pt x="160" y="15"/>
                  </a:cubicBezTo>
                  <a:cubicBezTo>
                    <a:pt x="158" y="8"/>
                    <a:pt x="158" y="8"/>
                    <a:pt x="158" y="8"/>
                  </a:cubicBezTo>
                  <a:close/>
                  <a:moveTo>
                    <a:pt x="180" y="3"/>
                  </a:moveTo>
                  <a:cubicBezTo>
                    <a:pt x="175" y="3"/>
                    <a:pt x="170" y="4"/>
                    <a:pt x="165" y="6"/>
                  </a:cubicBezTo>
                  <a:cubicBezTo>
                    <a:pt x="167" y="13"/>
                    <a:pt x="167" y="13"/>
                    <a:pt x="167" y="13"/>
                  </a:cubicBezTo>
                  <a:cubicBezTo>
                    <a:pt x="172" y="12"/>
                    <a:pt x="177" y="11"/>
                    <a:pt x="181" y="10"/>
                  </a:cubicBezTo>
                  <a:cubicBezTo>
                    <a:pt x="180" y="3"/>
                    <a:pt x="180" y="3"/>
                    <a:pt x="180" y="3"/>
                  </a:cubicBezTo>
                  <a:close/>
                  <a:moveTo>
                    <a:pt x="203" y="0"/>
                  </a:moveTo>
                  <a:cubicBezTo>
                    <a:pt x="198" y="1"/>
                    <a:pt x="193" y="1"/>
                    <a:pt x="188" y="2"/>
                  </a:cubicBezTo>
                  <a:cubicBezTo>
                    <a:pt x="189" y="9"/>
                    <a:pt x="189" y="9"/>
                    <a:pt x="189" y="9"/>
                  </a:cubicBezTo>
                  <a:cubicBezTo>
                    <a:pt x="194" y="9"/>
                    <a:pt x="199" y="8"/>
                    <a:pt x="204" y="8"/>
                  </a:cubicBezTo>
                  <a:cubicBezTo>
                    <a:pt x="203" y="0"/>
                    <a:pt x="203" y="0"/>
                    <a:pt x="203" y="0"/>
                  </a:cubicBezTo>
                  <a:close/>
                  <a:moveTo>
                    <a:pt x="226" y="0"/>
                  </a:moveTo>
                  <a:cubicBezTo>
                    <a:pt x="214" y="0"/>
                    <a:pt x="214" y="0"/>
                    <a:pt x="214" y="0"/>
                  </a:cubicBezTo>
                  <a:cubicBezTo>
                    <a:pt x="213" y="0"/>
                    <a:pt x="212" y="0"/>
                    <a:pt x="211" y="0"/>
                  </a:cubicBezTo>
                  <a:cubicBezTo>
                    <a:pt x="211" y="8"/>
                    <a:pt x="211" y="8"/>
                    <a:pt x="211" y="8"/>
                  </a:cubicBezTo>
                  <a:cubicBezTo>
                    <a:pt x="212" y="8"/>
                    <a:pt x="213" y="8"/>
                    <a:pt x="214" y="8"/>
                  </a:cubicBezTo>
                  <a:cubicBezTo>
                    <a:pt x="226" y="8"/>
                    <a:pt x="226" y="8"/>
                    <a:pt x="226" y="8"/>
                  </a:cubicBezTo>
                  <a:cubicBezTo>
                    <a:pt x="226" y="0"/>
                    <a:pt x="226" y="0"/>
                    <a:pt x="226" y="0"/>
                  </a:cubicBezTo>
                  <a:close/>
                  <a:moveTo>
                    <a:pt x="249" y="0"/>
                  </a:moveTo>
                  <a:cubicBezTo>
                    <a:pt x="234" y="0"/>
                    <a:pt x="234" y="0"/>
                    <a:pt x="234" y="0"/>
                  </a:cubicBezTo>
                  <a:cubicBezTo>
                    <a:pt x="234" y="8"/>
                    <a:pt x="234" y="8"/>
                    <a:pt x="234" y="8"/>
                  </a:cubicBezTo>
                  <a:cubicBezTo>
                    <a:pt x="249" y="8"/>
                    <a:pt x="249" y="8"/>
                    <a:pt x="249" y="8"/>
                  </a:cubicBezTo>
                  <a:lnTo>
                    <a:pt x="249" y="0"/>
                  </a:lnTo>
                  <a:close/>
                  <a:moveTo>
                    <a:pt x="272" y="0"/>
                  </a:moveTo>
                  <a:cubicBezTo>
                    <a:pt x="257" y="0"/>
                    <a:pt x="257" y="0"/>
                    <a:pt x="257" y="0"/>
                  </a:cubicBezTo>
                  <a:cubicBezTo>
                    <a:pt x="257" y="8"/>
                    <a:pt x="257" y="8"/>
                    <a:pt x="257" y="8"/>
                  </a:cubicBezTo>
                  <a:cubicBezTo>
                    <a:pt x="272" y="8"/>
                    <a:pt x="272" y="8"/>
                    <a:pt x="272" y="8"/>
                  </a:cubicBezTo>
                  <a:lnTo>
                    <a:pt x="272" y="0"/>
                  </a:lnTo>
                  <a:close/>
                  <a:moveTo>
                    <a:pt x="295" y="0"/>
                  </a:moveTo>
                  <a:cubicBezTo>
                    <a:pt x="280" y="0"/>
                    <a:pt x="280" y="0"/>
                    <a:pt x="280" y="0"/>
                  </a:cubicBezTo>
                  <a:cubicBezTo>
                    <a:pt x="280" y="8"/>
                    <a:pt x="280" y="8"/>
                    <a:pt x="280" y="8"/>
                  </a:cubicBezTo>
                  <a:cubicBezTo>
                    <a:pt x="295" y="8"/>
                    <a:pt x="295" y="8"/>
                    <a:pt x="295" y="8"/>
                  </a:cubicBezTo>
                  <a:lnTo>
                    <a:pt x="295" y="0"/>
                  </a:lnTo>
                  <a:close/>
                  <a:moveTo>
                    <a:pt x="318" y="0"/>
                  </a:moveTo>
                  <a:cubicBezTo>
                    <a:pt x="302" y="0"/>
                    <a:pt x="302" y="0"/>
                    <a:pt x="302" y="0"/>
                  </a:cubicBezTo>
                  <a:cubicBezTo>
                    <a:pt x="302" y="8"/>
                    <a:pt x="302" y="8"/>
                    <a:pt x="302" y="8"/>
                  </a:cubicBezTo>
                  <a:cubicBezTo>
                    <a:pt x="318" y="8"/>
                    <a:pt x="318" y="8"/>
                    <a:pt x="318" y="8"/>
                  </a:cubicBezTo>
                  <a:lnTo>
                    <a:pt x="318" y="0"/>
                  </a:lnTo>
                  <a:close/>
                  <a:moveTo>
                    <a:pt x="341" y="0"/>
                  </a:moveTo>
                  <a:cubicBezTo>
                    <a:pt x="325" y="0"/>
                    <a:pt x="325" y="0"/>
                    <a:pt x="325" y="0"/>
                  </a:cubicBezTo>
                  <a:cubicBezTo>
                    <a:pt x="325" y="8"/>
                    <a:pt x="325" y="8"/>
                    <a:pt x="325" y="8"/>
                  </a:cubicBezTo>
                  <a:cubicBezTo>
                    <a:pt x="341" y="8"/>
                    <a:pt x="341" y="8"/>
                    <a:pt x="341" y="8"/>
                  </a:cubicBezTo>
                  <a:lnTo>
                    <a:pt x="341" y="0"/>
                  </a:lnTo>
                  <a:close/>
                  <a:moveTo>
                    <a:pt x="363" y="0"/>
                  </a:moveTo>
                  <a:cubicBezTo>
                    <a:pt x="348" y="0"/>
                    <a:pt x="348" y="0"/>
                    <a:pt x="348" y="0"/>
                  </a:cubicBezTo>
                  <a:cubicBezTo>
                    <a:pt x="348" y="8"/>
                    <a:pt x="348" y="8"/>
                    <a:pt x="348" y="8"/>
                  </a:cubicBezTo>
                  <a:cubicBezTo>
                    <a:pt x="363" y="8"/>
                    <a:pt x="363" y="8"/>
                    <a:pt x="363" y="8"/>
                  </a:cubicBezTo>
                  <a:lnTo>
                    <a:pt x="363" y="0"/>
                  </a:lnTo>
                  <a:close/>
                  <a:moveTo>
                    <a:pt x="386" y="0"/>
                  </a:moveTo>
                  <a:cubicBezTo>
                    <a:pt x="371" y="0"/>
                    <a:pt x="371" y="0"/>
                    <a:pt x="371" y="0"/>
                  </a:cubicBezTo>
                  <a:cubicBezTo>
                    <a:pt x="371" y="8"/>
                    <a:pt x="371" y="8"/>
                    <a:pt x="371" y="8"/>
                  </a:cubicBezTo>
                  <a:cubicBezTo>
                    <a:pt x="386" y="8"/>
                    <a:pt x="386" y="8"/>
                    <a:pt x="386" y="8"/>
                  </a:cubicBezTo>
                  <a:lnTo>
                    <a:pt x="386" y="0"/>
                  </a:lnTo>
                  <a:close/>
                  <a:moveTo>
                    <a:pt x="409" y="0"/>
                  </a:moveTo>
                  <a:cubicBezTo>
                    <a:pt x="394" y="0"/>
                    <a:pt x="394" y="0"/>
                    <a:pt x="394" y="0"/>
                  </a:cubicBezTo>
                  <a:cubicBezTo>
                    <a:pt x="394" y="8"/>
                    <a:pt x="394" y="8"/>
                    <a:pt x="394" y="8"/>
                  </a:cubicBezTo>
                  <a:cubicBezTo>
                    <a:pt x="409" y="8"/>
                    <a:pt x="409" y="8"/>
                    <a:pt x="409" y="8"/>
                  </a:cubicBezTo>
                  <a:lnTo>
                    <a:pt x="409" y="0"/>
                  </a:lnTo>
                  <a:close/>
                  <a:moveTo>
                    <a:pt x="432" y="0"/>
                  </a:moveTo>
                  <a:cubicBezTo>
                    <a:pt x="417" y="0"/>
                    <a:pt x="417" y="0"/>
                    <a:pt x="417" y="0"/>
                  </a:cubicBezTo>
                  <a:cubicBezTo>
                    <a:pt x="417" y="8"/>
                    <a:pt x="417" y="8"/>
                    <a:pt x="417" y="8"/>
                  </a:cubicBezTo>
                  <a:cubicBezTo>
                    <a:pt x="432" y="8"/>
                    <a:pt x="432" y="8"/>
                    <a:pt x="432" y="8"/>
                  </a:cubicBezTo>
                  <a:lnTo>
                    <a:pt x="432" y="0"/>
                  </a:lnTo>
                  <a:close/>
                  <a:moveTo>
                    <a:pt x="455" y="0"/>
                  </a:moveTo>
                  <a:cubicBezTo>
                    <a:pt x="439" y="0"/>
                    <a:pt x="439" y="0"/>
                    <a:pt x="439" y="0"/>
                  </a:cubicBezTo>
                  <a:cubicBezTo>
                    <a:pt x="439" y="8"/>
                    <a:pt x="439" y="8"/>
                    <a:pt x="439" y="8"/>
                  </a:cubicBezTo>
                  <a:cubicBezTo>
                    <a:pt x="455" y="8"/>
                    <a:pt x="455" y="8"/>
                    <a:pt x="455" y="8"/>
                  </a:cubicBezTo>
                  <a:lnTo>
                    <a:pt x="455" y="0"/>
                  </a:lnTo>
                  <a:close/>
                  <a:moveTo>
                    <a:pt x="478" y="1"/>
                  </a:moveTo>
                  <a:cubicBezTo>
                    <a:pt x="473" y="1"/>
                    <a:pt x="468" y="0"/>
                    <a:pt x="462" y="0"/>
                  </a:cubicBezTo>
                  <a:cubicBezTo>
                    <a:pt x="462" y="8"/>
                    <a:pt x="462" y="8"/>
                    <a:pt x="462" y="8"/>
                  </a:cubicBezTo>
                  <a:cubicBezTo>
                    <a:pt x="467" y="8"/>
                    <a:pt x="472" y="8"/>
                    <a:pt x="477" y="9"/>
                  </a:cubicBezTo>
                  <a:lnTo>
                    <a:pt x="478" y="1"/>
                  </a:lnTo>
                  <a:close/>
                  <a:moveTo>
                    <a:pt x="501" y="5"/>
                  </a:moveTo>
                  <a:cubicBezTo>
                    <a:pt x="496" y="4"/>
                    <a:pt x="491" y="3"/>
                    <a:pt x="486" y="2"/>
                  </a:cubicBezTo>
                  <a:cubicBezTo>
                    <a:pt x="484" y="10"/>
                    <a:pt x="484" y="10"/>
                    <a:pt x="484" y="10"/>
                  </a:cubicBezTo>
                  <a:cubicBezTo>
                    <a:pt x="489" y="10"/>
                    <a:pt x="494" y="11"/>
                    <a:pt x="499" y="12"/>
                  </a:cubicBezTo>
                  <a:cubicBezTo>
                    <a:pt x="501" y="5"/>
                    <a:pt x="501" y="5"/>
                    <a:pt x="501" y="5"/>
                  </a:cubicBezTo>
                  <a:close/>
                  <a:moveTo>
                    <a:pt x="523" y="11"/>
                  </a:moveTo>
                  <a:cubicBezTo>
                    <a:pt x="518" y="9"/>
                    <a:pt x="513" y="8"/>
                    <a:pt x="508" y="7"/>
                  </a:cubicBezTo>
                  <a:cubicBezTo>
                    <a:pt x="506" y="14"/>
                    <a:pt x="506" y="14"/>
                    <a:pt x="506" y="14"/>
                  </a:cubicBezTo>
                  <a:cubicBezTo>
                    <a:pt x="511" y="15"/>
                    <a:pt x="516" y="17"/>
                    <a:pt x="521" y="18"/>
                  </a:cubicBezTo>
                  <a:cubicBezTo>
                    <a:pt x="523" y="11"/>
                    <a:pt x="523" y="11"/>
                    <a:pt x="523" y="11"/>
                  </a:cubicBezTo>
                  <a:close/>
                  <a:moveTo>
                    <a:pt x="545" y="19"/>
                  </a:moveTo>
                  <a:cubicBezTo>
                    <a:pt x="540" y="17"/>
                    <a:pt x="535" y="15"/>
                    <a:pt x="530" y="14"/>
                  </a:cubicBezTo>
                  <a:cubicBezTo>
                    <a:pt x="528" y="21"/>
                    <a:pt x="528" y="21"/>
                    <a:pt x="528" y="21"/>
                  </a:cubicBezTo>
                  <a:cubicBezTo>
                    <a:pt x="532" y="23"/>
                    <a:pt x="537" y="24"/>
                    <a:pt x="542" y="27"/>
                  </a:cubicBezTo>
                  <a:cubicBezTo>
                    <a:pt x="545" y="19"/>
                    <a:pt x="545" y="19"/>
                    <a:pt x="545" y="19"/>
                  </a:cubicBezTo>
                  <a:close/>
                  <a:moveTo>
                    <a:pt x="565" y="30"/>
                  </a:moveTo>
                  <a:cubicBezTo>
                    <a:pt x="561" y="28"/>
                    <a:pt x="556" y="25"/>
                    <a:pt x="552" y="23"/>
                  </a:cubicBezTo>
                  <a:cubicBezTo>
                    <a:pt x="548" y="30"/>
                    <a:pt x="548" y="30"/>
                    <a:pt x="548" y="30"/>
                  </a:cubicBezTo>
                  <a:cubicBezTo>
                    <a:pt x="553" y="32"/>
                    <a:pt x="557" y="34"/>
                    <a:pt x="561" y="37"/>
                  </a:cubicBezTo>
                  <a:cubicBezTo>
                    <a:pt x="565" y="30"/>
                    <a:pt x="565" y="30"/>
                    <a:pt x="565" y="30"/>
                  </a:cubicBezTo>
                  <a:close/>
                  <a:moveTo>
                    <a:pt x="585" y="43"/>
                  </a:moveTo>
                  <a:cubicBezTo>
                    <a:pt x="580" y="40"/>
                    <a:pt x="576" y="37"/>
                    <a:pt x="572" y="34"/>
                  </a:cubicBezTo>
                  <a:cubicBezTo>
                    <a:pt x="568" y="41"/>
                    <a:pt x="568" y="41"/>
                    <a:pt x="568" y="41"/>
                  </a:cubicBezTo>
                  <a:cubicBezTo>
                    <a:pt x="572" y="44"/>
                    <a:pt x="576" y="46"/>
                    <a:pt x="580" y="49"/>
                  </a:cubicBezTo>
                  <a:lnTo>
                    <a:pt x="585" y="43"/>
                  </a:lnTo>
                  <a:close/>
                  <a:moveTo>
                    <a:pt x="602" y="58"/>
                  </a:moveTo>
                  <a:cubicBezTo>
                    <a:pt x="599" y="55"/>
                    <a:pt x="595" y="51"/>
                    <a:pt x="591" y="48"/>
                  </a:cubicBezTo>
                  <a:cubicBezTo>
                    <a:pt x="586" y="54"/>
                    <a:pt x="586" y="54"/>
                    <a:pt x="586" y="54"/>
                  </a:cubicBezTo>
                  <a:cubicBezTo>
                    <a:pt x="590" y="57"/>
                    <a:pt x="593" y="61"/>
                    <a:pt x="597" y="64"/>
                  </a:cubicBezTo>
                  <a:cubicBezTo>
                    <a:pt x="602" y="58"/>
                    <a:pt x="602" y="58"/>
                    <a:pt x="602" y="58"/>
                  </a:cubicBezTo>
                  <a:close/>
                  <a:moveTo>
                    <a:pt x="618" y="75"/>
                  </a:moveTo>
                  <a:cubicBezTo>
                    <a:pt x="615" y="71"/>
                    <a:pt x="611" y="67"/>
                    <a:pt x="608" y="64"/>
                  </a:cubicBezTo>
                  <a:cubicBezTo>
                    <a:pt x="602" y="69"/>
                    <a:pt x="602" y="69"/>
                    <a:pt x="602" y="69"/>
                  </a:cubicBezTo>
                  <a:cubicBezTo>
                    <a:pt x="606" y="73"/>
                    <a:pt x="609" y="76"/>
                    <a:pt x="612" y="80"/>
                  </a:cubicBezTo>
                  <a:cubicBezTo>
                    <a:pt x="618" y="75"/>
                    <a:pt x="618" y="75"/>
                    <a:pt x="618" y="75"/>
                  </a:cubicBezTo>
                  <a:close/>
                  <a:moveTo>
                    <a:pt x="632" y="94"/>
                  </a:moveTo>
                  <a:cubicBezTo>
                    <a:pt x="630" y="89"/>
                    <a:pt x="626" y="85"/>
                    <a:pt x="623" y="81"/>
                  </a:cubicBezTo>
                  <a:cubicBezTo>
                    <a:pt x="617" y="86"/>
                    <a:pt x="617" y="86"/>
                    <a:pt x="617" y="86"/>
                  </a:cubicBezTo>
                  <a:cubicBezTo>
                    <a:pt x="620" y="90"/>
                    <a:pt x="623" y="94"/>
                    <a:pt x="626" y="98"/>
                  </a:cubicBezTo>
                  <a:cubicBezTo>
                    <a:pt x="632" y="94"/>
                    <a:pt x="632" y="94"/>
                    <a:pt x="632" y="94"/>
                  </a:cubicBezTo>
                  <a:close/>
                  <a:moveTo>
                    <a:pt x="645" y="113"/>
                  </a:moveTo>
                  <a:cubicBezTo>
                    <a:pt x="642" y="109"/>
                    <a:pt x="639" y="104"/>
                    <a:pt x="637" y="100"/>
                  </a:cubicBezTo>
                  <a:cubicBezTo>
                    <a:pt x="630" y="104"/>
                    <a:pt x="630" y="104"/>
                    <a:pt x="630" y="104"/>
                  </a:cubicBezTo>
                  <a:cubicBezTo>
                    <a:pt x="633" y="108"/>
                    <a:pt x="635" y="113"/>
                    <a:pt x="638" y="117"/>
                  </a:cubicBezTo>
                  <a:cubicBezTo>
                    <a:pt x="645" y="113"/>
                    <a:pt x="645" y="113"/>
                    <a:pt x="645" y="113"/>
                  </a:cubicBezTo>
                  <a:close/>
                  <a:moveTo>
                    <a:pt x="654" y="134"/>
                  </a:moveTo>
                  <a:cubicBezTo>
                    <a:pt x="652" y="130"/>
                    <a:pt x="650" y="125"/>
                    <a:pt x="648" y="120"/>
                  </a:cubicBezTo>
                  <a:cubicBezTo>
                    <a:pt x="641" y="124"/>
                    <a:pt x="641" y="124"/>
                    <a:pt x="641" y="124"/>
                  </a:cubicBezTo>
                  <a:cubicBezTo>
                    <a:pt x="643" y="128"/>
                    <a:pt x="645" y="133"/>
                    <a:pt x="647" y="137"/>
                  </a:cubicBezTo>
                  <a:cubicBezTo>
                    <a:pt x="654" y="134"/>
                    <a:pt x="654" y="134"/>
                    <a:pt x="654" y="134"/>
                  </a:cubicBezTo>
                  <a:close/>
                  <a:moveTo>
                    <a:pt x="662" y="156"/>
                  </a:moveTo>
                  <a:cubicBezTo>
                    <a:pt x="660" y="151"/>
                    <a:pt x="659" y="147"/>
                    <a:pt x="657" y="142"/>
                  </a:cubicBezTo>
                  <a:cubicBezTo>
                    <a:pt x="650" y="144"/>
                    <a:pt x="650" y="144"/>
                    <a:pt x="650" y="144"/>
                  </a:cubicBezTo>
                  <a:cubicBezTo>
                    <a:pt x="652" y="149"/>
                    <a:pt x="653" y="154"/>
                    <a:pt x="654" y="159"/>
                  </a:cubicBezTo>
                  <a:cubicBezTo>
                    <a:pt x="662" y="156"/>
                    <a:pt x="662" y="156"/>
                    <a:pt x="662" y="156"/>
                  </a:cubicBezTo>
                  <a:close/>
                  <a:moveTo>
                    <a:pt x="667" y="179"/>
                  </a:moveTo>
                  <a:cubicBezTo>
                    <a:pt x="666" y="174"/>
                    <a:pt x="665" y="169"/>
                    <a:pt x="664" y="164"/>
                  </a:cubicBezTo>
                  <a:cubicBezTo>
                    <a:pt x="656" y="166"/>
                    <a:pt x="656" y="166"/>
                    <a:pt x="656" y="166"/>
                  </a:cubicBezTo>
                  <a:cubicBezTo>
                    <a:pt x="657" y="171"/>
                    <a:pt x="658" y="175"/>
                    <a:pt x="659" y="180"/>
                  </a:cubicBezTo>
                  <a:lnTo>
                    <a:pt x="667" y="179"/>
                  </a:lnTo>
                  <a:close/>
                  <a:moveTo>
                    <a:pt x="669" y="202"/>
                  </a:moveTo>
                  <a:cubicBezTo>
                    <a:pt x="669" y="197"/>
                    <a:pt x="669" y="192"/>
                    <a:pt x="668" y="187"/>
                  </a:cubicBezTo>
                  <a:cubicBezTo>
                    <a:pt x="660" y="188"/>
                    <a:pt x="660" y="188"/>
                    <a:pt x="660" y="188"/>
                  </a:cubicBezTo>
                  <a:cubicBezTo>
                    <a:pt x="661" y="193"/>
                    <a:pt x="661" y="198"/>
                    <a:pt x="662" y="203"/>
                  </a:cubicBezTo>
                  <a:cubicBezTo>
                    <a:pt x="669" y="202"/>
                    <a:pt x="669" y="202"/>
                    <a:pt x="669" y="202"/>
                  </a:cubicBezTo>
                  <a:close/>
                  <a:moveTo>
                    <a:pt x="670" y="225"/>
                  </a:moveTo>
                  <a:cubicBezTo>
                    <a:pt x="670" y="214"/>
                    <a:pt x="670" y="214"/>
                    <a:pt x="670" y="214"/>
                  </a:cubicBezTo>
                  <a:cubicBezTo>
                    <a:pt x="670" y="213"/>
                    <a:pt x="670" y="211"/>
                    <a:pt x="670" y="210"/>
                  </a:cubicBezTo>
                  <a:cubicBezTo>
                    <a:pt x="662" y="210"/>
                    <a:pt x="662" y="210"/>
                    <a:pt x="662" y="210"/>
                  </a:cubicBezTo>
                  <a:cubicBezTo>
                    <a:pt x="662" y="211"/>
                    <a:pt x="662" y="213"/>
                    <a:pt x="662" y="214"/>
                  </a:cubicBezTo>
                  <a:cubicBezTo>
                    <a:pt x="662" y="225"/>
                    <a:pt x="662" y="225"/>
                    <a:pt x="662" y="225"/>
                  </a:cubicBezTo>
                  <a:cubicBezTo>
                    <a:pt x="670" y="225"/>
                    <a:pt x="670" y="225"/>
                    <a:pt x="670" y="225"/>
                  </a:cubicBezTo>
                  <a:close/>
                  <a:moveTo>
                    <a:pt x="669" y="248"/>
                  </a:moveTo>
                  <a:cubicBezTo>
                    <a:pt x="669" y="243"/>
                    <a:pt x="669" y="238"/>
                    <a:pt x="670" y="233"/>
                  </a:cubicBezTo>
                  <a:cubicBezTo>
                    <a:pt x="662" y="233"/>
                    <a:pt x="662" y="233"/>
                    <a:pt x="662" y="233"/>
                  </a:cubicBezTo>
                  <a:cubicBezTo>
                    <a:pt x="662" y="238"/>
                    <a:pt x="661" y="243"/>
                    <a:pt x="661" y="248"/>
                  </a:cubicBezTo>
                  <a:cubicBezTo>
                    <a:pt x="669" y="248"/>
                    <a:pt x="669" y="248"/>
                    <a:pt x="669" y="248"/>
                  </a:cubicBezTo>
                  <a:close/>
                  <a:moveTo>
                    <a:pt x="665" y="271"/>
                  </a:moveTo>
                  <a:cubicBezTo>
                    <a:pt x="666" y="266"/>
                    <a:pt x="667" y="261"/>
                    <a:pt x="668" y="256"/>
                  </a:cubicBezTo>
                  <a:cubicBezTo>
                    <a:pt x="660" y="255"/>
                    <a:pt x="660" y="255"/>
                    <a:pt x="660" y="255"/>
                  </a:cubicBezTo>
                  <a:cubicBezTo>
                    <a:pt x="659" y="260"/>
                    <a:pt x="658" y="265"/>
                    <a:pt x="657" y="270"/>
                  </a:cubicBezTo>
                  <a:cubicBezTo>
                    <a:pt x="665" y="271"/>
                    <a:pt x="665" y="271"/>
                    <a:pt x="665" y="271"/>
                  </a:cubicBezTo>
                  <a:close/>
                  <a:moveTo>
                    <a:pt x="659" y="294"/>
                  </a:moveTo>
                  <a:cubicBezTo>
                    <a:pt x="660" y="289"/>
                    <a:pt x="662" y="284"/>
                    <a:pt x="663" y="279"/>
                  </a:cubicBezTo>
                  <a:cubicBezTo>
                    <a:pt x="656" y="277"/>
                    <a:pt x="656" y="277"/>
                    <a:pt x="656" y="277"/>
                  </a:cubicBezTo>
                  <a:cubicBezTo>
                    <a:pt x="654" y="282"/>
                    <a:pt x="653" y="287"/>
                    <a:pt x="651" y="291"/>
                  </a:cubicBezTo>
                  <a:lnTo>
                    <a:pt x="659" y="294"/>
                  </a:lnTo>
                  <a:close/>
                  <a:moveTo>
                    <a:pt x="650" y="315"/>
                  </a:moveTo>
                  <a:cubicBezTo>
                    <a:pt x="652" y="311"/>
                    <a:pt x="654" y="306"/>
                    <a:pt x="656" y="301"/>
                  </a:cubicBezTo>
                  <a:cubicBezTo>
                    <a:pt x="649" y="298"/>
                    <a:pt x="649" y="298"/>
                    <a:pt x="649" y="298"/>
                  </a:cubicBezTo>
                  <a:cubicBezTo>
                    <a:pt x="647" y="303"/>
                    <a:pt x="645" y="308"/>
                    <a:pt x="643" y="312"/>
                  </a:cubicBezTo>
                  <a:lnTo>
                    <a:pt x="650" y="315"/>
                  </a:lnTo>
                  <a:close/>
                  <a:moveTo>
                    <a:pt x="639" y="336"/>
                  </a:moveTo>
                  <a:cubicBezTo>
                    <a:pt x="642" y="331"/>
                    <a:pt x="644" y="327"/>
                    <a:pt x="647" y="322"/>
                  </a:cubicBezTo>
                  <a:cubicBezTo>
                    <a:pt x="640" y="319"/>
                    <a:pt x="640" y="319"/>
                    <a:pt x="640" y="319"/>
                  </a:cubicBezTo>
                  <a:cubicBezTo>
                    <a:pt x="637" y="323"/>
                    <a:pt x="635" y="328"/>
                    <a:pt x="632" y="332"/>
                  </a:cubicBezTo>
                  <a:lnTo>
                    <a:pt x="639" y="336"/>
                  </a:lnTo>
                  <a:close/>
                  <a:moveTo>
                    <a:pt x="626" y="355"/>
                  </a:moveTo>
                  <a:cubicBezTo>
                    <a:pt x="629" y="351"/>
                    <a:pt x="632" y="347"/>
                    <a:pt x="635" y="342"/>
                  </a:cubicBezTo>
                  <a:cubicBezTo>
                    <a:pt x="629" y="338"/>
                    <a:pt x="629" y="338"/>
                    <a:pt x="629" y="338"/>
                  </a:cubicBezTo>
                  <a:cubicBezTo>
                    <a:pt x="626" y="342"/>
                    <a:pt x="623" y="346"/>
                    <a:pt x="620" y="350"/>
                  </a:cubicBezTo>
                  <a:cubicBezTo>
                    <a:pt x="626" y="355"/>
                    <a:pt x="626" y="355"/>
                    <a:pt x="626" y="355"/>
                  </a:cubicBezTo>
                  <a:close/>
                  <a:moveTo>
                    <a:pt x="611" y="373"/>
                  </a:moveTo>
                  <a:cubicBezTo>
                    <a:pt x="615" y="369"/>
                    <a:pt x="618" y="365"/>
                    <a:pt x="621" y="361"/>
                  </a:cubicBezTo>
                  <a:cubicBezTo>
                    <a:pt x="615" y="356"/>
                    <a:pt x="615" y="356"/>
                    <a:pt x="615" y="356"/>
                  </a:cubicBezTo>
                  <a:cubicBezTo>
                    <a:pt x="612" y="360"/>
                    <a:pt x="609" y="364"/>
                    <a:pt x="605" y="367"/>
                  </a:cubicBezTo>
                  <a:cubicBezTo>
                    <a:pt x="611" y="373"/>
                    <a:pt x="611" y="373"/>
                    <a:pt x="611" y="373"/>
                  </a:cubicBezTo>
                  <a:close/>
                  <a:moveTo>
                    <a:pt x="594" y="389"/>
                  </a:moveTo>
                  <a:cubicBezTo>
                    <a:pt x="598" y="385"/>
                    <a:pt x="602" y="382"/>
                    <a:pt x="606" y="378"/>
                  </a:cubicBezTo>
                  <a:cubicBezTo>
                    <a:pt x="600" y="373"/>
                    <a:pt x="600" y="373"/>
                    <a:pt x="600" y="373"/>
                  </a:cubicBezTo>
                  <a:cubicBezTo>
                    <a:pt x="597" y="376"/>
                    <a:pt x="593" y="380"/>
                    <a:pt x="589" y="383"/>
                  </a:cubicBezTo>
                  <a:cubicBezTo>
                    <a:pt x="594" y="389"/>
                    <a:pt x="594" y="389"/>
                    <a:pt x="594" y="389"/>
                  </a:cubicBezTo>
                  <a:close/>
                  <a:moveTo>
                    <a:pt x="576" y="403"/>
                  </a:moveTo>
                  <a:cubicBezTo>
                    <a:pt x="580" y="400"/>
                    <a:pt x="584" y="397"/>
                    <a:pt x="588" y="394"/>
                  </a:cubicBezTo>
                  <a:cubicBezTo>
                    <a:pt x="583" y="388"/>
                    <a:pt x="583" y="388"/>
                    <a:pt x="583" y="388"/>
                  </a:cubicBezTo>
                  <a:cubicBezTo>
                    <a:pt x="579" y="391"/>
                    <a:pt x="575" y="394"/>
                    <a:pt x="571" y="396"/>
                  </a:cubicBezTo>
                  <a:cubicBezTo>
                    <a:pt x="576" y="403"/>
                    <a:pt x="576" y="403"/>
                    <a:pt x="576" y="403"/>
                  </a:cubicBezTo>
                  <a:close/>
                  <a:moveTo>
                    <a:pt x="556" y="415"/>
                  </a:moveTo>
                  <a:cubicBezTo>
                    <a:pt x="560" y="412"/>
                    <a:pt x="565" y="410"/>
                    <a:pt x="569" y="407"/>
                  </a:cubicBezTo>
                  <a:cubicBezTo>
                    <a:pt x="565" y="400"/>
                    <a:pt x="565" y="400"/>
                    <a:pt x="565" y="400"/>
                  </a:cubicBezTo>
                  <a:cubicBezTo>
                    <a:pt x="561" y="403"/>
                    <a:pt x="557" y="406"/>
                    <a:pt x="552" y="408"/>
                  </a:cubicBezTo>
                  <a:cubicBezTo>
                    <a:pt x="556" y="415"/>
                    <a:pt x="556" y="415"/>
                    <a:pt x="556" y="415"/>
                  </a:cubicBezTo>
                  <a:close/>
                  <a:moveTo>
                    <a:pt x="535" y="425"/>
                  </a:moveTo>
                  <a:cubicBezTo>
                    <a:pt x="540" y="423"/>
                    <a:pt x="544" y="421"/>
                    <a:pt x="549" y="418"/>
                  </a:cubicBezTo>
                  <a:cubicBezTo>
                    <a:pt x="546" y="411"/>
                    <a:pt x="546" y="411"/>
                    <a:pt x="546" y="411"/>
                  </a:cubicBezTo>
                  <a:cubicBezTo>
                    <a:pt x="541" y="414"/>
                    <a:pt x="536" y="416"/>
                    <a:pt x="532" y="417"/>
                  </a:cubicBezTo>
                  <a:cubicBezTo>
                    <a:pt x="535" y="425"/>
                    <a:pt x="535" y="425"/>
                    <a:pt x="535" y="425"/>
                  </a:cubicBezTo>
                  <a:close/>
                  <a:moveTo>
                    <a:pt x="513" y="432"/>
                  </a:moveTo>
                  <a:cubicBezTo>
                    <a:pt x="518" y="431"/>
                    <a:pt x="523" y="429"/>
                    <a:pt x="527" y="427"/>
                  </a:cubicBezTo>
                  <a:cubicBezTo>
                    <a:pt x="525" y="420"/>
                    <a:pt x="525" y="420"/>
                    <a:pt x="525" y="420"/>
                  </a:cubicBezTo>
                  <a:cubicBezTo>
                    <a:pt x="520" y="422"/>
                    <a:pt x="515" y="423"/>
                    <a:pt x="511" y="425"/>
                  </a:cubicBezTo>
                  <a:cubicBezTo>
                    <a:pt x="513" y="432"/>
                    <a:pt x="513" y="432"/>
                    <a:pt x="513" y="432"/>
                  </a:cubicBezTo>
                  <a:close/>
                  <a:moveTo>
                    <a:pt x="490" y="437"/>
                  </a:moveTo>
                  <a:cubicBezTo>
                    <a:pt x="495" y="436"/>
                    <a:pt x="500" y="435"/>
                    <a:pt x="505" y="434"/>
                  </a:cubicBezTo>
                  <a:cubicBezTo>
                    <a:pt x="503" y="426"/>
                    <a:pt x="503" y="426"/>
                    <a:pt x="503" y="426"/>
                  </a:cubicBezTo>
                  <a:cubicBezTo>
                    <a:pt x="499" y="428"/>
                    <a:pt x="494" y="429"/>
                    <a:pt x="489" y="429"/>
                  </a:cubicBezTo>
                  <a:cubicBezTo>
                    <a:pt x="490" y="437"/>
                    <a:pt x="490" y="437"/>
                    <a:pt x="490" y="437"/>
                  </a:cubicBezTo>
                  <a:close/>
                  <a:moveTo>
                    <a:pt x="467" y="439"/>
                  </a:moveTo>
                  <a:cubicBezTo>
                    <a:pt x="472" y="439"/>
                    <a:pt x="477" y="439"/>
                    <a:pt x="482" y="438"/>
                  </a:cubicBezTo>
                  <a:cubicBezTo>
                    <a:pt x="481" y="430"/>
                    <a:pt x="481" y="430"/>
                    <a:pt x="481" y="430"/>
                  </a:cubicBezTo>
                  <a:cubicBezTo>
                    <a:pt x="476" y="431"/>
                    <a:pt x="471" y="431"/>
                    <a:pt x="466" y="432"/>
                  </a:cubicBezTo>
                  <a:lnTo>
                    <a:pt x="467" y="439"/>
                  </a:lnTo>
                  <a:close/>
                  <a:moveTo>
                    <a:pt x="444" y="440"/>
                  </a:moveTo>
                  <a:cubicBezTo>
                    <a:pt x="456" y="440"/>
                    <a:pt x="456" y="440"/>
                    <a:pt x="456" y="440"/>
                  </a:cubicBezTo>
                  <a:cubicBezTo>
                    <a:pt x="457" y="440"/>
                    <a:pt x="458" y="440"/>
                    <a:pt x="459" y="440"/>
                  </a:cubicBezTo>
                  <a:cubicBezTo>
                    <a:pt x="459" y="432"/>
                    <a:pt x="459" y="432"/>
                    <a:pt x="459" y="432"/>
                  </a:cubicBezTo>
                  <a:cubicBezTo>
                    <a:pt x="458" y="432"/>
                    <a:pt x="457" y="432"/>
                    <a:pt x="456" y="432"/>
                  </a:cubicBezTo>
                  <a:cubicBezTo>
                    <a:pt x="444" y="432"/>
                    <a:pt x="444" y="432"/>
                    <a:pt x="444" y="432"/>
                  </a:cubicBezTo>
                  <a:cubicBezTo>
                    <a:pt x="444" y="440"/>
                    <a:pt x="444" y="440"/>
                    <a:pt x="444" y="440"/>
                  </a:cubicBezTo>
                  <a:close/>
                  <a:moveTo>
                    <a:pt x="421" y="440"/>
                  </a:moveTo>
                  <a:cubicBezTo>
                    <a:pt x="436" y="440"/>
                    <a:pt x="436" y="440"/>
                    <a:pt x="436" y="440"/>
                  </a:cubicBezTo>
                  <a:cubicBezTo>
                    <a:pt x="436" y="432"/>
                    <a:pt x="436" y="432"/>
                    <a:pt x="436" y="432"/>
                  </a:cubicBezTo>
                  <a:cubicBezTo>
                    <a:pt x="421" y="432"/>
                    <a:pt x="421" y="432"/>
                    <a:pt x="421" y="432"/>
                  </a:cubicBezTo>
                  <a:lnTo>
                    <a:pt x="421" y="440"/>
                  </a:lnTo>
                  <a:close/>
                  <a:moveTo>
                    <a:pt x="398" y="440"/>
                  </a:moveTo>
                  <a:cubicBezTo>
                    <a:pt x="413" y="440"/>
                    <a:pt x="413" y="440"/>
                    <a:pt x="413" y="440"/>
                  </a:cubicBezTo>
                  <a:cubicBezTo>
                    <a:pt x="413" y="432"/>
                    <a:pt x="413" y="432"/>
                    <a:pt x="413" y="432"/>
                  </a:cubicBezTo>
                  <a:cubicBezTo>
                    <a:pt x="398" y="432"/>
                    <a:pt x="398" y="432"/>
                    <a:pt x="398" y="432"/>
                  </a:cubicBezTo>
                  <a:lnTo>
                    <a:pt x="398" y="440"/>
                  </a:lnTo>
                  <a:close/>
                  <a:moveTo>
                    <a:pt x="375" y="440"/>
                  </a:moveTo>
                  <a:cubicBezTo>
                    <a:pt x="391" y="440"/>
                    <a:pt x="391" y="440"/>
                    <a:pt x="391" y="440"/>
                  </a:cubicBezTo>
                  <a:cubicBezTo>
                    <a:pt x="391" y="432"/>
                    <a:pt x="391" y="432"/>
                    <a:pt x="391" y="432"/>
                  </a:cubicBezTo>
                  <a:cubicBezTo>
                    <a:pt x="375" y="432"/>
                    <a:pt x="375" y="432"/>
                    <a:pt x="375" y="432"/>
                  </a:cubicBezTo>
                  <a:lnTo>
                    <a:pt x="375"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299" y="440"/>
                    <a:pt x="299" y="440"/>
                    <a:pt x="299" y="440"/>
                  </a:cubicBezTo>
                  <a:cubicBezTo>
                    <a:pt x="299" y="432"/>
                    <a:pt x="299" y="432"/>
                    <a:pt x="299" y="432"/>
                  </a:cubicBezTo>
                  <a:cubicBezTo>
                    <a:pt x="284" y="432"/>
                    <a:pt x="284" y="432"/>
                    <a:pt x="284" y="432"/>
                  </a:cubicBezTo>
                  <a:lnTo>
                    <a:pt x="284" y="440"/>
                  </a:lnTo>
                  <a:close/>
                  <a:moveTo>
                    <a:pt x="261" y="440"/>
                  </a:moveTo>
                  <a:cubicBezTo>
                    <a:pt x="276" y="440"/>
                    <a:pt x="276" y="440"/>
                    <a:pt x="276" y="440"/>
                  </a:cubicBezTo>
                  <a:cubicBezTo>
                    <a:pt x="276" y="432"/>
                    <a:pt x="276" y="432"/>
                    <a:pt x="276" y="432"/>
                  </a:cubicBezTo>
                  <a:cubicBezTo>
                    <a:pt x="261" y="432"/>
                    <a:pt x="261" y="432"/>
                    <a:pt x="261" y="432"/>
                  </a:cubicBezTo>
                  <a:lnTo>
                    <a:pt x="261" y="440"/>
                  </a:lnTo>
                  <a:close/>
                  <a:moveTo>
                    <a:pt x="238" y="440"/>
                  </a:moveTo>
                  <a:cubicBezTo>
                    <a:pt x="254" y="440"/>
                    <a:pt x="254" y="440"/>
                    <a:pt x="254" y="440"/>
                  </a:cubicBezTo>
                  <a:cubicBezTo>
                    <a:pt x="254" y="432"/>
                    <a:pt x="254" y="432"/>
                    <a:pt x="254" y="432"/>
                  </a:cubicBezTo>
                  <a:cubicBezTo>
                    <a:pt x="238" y="432"/>
                    <a:pt x="238" y="432"/>
                    <a:pt x="238" y="432"/>
                  </a:cubicBezTo>
                  <a:lnTo>
                    <a:pt x="238"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close/>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lose/>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close/>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close/>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close/>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close/>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lose/>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lose/>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close/>
                  <a:moveTo>
                    <a:pt x="25" y="327"/>
                  </a:moveTo>
                  <a:cubicBezTo>
                    <a:pt x="28" y="332"/>
                    <a:pt x="30" y="336"/>
                    <a:pt x="33" y="340"/>
                  </a:cubicBezTo>
                  <a:cubicBezTo>
                    <a:pt x="40" y="336"/>
                    <a:pt x="40" y="336"/>
                    <a:pt x="40" y="336"/>
                  </a:cubicBezTo>
                  <a:cubicBezTo>
                    <a:pt x="37" y="332"/>
                    <a:pt x="35" y="328"/>
                    <a:pt x="32" y="323"/>
                  </a:cubicBezTo>
                  <a:lnTo>
                    <a:pt x="25" y="327"/>
                  </a:lnTo>
                  <a:close/>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close/>
                  <a:moveTo>
                    <a:pt x="8" y="284"/>
                  </a:moveTo>
                  <a:cubicBezTo>
                    <a:pt x="9" y="289"/>
                    <a:pt x="11" y="294"/>
                    <a:pt x="13" y="299"/>
                  </a:cubicBezTo>
                  <a:cubicBezTo>
                    <a:pt x="20" y="296"/>
                    <a:pt x="20" y="296"/>
                    <a:pt x="20" y="296"/>
                  </a:cubicBezTo>
                  <a:cubicBezTo>
                    <a:pt x="18" y="291"/>
                    <a:pt x="17" y="287"/>
                    <a:pt x="15" y="282"/>
                  </a:cubicBezTo>
                  <a:cubicBezTo>
                    <a:pt x="8" y="284"/>
                    <a:pt x="8" y="284"/>
                    <a:pt x="8" y="284"/>
                  </a:cubicBezTo>
                  <a:close/>
                  <a:moveTo>
                    <a:pt x="3" y="261"/>
                  </a:moveTo>
                  <a:cubicBezTo>
                    <a:pt x="4" y="266"/>
                    <a:pt x="5" y="272"/>
                    <a:pt x="6" y="276"/>
                  </a:cubicBezTo>
                  <a:cubicBezTo>
                    <a:pt x="13" y="275"/>
                    <a:pt x="13" y="275"/>
                    <a:pt x="13" y="275"/>
                  </a:cubicBezTo>
                  <a:cubicBezTo>
                    <a:pt x="12" y="270"/>
                    <a:pt x="11" y="265"/>
                    <a:pt x="10" y="260"/>
                  </a:cubicBezTo>
                  <a:lnTo>
                    <a:pt x="3" y="261"/>
                  </a:lnTo>
                  <a:close/>
                  <a:moveTo>
                    <a:pt x="0" y="238"/>
                  </a:moveTo>
                  <a:cubicBezTo>
                    <a:pt x="0" y="243"/>
                    <a:pt x="1" y="249"/>
                    <a:pt x="2" y="254"/>
                  </a:cubicBezTo>
                  <a:cubicBezTo>
                    <a:pt x="9" y="253"/>
                    <a:pt x="9" y="253"/>
                    <a:pt x="9" y="253"/>
                  </a:cubicBezTo>
                  <a:cubicBezTo>
                    <a:pt x="9" y="248"/>
                    <a:pt x="8" y="243"/>
                    <a:pt x="8" y="238"/>
                  </a:cubicBezTo>
                  <a:cubicBezTo>
                    <a:pt x="0" y="238"/>
                    <a:pt x="0" y="238"/>
                    <a:pt x="0" y="238"/>
                  </a:cubicBezTo>
                  <a:close/>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0" y="197"/>
                    <a:pt x="0" y="202"/>
                    <a:pt x="0" y="207"/>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5"/>
                    <a:pt x="10" y="185"/>
                    <a:pt x="10" y="185"/>
                  </a:cubicBezTo>
                  <a:cubicBezTo>
                    <a:pt x="10" y="180"/>
                    <a:pt x="11" y="176"/>
                    <a:pt x="12" y="171"/>
                  </a:cubicBezTo>
                  <a:cubicBezTo>
                    <a:pt x="5" y="169"/>
                    <a:pt x="5" y="169"/>
                    <a:pt x="5" y="169"/>
                  </a:cubicBezTo>
                  <a:close/>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3" name="Rectangle 75"/>
            <p:cNvSpPr>
              <a:spLocks noChangeArrowheads="1"/>
            </p:cNvSpPr>
            <p:nvPr/>
          </p:nvSpPr>
          <p:spPr bwMode="auto">
            <a:xfrm>
              <a:off x="8458200" y="324008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4" name="Rectangle 76"/>
            <p:cNvSpPr>
              <a:spLocks noChangeArrowheads="1"/>
            </p:cNvSpPr>
            <p:nvPr/>
          </p:nvSpPr>
          <p:spPr bwMode="auto">
            <a:xfrm>
              <a:off x="8458200" y="324008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5" name="Rectangle 77"/>
            <p:cNvSpPr>
              <a:spLocks noChangeArrowheads="1"/>
            </p:cNvSpPr>
            <p:nvPr/>
          </p:nvSpPr>
          <p:spPr bwMode="auto">
            <a:xfrm>
              <a:off x="8499475" y="3282951"/>
              <a:ext cx="442913" cy="3381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6" name="Rectangle 78"/>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7" name="Rectangle 79"/>
            <p:cNvSpPr>
              <a:spLocks noChangeArrowheads="1"/>
            </p:cNvSpPr>
            <p:nvPr/>
          </p:nvSpPr>
          <p:spPr bwMode="auto">
            <a:xfrm>
              <a:off x="8499475" y="3282951"/>
              <a:ext cx="442913" cy="3381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8" name="Rectangle 80"/>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99" name="Freeform 81"/>
            <p:cNvSpPr>
              <a:spLocks/>
            </p:cNvSpPr>
            <p:nvPr/>
          </p:nvSpPr>
          <p:spPr bwMode="auto">
            <a:xfrm>
              <a:off x="8689975" y="3432176"/>
              <a:ext cx="252413" cy="188913"/>
            </a:xfrm>
            <a:custGeom>
              <a:avLst/>
              <a:gdLst>
                <a:gd name="T0" fmla="*/ 67 w 67"/>
                <a:gd name="T1" fmla="*/ 12 h 50"/>
                <a:gd name="T2" fmla="*/ 58 w 67"/>
                <a:gd name="T3" fmla="*/ 4 h 50"/>
                <a:gd name="T4" fmla="*/ 46 w 67"/>
                <a:gd name="T5" fmla="*/ 4 h 50"/>
                <a:gd name="T6" fmla="*/ 0 w 67"/>
                <a:gd name="T7" fmla="*/ 50 h 50"/>
                <a:gd name="T8" fmla="*/ 67 w 67"/>
                <a:gd name="T9" fmla="*/ 50 h 50"/>
                <a:gd name="T10" fmla="*/ 67 w 67"/>
                <a:gd name="T11" fmla="*/ 12 h 50"/>
              </a:gdLst>
              <a:ahLst/>
              <a:cxnLst>
                <a:cxn ang="0">
                  <a:pos x="T0" y="T1"/>
                </a:cxn>
                <a:cxn ang="0">
                  <a:pos x="T2" y="T3"/>
                </a:cxn>
                <a:cxn ang="0">
                  <a:pos x="T4" y="T5"/>
                </a:cxn>
                <a:cxn ang="0">
                  <a:pos x="T6" y="T7"/>
                </a:cxn>
                <a:cxn ang="0">
                  <a:pos x="T8" y="T9"/>
                </a:cxn>
                <a:cxn ang="0">
                  <a:pos x="T10" y="T11"/>
                </a:cxn>
              </a:cxnLst>
              <a:rect l="0" t="0" r="r" b="b"/>
              <a:pathLst>
                <a:path w="67" h="50">
                  <a:moveTo>
                    <a:pt x="67" y="12"/>
                  </a:moveTo>
                  <a:cubicBezTo>
                    <a:pt x="58" y="4"/>
                    <a:pt x="58" y="4"/>
                    <a:pt x="58" y="4"/>
                  </a:cubicBezTo>
                  <a:cubicBezTo>
                    <a:pt x="55" y="0"/>
                    <a:pt x="49" y="0"/>
                    <a:pt x="46" y="4"/>
                  </a:cubicBezTo>
                  <a:cubicBezTo>
                    <a:pt x="0" y="50"/>
                    <a:pt x="0" y="50"/>
                    <a:pt x="0" y="50"/>
                  </a:cubicBezTo>
                  <a:cubicBezTo>
                    <a:pt x="67" y="50"/>
                    <a:pt x="67" y="50"/>
                    <a:pt x="67" y="50"/>
                  </a:cubicBezTo>
                  <a:lnTo>
                    <a:pt x="67"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0" name="Freeform 82"/>
            <p:cNvSpPr>
              <a:spLocks/>
            </p:cNvSpPr>
            <p:nvPr/>
          </p:nvSpPr>
          <p:spPr bwMode="auto">
            <a:xfrm>
              <a:off x="8589963" y="3473451"/>
              <a:ext cx="303213" cy="147638"/>
            </a:xfrm>
            <a:custGeom>
              <a:avLst/>
              <a:gdLst>
                <a:gd name="T0" fmla="*/ 81 w 81"/>
                <a:gd name="T1" fmla="*/ 39 h 39"/>
                <a:gd name="T2" fmla="*/ 45 w 81"/>
                <a:gd name="T3" fmla="*/ 3 h 39"/>
                <a:gd name="T4" fmla="*/ 36 w 81"/>
                <a:gd name="T5" fmla="*/ 3 h 39"/>
                <a:gd name="T6" fmla="*/ 0 w 81"/>
                <a:gd name="T7" fmla="*/ 39 h 39"/>
                <a:gd name="T8" fmla="*/ 81 w 81"/>
                <a:gd name="T9" fmla="*/ 39 h 39"/>
              </a:gdLst>
              <a:ahLst/>
              <a:cxnLst>
                <a:cxn ang="0">
                  <a:pos x="T0" y="T1"/>
                </a:cxn>
                <a:cxn ang="0">
                  <a:pos x="T2" y="T3"/>
                </a:cxn>
                <a:cxn ang="0">
                  <a:pos x="T4" y="T5"/>
                </a:cxn>
                <a:cxn ang="0">
                  <a:pos x="T6" y="T7"/>
                </a:cxn>
                <a:cxn ang="0">
                  <a:pos x="T8" y="T9"/>
                </a:cxn>
              </a:cxnLst>
              <a:rect l="0" t="0" r="r" b="b"/>
              <a:pathLst>
                <a:path w="81" h="39">
                  <a:moveTo>
                    <a:pt x="81" y="39"/>
                  </a:moveTo>
                  <a:cubicBezTo>
                    <a:pt x="45" y="3"/>
                    <a:pt x="45" y="3"/>
                    <a:pt x="45" y="3"/>
                  </a:cubicBezTo>
                  <a:cubicBezTo>
                    <a:pt x="43" y="0"/>
                    <a:pt x="38" y="0"/>
                    <a:pt x="36" y="3"/>
                  </a:cubicBezTo>
                  <a:cubicBezTo>
                    <a:pt x="0" y="39"/>
                    <a:pt x="0" y="39"/>
                    <a:pt x="0" y="39"/>
                  </a:cubicBezTo>
                  <a:lnTo>
                    <a:pt x="81"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1" name="Freeform 83"/>
            <p:cNvSpPr>
              <a:spLocks/>
            </p:cNvSpPr>
            <p:nvPr/>
          </p:nvSpPr>
          <p:spPr bwMode="auto">
            <a:xfrm>
              <a:off x="8540750" y="3327401"/>
              <a:ext cx="206375" cy="128588"/>
            </a:xfrm>
            <a:custGeom>
              <a:avLst/>
              <a:gdLst>
                <a:gd name="T0" fmla="*/ 31 w 55"/>
                <a:gd name="T1" fmla="*/ 0 h 34"/>
                <a:gd name="T2" fmla="*/ 15 w 55"/>
                <a:gd name="T3" fmla="*/ 11 h 34"/>
                <a:gd name="T4" fmla="*/ 12 w 55"/>
                <a:gd name="T5" fmla="*/ 11 h 34"/>
                <a:gd name="T6" fmla="*/ 0 w 55"/>
                <a:gd name="T7" fmla="*/ 22 h 34"/>
                <a:gd name="T8" fmla="*/ 12 w 55"/>
                <a:gd name="T9" fmla="*/ 34 h 34"/>
                <a:gd name="T10" fmla="*/ 12 w 55"/>
                <a:gd name="T11" fmla="*/ 34 h 34"/>
                <a:gd name="T12" fmla="*/ 12 w 55"/>
                <a:gd name="T13" fmla="*/ 34 h 34"/>
                <a:gd name="T14" fmla="*/ 49 w 55"/>
                <a:gd name="T15" fmla="*/ 34 h 34"/>
                <a:gd name="T16" fmla="*/ 49 w 55"/>
                <a:gd name="T17" fmla="*/ 34 h 34"/>
                <a:gd name="T18" fmla="*/ 55 w 55"/>
                <a:gd name="T19" fmla="*/ 27 h 34"/>
                <a:gd name="T20" fmla="*/ 48 w 55"/>
                <a:gd name="T21" fmla="*/ 21 h 34"/>
                <a:gd name="T22" fmla="*/ 48 w 55"/>
                <a:gd name="T23" fmla="*/ 21 h 34"/>
                <a:gd name="T24" fmla="*/ 48 w 55"/>
                <a:gd name="T25" fmla="*/ 17 h 34"/>
                <a:gd name="T26" fmla="*/ 31 w 55"/>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4">
                  <a:moveTo>
                    <a:pt x="31" y="0"/>
                  </a:moveTo>
                  <a:cubicBezTo>
                    <a:pt x="24" y="0"/>
                    <a:pt x="18" y="4"/>
                    <a:pt x="15" y="11"/>
                  </a:cubicBezTo>
                  <a:cubicBezTo>
                    <a:pt x="14" y="11"/>
                    <a:pt x="13" y="11"/>
                    <a:pt x="12" y="11"/>
                  </a:cubicBezTo>
                  <a:cubicBezTo>
                    <a:pt x="5" y="11"/>
                    <a:pt x="0" y="16"/>
                    <a:pt x="0" y="22"/>
                  </a:cubicBezTo>
                  <a:cubicBezTo>
                    <a:pt x="0" y="28"/>
                    <a:pt x="5" y="34"/>
                    <a:pt x="12" y="34"/>
                  </a:cubicBezTo>
                  <a:cubicBezTo>
                    <a:pt x="12" y="34"/>
                    <a:pt x="12" y="34"/>
                    <a:pt x="12" y="34"/>
                  </a:cubicBezTo>
                  <a:cubicBezTo>
                    <a:pt x="12" y="34"/>
                    <a:pt x="12" y="34"/>
                    <a:pt x="12" y="34"/>
                  </a:cubicBezTo>
                  <a:cubicBezTo>
                    <a:pt x="49" y="34"/>
                    <a:pt x="49" y="34"/>
                    <a:pt x="49" y="34"/>
                  </a:cubicBezTo>
                  <a:cubicBezTo>
                    <a:pt x="49" y="34"/>
                    <a:pt x="49" y="34"/>
                    <a:pt x="49" y="34"/>
                  </a:cubicBezTo>
                  <a:cubicBezTo>
                    <a:pt x="52" y="33"/>
                    <a:pt x="55" y="31"/>
                    <a:pt x="55" y="27"/>
                  </a:cubicBezTo>
                  <a:cubicBezTo>
                    <a:pt x="55" y="24"/>
                    <a:pt x="52" y="21"/>
                    <a:pt x="48" y="21"/>
                  </a:cubicBezTo>
                  <a:cubicBezTo>
                    <a:pt x="48" y="21"/>
                    <a:pt x="48" y="21"/>
                    <a:pt x="48" y="21"/>
                  </a:cubicBezTo>
                  <a:cubicBezTo>
                    <a:pt x="48" y="20"/>
                    <a:pt x="48" y="18"/>
                    <a:pt x="48" y="17"/>
                  </a:cubicBezTo>
                  <a:cubicBezTo>
                    <a:pt x="48" y="7"/>
                    <a:pt x="41"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2" name="Rectangle 84"/>
            <p:cNvSpPr>
              <a:spLocks noChangeArrowheads="1"/>
            </p:cNvSpPr>
            <p:nvPr/>
          </p:nvSpPr>
          <p:spPr bwMode="auto">
            <a:xfrm>
              <a:off x="9159875" y="3719513"/>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3" name="Rectangle 85"/>
            <p:cNvSpPr>
              <a:spLocks noChangeArrowheads="1"/>
            </p:cNvSpPr>
            <p:nvPr/>
          </p:nvSpPr>
          <p:spPr bwMode="auto">
            <a:xfrm>
              <a:off x="9159875" y="3719513"/>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4" name="Rectangle 86"/>
            <p:cNvSpPr>
              <a:spLocks noChangeArrowheads="1"/>
            </p:cNvSpPr>
            <p:nvPr/>
          </p:nvSpPr>
          <p:spPr bwMode="auto">
            <a:xfrm>
              <a:off x="9193213" y="374967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5" name="Rectangle 87"/>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6" name="Rectangle 88"/>
            <p:cNvSpPr>
              <a:spLocks noChangeArrowheads="1"/>
            </p:cNvSpPr>
            <p:nvPr/>
          </p:nvSpPr>
          <p:spPr bwMode="auto">
            <a:xfrm>
              <a:off x="9193213" y="374967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7" name="Rectangle 89"/>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8" name="Freeform 90"/>
            <p:cNvSpPr>
              <a:spLocks/>
            </p:cNvSpPr>
            <p:nvPr/>
          </p:nvSpPr>
          <p:spPr bwMode="auto">
            <a:xfrm>
              <a:off x="9340850" y="3865563"/>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09" name="Freeform 91"/>
            <p:cNvSpPr>
              <a:spLocks/>
            </p:cNvSpPr>
            <p:nvPr/>
          </p:nvSpPr>
          <p:spPr bwMode="auto">
            <a:xfrm>
              <a:off x="9261475" y="389572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0" name="Freeform 92"/>
            <p:cNvSpPr>
              <a:spLocks/>
            </p:cNvSpPr>
            <p:nvPr/>
          </p:nvSpPr>
          <p:spPr bwMode="auto">
            <a:xfrm>
              <a:off x="9228138" y="3783013"/>
              <a:ext cx="157163" cy="98425"/>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4"/>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1" name="Rectangle 93"/>
            <p:cNvSpPr>
              <a:spLocks noChangeArrowheads="1"/>
            </p:cNvSpPr>
            <p:nvPr/>
          </p:nvSpPr>
          <p:spPr bwMode="auto">
            <a:xfrm>
              <a:off x="9159875" y="3289301"/>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2" name="Rectangle 94"/>
            <p:cNvSpPr>
              <a:spLocks noChangeArrowheads="1"/>
            </p:cNvSpPr>
            <p:nvPr/>
          </p:nvSpPr>
          <p:spPr bwMode="auto">
            <a:xfrm>
              <a:off x="9159875" y="3289301"/>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3" name="Rectangle 95"/>
            <p:cNvSpPr>
              <a:spLocks noChangeArrowheads="1"/>
            </p:cNvSpPr>
            <p:nvPr/>
          </p:nvSpPr>
          <p:spPr bwMode="auto">
            <a:xfrm>
              <a:off x="9193213" y="332422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4" name="Rectangle 96"/>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5" name="Rectangle 97"/>
            <p:cNvSpPr>
              <a:spLocks noChangeArrowheads="1"/>
            </p:cNvSpPr>
            <p:nvPr/>
          </p:nvSpPr>
          <p:spPr bwMode="auto">
            <a:xfrm>
              <a:off x="9193213" y="332422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6" name="Rectangle 98"/>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7" name="Freeform 99"/>
            <p:cNvSpPr>
              <a:spLocks/>
            </p:cNvSpPr>
            <p:nvPr/>
          </p:nvSpPr>
          <p:spPr bwMode="auto">
            <a:xfrm>
              <a:off x="9340850" y="3440113"/>
              <a:ext cx="195263" cy="142875"/>
            </a:xfrm>
            <a:custGeom>
              <a:avLst/>
              <a:gdLst>
                <a:gd name="T0" fmla="*/ 52 w 52"/>
                <a:gd name="T1" fmla="*/ 9 h 38"/>
                <a:gd name="T2" fmla="*/ 45 w 52"/>
                <a:gd name="T3" fmla="*/ 2 h 38"/>
                <a:gd name="T4" fmla="*/ 36 w 52"/>
                <a:gd name="T5" fmla="*/ 2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2"/>
                    <a:pt x="45" y="2"/>
                    <a:pt x="45" y="2"/>
                  </a:cubicBezTo>
                  <a:cubicBezTo>
                    <a:pt x="43" y="0"/>
                    <a:pt x="38" y="0"/>
                    <a:pt x="36" y="2"/>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8" name="Freeform 100"/>
            <p:cNvSpPr>
              <a:spLocks/>
            </p:cNvSpPr>
            <p:nvPr/>
          </p:nvSpPr>
          <p:spPr bwMode="auto">
            <a:xfrm>
              <a:off x="9261475" y="347027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19" name="Freeform 101"/>
            <p:cNvSpPr>
              <a:spLocks/>
            </p:cNvSpPr>
            <p:nvPr/>
          </p:nvSpPr>
          <p:spPr bwMode="auto">
            <a:xfrm>
              <a:off x="9228138" y="3354388"/>
              <a:ext cx="157163" cy="101600"/>
            </a:xfrm>
            <a:custGeom>
              <a:avLst/>
              <a:gdLst>
                <a:gd name="T0" fmla="*/ 24 w 42"/>
                <a:gd name="T1" fmla="*/ 0 h 27"/>
                <a:gd name="T2" fmla="*/ 11 w 42"/>
                <a:gd name="T3" fmla="*/ 9 h 27"/>
                <a:gd name="T4" fmla="*/ 9 w 42"/>
                <a:gd name="T5" fmla="*/ 9 h 27"/>
                <a:gd name="T6" fmla="*/ 0 w 42"/>
                <a:gd name="T7" fmla="*/ 18 h 27"/>
                <a:gd name="T8" fmla="*/ 9 w 42"/>
                <a:gd name="T9" fmla="*/ 27 h 27"/>
                <a:gd name="T10" fmla="*/ 9 w 42"/>
                <a:gd name="T11" fmla="*/ 27 h 27"/>
                <a:gd name="T12" fmla="*/ 9 w 42"/>
                <a:gd name="T13" fmla="*/ 27 h 27"/>
                <a:gd name="T14" fmla="*/ 37 w 42"/>
                <a:gd name="T15" fmla="*/ 27 h 27"/>
                <a:gd name="T16" fmla="*/ 37 w 42"/>
                <a:gd name="T17" fmla="*/ 27 h 27"/>
                <a:gd name="T18" fmla="*/ 42 w 42"/>
                <a:gd name="T19" fmla="*/ 22 h 27"/>
                <a:gd name="T20" fmla="*/ 37 w 42"/>
                <a:gd name="T21" fmla="*/ 17 h 27"/>
                <a:gd name="T22" fmla="*/ 36 w 42"/>
                <a:gd name="T23" fmla="*/ 17 h 27"/>
                <a:gd name="T24" fmla="*/ 37 w 42"/>
                <a:gd name="T25" fmla="*/ 13 h 27"/>
                <a:gd name="T26" fmla="*/ 24 w 42"/>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7">
                  <a:moveTo>
                    <a:pt x="24" y="0"/>
                  </a:moveTo>
                  <a:cubicBezTo>
                    <a:pt x="18" y="0"/>
                    <a:pt x="13" y="4"/>
                    <a:pt x="11" y="9"/>
                  </a:cubicBezTo>
                  <a:cubicBezTo>
                    <a:pt x="11" y="9"/>
                    <a:pt x="10" y="9"/>
                    <a:pt x="9" y="9"/>
                  </a:cubicBezTo>
                  <a:cubicBezTo>
                    <a:pt x="4" y="9"/>
                    <a:pt x="0" y="13"/>
                    <a:pt x="0" y="18"/>
                  </a:cubicBezTo>
                  <a:cubicBezTo>
                    <a:pt x="0" y="23"/>
                    <a:pt x="4" y="27"/>
                    <a:pt x="9" y="27"/>
                  </a:cubicBezTo>
                  <a:cubicBezTo>
                    <a:pt x="9" y="27"/>
                    <a:pt x="9" y="27"/>
                    <a:pt x="9" y="27"/>
                  </a:cubicBezTo>
                  <a:cubicBezTo>
                    <a:pt x="9" y="27"/>
                    <a:pt x="9" y="27"/>
                    <a:pt x="9" y="27"/>
                  </a:cubicBezTo>
                  <a:cubicBezTo>
                    <a:pt x="37" y="27"/>
                    <a:pt x="37" y="27"/>
                    <a:pt x="37" y="27"/>
                  </a:cubicBezTo>
                  <a:cubicBezTo>
                    <a:pt x="37" y="27"/>
                    <a:pt x="37" y="27"/>
                    <a:pt x="37" y="27"/>
                  </a:cubicBezTo>
                  <a:cubicBezTo>
                    <a:pt x="40" y="26"/>
                    <a:pt x="42" y="24"/>
                    <a:pt x="42" y="22"/>
                  </a:cubicBezTo>
                  <a:cubicBezTo>
                    <a:pt x="42" y="19"/>
                    <a:pt x="39" y="17"/>
                    <a:pt x="37" y="17"/>
                  </a:cubicBezTo>
                  <a:cubicBezTo>
                    <a:pt x="36" y="17"/>
                    <a:pt x="36" y="17"/>
                    <a:pt x="36" y="17"/>
                  </a:cubicBezTo>
                  <a:cubicBezTo>
                    <a:pt x="36" y="16"/>
                    <a:pt x="37" y="15"/>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0" name="Rectangle 102"/>
            <p:cNvSpPr>
              <a:spLocks noChangeArrowheads="1"/>
            </p:cNvSpPr>
            <p:nvPr/>
          </p:nvSpPr>
          <p:spPr bwMode="auto">
            <a:xfrm>
              <a:off x="9159875" y="2860676"/>
              <a:ext cx="404813" cy="32702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1" name="Rectangle 103"/>
            <p:cNvSpPr>
              <a:spLocks noChangeArrowheads="1"/>
            </p:cNvSpPr>
            <p:nvPr/>
          </p:nvSpPr>
          <p:spPr bwMode="auto">
            <a:xfrm>
              <a:off x="9159875" y="2860676"/>
              <a:ext cx="404813"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2" name="Rectangle 104"/>
            <p:cNvSpPr>
              <a:spLocks noChangeArrowheads="1"/>
            </p:cNvSpPr>
            <p:nvPr/>
          </p:nvSpPr>
          <p:spPr bwMode="auto">
            <a:xfrm>
              <a:off x="9193213" y="2894013"/>
              <a:ext cx="342900" cy="260350"/>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3" name="Rectangle 105"/>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4" name="Rectangle 106"/>
            <p:cNvSpPr>
              <a:spLocks noChangeArrowheads="1"/>
            </p:cNvSpPr>
            <p:nvPr/>
          </p:nvSpPr>
          <p:spPr bwMode="auto">
            <a:xfrm>
              <a:off x="9193213" y="2894013"/>
              <a:ext cx="342900" cy="260350"/>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5" name="Rectangle 107"/>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6" name="Freeform 108"/>
            <p:cNvSpPr>
              <a:spLocks/>
            </p:cNvSpPr>
            <p:nvPr/>
          </p:nvSpPr>
          <p:spPr bwMode="auto">
            <a:xfrm>
              <a:off x="9340850" y="3011488"/>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7" name="Freeform 109"/>
            <p:cNvSpPr>
              <a:spLocks/>
            </p:cNvSpPr>
            <p:nvPr/>
          </p:nvSpPr>
          <p:spPr bwMode="auto">
            <a:xfrm>
              <a:off x="9261475" y="3041651"/>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328" name="Freeform 110"/>
            <p:cNvSpPr>
              <a:spLocks/>
            </p:cNvSpPr>
            <p:nvPr/>
          </p:nvSpPr>
          <p:spPr bwMode="auto">
            <a:xfrm>
              <a:off x="9228138" y="2928938"/>
              <a:ext cx="157163" cy="96838"/>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3"/>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grpSp>
        <p:nvGrpSpPr>
          <p:cNvPr id="3" name="Group 2"/>
          <p:cNvGrpSpPr/>
          <p:nvPr/>
        </p:nvGrpSpPr>
        <p:grpSpPr>
          <a:xfrm>
            <a:off x="3239472" y="3322158"/>
            <a:ext cx="4164874" cy="2728577"/>
            <a:chOff x="3239472" y="3322158"/>
            <a:chExt cx="4164874" cy="2728577"/>
          </a:xfrm>
        </p:grpSpPr>
        <p:grpSp>
          <p:nvGrpSpPr>
            <p:cNvPr id="254" name="Group 253"/>
            <p:cNvGrpSpPr/>
            <p:nvPr/>
          </p:nvGrpSpPr>
          <p:grpSpPr>
            <a:xfrm>
              <a:off x="3239472" y="3322158"/>
              <a:ext cx="4164874" cy="2728577"/>
              <a:chOff x="4064000" y="2630488"/>
              <a:chExt cx="2981325" cy="1953187"/>
            </a:xfrm>
          </p:grpSpPr>
          <p:sp>
            <p:nvSpPr>
              <p:cNvPr id="261" name="Rectangle 27"/>
              <p:cNvSpPr>
                <a:spLocks noChangeArrowheads="1"/>
              </p:cNvSpPr>
              <p:nvPr/>
            </p:nvSpPr>
            <p:spPr bwMode="auto">
              <a:xfrm>
                <a:off x="4688322" y="4385392"/>
                <a:ext cx="1732681" cy="198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1277417"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ysClr val="windowText" lastClr="000000"/>
                    </a:solidFill>
                    <a:effectLst/>
                    <a:uLnTx/>
                    <a:uFillTx/>
                    <a:latin typeface="Segoe UI Semilight" panose="020B0402040204020203" pitchFamily="34" charset="0"/>
                    <a:cs typeface="Segoe UI Semilight" panose="020B0402040204020203" pitchFamily="34" charset="0"/>
                  </a:rPr>
                  <a:t>Stores in blob storage</a:t>
                </a:r>
              </a:p>
            </p:txBody>
          </p:sp>
          <p:sp>
            <p:nvSpPr>
              <p:cNvPr id="262" name="Freeform 30"/>
              <p:cNvSpPr>
                <a:spLocks noEditPoints="1"/>
              </p:cNvSpPr>
              <p:nvPr/>
            </p:nvSpPr>
            <p:spPr bwMode="auto">
              <a:xfrm>
                <a:off x="4064000" y="2630488"/>
                <a:ext cx="2981325" cy="1657350"/>
              </a:xfrm>
              <a:custGeom>
                <a:avLst/>
                <a:gdLst>
                  <a:gd name="T0" fmla="*/ 162 w 794"/>
                  <a:gd name="T1" fmla="*/ 6 h 440"/>
                  <a:gd name="T2" fmla="*/ 200 w 794"/>
                  <a:gd name="T3" fmla="*/ 8 h 440"/>
                  <a:gd name="T4" fmla="*/ 223 w 794"/>
                  <a:gd name="T5" fmla="*/ 8 h 440"/>
                  <a:gd name="T6" fmla="*/ 269 w 794"/>
                  <a:gd name="T7" fmla="*/ 0 h 440"/>
                  <a:gd name="T8" fmla="*/ 276 w 794"/>
                  <a:gd name="T9" fmla="*/ 8 h 440"/>
                  <a:gd name="T10" fmla="*/ 314 w 794"/>
                  <a:gd name="T11" fmla="*/ 0 h 440"/>
                  <a:gd name="T12" fmla="*/ 345 w 794"/>
                  <a:gd name="T13" fmla="*/ 0 h 440"/>
                  <a:gd name="T14" fmla="*/ 383 w 794"/>
                  <a:gd name="T15" fmla="*/ 8 h 440"/>
                  <a:gd name="T16" fmla="*/ 428 w 794"/>
                  <a:gd name="T17" fmla="*/ 0 h 440"/>
                  <a:gd name="T18" fmla="*/ 436 w 794"/>
                  <a:gd name="T19" fmla="*/ 8 h 440"/>
                  <a:gd name="T20" fmla="*/ 474 w 794"/>
                  <a:gd name="T21" fmla="*/ 0 h 440"/>
                  <a:gd name="T22" fmla="*/ 504 w 794"/>
                  <a:gd name="T23" fmla="*/ 0 h 440"/>
                  <a:gd name="T24" fmla="*/ 543 w 794"/>
                  <a:gd name="T25" fmla="*/ 8 h 440"/>
                  <a:gd name="T26" fmla="*/ 588 w 794"/>
                  <a:gd name="T27" fmla="*/ 0 h 440"/>
                  <a:gd name="T28" fmla="*/ 588 w 794"/>
                  <a:gd name="T29" fmla="*/ 0 h 440"/>
                  <a:gd name="T30" fmla="*/ 619 w 794"/>
                  <a:gd name="T31" fmla="*/ 4 h 440"/>
                  <a:gd name="T32" fmla="*/ 653 w 794"/>
                  <a:gd name="T33" fmla="*/ 22 h 440"/>
                  <a:gd name="T34" fmla="*/ 697 w 794"/>
                  <a:gd name="T35" fmla="*/ 36 h 440"/>
                  <a:gd name="T36" fmla="*/ 699 w 794"/>
                  <a:gd name="T37" fmla="*/ 46 h 440"/>
                  <a:gd name="T38" fmla="*/ 733 w 794"/>
                  <a:gd name="T39" fmla="*/ 65 h 440"/>
                  <a:gd name="T40" fmla="*/ 753 w 794"/>
                  <a:gd name="T41" fmla="*/ 89 h 440"/>
                  <a:gd name="T42" fmla="*/ 766 w 794"/>
                  <a:gd name="T43" fmla="*/ 126 h 440"/>
                  <a:gd name="T44" fmla="*/ 788 w 794"/>
                  <a:gd name="T45" fmla="*/ 166 h 440"/>
                  <a:gd name="T46" fmla="*/ 782 w 794"/>
                  <a:gd name="T47" fmla="*/ 175 h 440"/>
                  <a:gd name="T48" fmla="*/ 794 w 794"/>
                  <a:gd name="T49" fmla="*/ 212 h 440"/>
                  <a:gd name="T50" fmla="*/ 786 w 794"/>
                  <a:gd name="T51" fmla="*/ 235 h 440"/>
                  <a:gd name="T52" fmla="*/ 791 w 794"/>
                  <a:gd name="T53" fmla="*/ 258 h 440"/>
                  <a:gd name="T54" fmla="*/ 784 w 794"/>
                  <a:gd name="T55" fmla="*/ 288 h 440"/>
                  <a:gd name="T56" fmla="*/ 769 w 794"/>
                  <a:gd name="T57" fmla="*/ 307 h 440"/>
                  <a:gd name="T58" fmla="*/ 758 w 794"/>
                  <a:gd name="T59" fmla="*/ 344 h 440"/>
                  <a:gd name="T60" fmla="*/ 739 w 794"/>
                  <a:gd name="T61" fmla="*/ 369 h 440"/>
                  <a:gd name="T62" fmla="*/ 706 w 794"/>
                  <a:gd name="T63" fmla="*/ 389 h 440"/>
                  <a:gd name="T64" fmla="*/ 671 w 794"/>
                  <a:gd name="T65" fmla="*/ 419 h 440"/>
                  <a:gd name="T66" fmla="*/ 664 w 794"/>
                  <a:gd name="T67" fmla="*/ 422 h 440"/>
                  <a:gd name="T68" fmla="*/ 625 w 794"/>
                  <a:gd name="T69" fmla="*/ 427 h 440"/>
                  <a:gd name="T70" fmla="*/ 604 w 794"/>
                  <a:gd name="T71" fmla="*/ 438 h 440"/>
                  <a:gd name="T72" fmla="*/ 558 w 794"/>
                  <a:gd name="T73" fmla="*/ 440 h 440"/>
                  <a:gd name="T74" fmla="*/ 550 w 794"/>
                  <a:gd name="T75" fmla="*/ 432 h 440"/>
                  <a:gd name="T76" fmla="*/ 512 w 794"/>
                  <a:gd name="T77" fmla="*/ 440 h 440"/>
                  <a:gd name="T78" fmla="*/ 482 w 794"/>
                  <a:gd name="T79" fmla="*/ 440 h 440"/>
                  <a:gd name="T80" fmla="*/ 444 w 794"/>
                  <a:gd name="T81" fmla="*/ 432 h 440"/>
                  <a:gd name="T82" fmla="*/ 398 w 794"/>
                  <a:gd name="T83" fmla="*/ 440 h 440"/>
                  <a:gd name="T84" fmla="*/ 391 w 794"/>
                  <a:gd name="T85" fmla="*/ 432 h 440"/>
                  <a:gd name="T86" fmla="*/ 353 w 794"/>
                  <a:gd name="T87" fmla="*/ 440 h 440"/>
                  <a:gd name="T88" fmla="*/ 322 w 794"/>
                  <a:gd name="T89" fmla="*/ 440 h 440"/>
                  <a:gd name="T90" fmla="*/ 284 w 794"/>
                  <a:gd name="T91" fmla="*/ 432 h 440"/>
                  <a:gd name="T92" fmla="*/ 238 w 794"/>
                  <a:gd name="T93" fmla="*/ 440 h 440"/>
                  <a:gd name="T94" fmla="*/ 231 w 794"/>
                  <a:gd name="T95" fmla="*/ 432 h 440"/>
                  <a:gd name="T96" fmla="*/ 192 w 794"/>
                  <a:gd name="T97" fmla="*/ 439 h 440"/>
                  <a:gd name="T98" fmla="*/ 147 w 794"/>
                  <a:gd name="T99" fmla="*/ 429 h 440"/>
                  <a:gd name="T100" fmla="*/ 142 w 794"/>
                  <a:gd name="T101" fmla="*/ 419 h 440"/>
                  <a:gd name="T102" fmla="*/ 105 w 794"/>
                  <a:gd name="T103" fmla="*/ 410 h 440"/>
                  <a:gd name="T104" fmla="*/ 79 w 794"/>
                  <a:gd name="T105" fmla="*/ 392 h 440"/>
                  <a:gd name="T106" fmla="*/ 68 w 794"/>
                  <a:gd name="T107" fmla="*/ 371 h 440"/>
                  <a:gd name="T108" fmla="*/ 44 w 794"/>
                  <a:gd name="T109" fmla="*/ 342 h 440"/>
                  <a:gd name="T110" fmla="*/ 15 w 794"/>
                  <a:gd name="T111" fmla="*/ 306 h 440"/>
                  <a:gd name="T112" fmla="*/ 20 w 794"/>
                  <a:gd name="T113" fmla="*/ 296 h 440"/>
                  <a:gd name="T114" fmla="*/ 10 w 794"/>
                  <a:gd name="T115" fmla="*/ 260 h 440"/>
                  <a:gd name="T116" fmla="*/ 0 w 794"/>
                  <a:gd name="T117" fmla="*/ 215 h 440"/>
                  <a:gd name="T118" fmla="*/ 1 w 794"/>
                  <a:gd name="T119" fmla="*/ 192 h 440"/>
                  <a:gd name="T120" fmla="*/ 10 w 794"/>
                  <a:gd name="T121" fmla="*/ 185 h 440"/>
                  <a:gd name="T122" fmla="*/ 18 w 794"/>
                  <a:gd name="T123" fmla="*/ 14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40">
                    <a:moveTo>
                      <a:pt x="154" y="9"/>
                    </a:moveTo>
                    <a:cubicBezTo>
                      <a:pt x="152" y="9"/>
                      <a:pt x="150" y="10"/>
                      <a:pt x="148" y="10"/>
                    </a:cubicBezTo>
                    <a:cubicBezTo>
                      <a:pt x="151" y="18"/>
                      <a:pt x="151" y="18"/>
                      <a:pt x="151" y="18"/>
                    </a:cubicBezTo>
                    <a:cubicBezTo>
                      <a:pt x="153" y="17"/>
                      <a:pt x="155" y="17"/>
                      <a:pt x="156" y="16"/>
                    </a:cubicBezTo>
                    <a:cubicBezTo>
                      <a:pt x="154" y="9"/>
                      <a:pt x="154" y="9"/>
                      <a:pt x="154" y="9"/>
                    </a:cubicBezTo>
                    <a:moveTo>
                      <a:pt x="177" y="3"/>
                    </a:moveTo>
                    <a:cubicBezTo>
                      <a:pt x="172" y="4"/>
                      <a:pt x="167" y="5"/>
                      <a:pt x="162" y="6"/>
                    </a:cubicBezTo>
                    <a:cubicBezTo>
                      <a:pt x="164" y="14"/>
                      <a:pt x="164" y="14"/>
                      <a:pt x="164" y="14"/>
                    </a:cubicBezTo>
                    <a:cubicBezTo>
                      <a:pt x="168" y="13"/>
                      <a:pt x="173" y="12"/>
                      <a:pt x="178" y="11"/>
                    </a:cubicBezTo>
                    <a:cubicBezTo>
                      <a:pt x="177" y="3"/>
                      <a:pt x="177" y="3"/>
                      <a:pt x="177" y="3"/>
                    </a:cubicBezTo>
                    <a:moveTo>
                      <a:pt x="200" y="0"/>
                    </a:moveTo>
                    <a:cubicBezTo>
                      <a:pt x="195" y="1"/>
                      <a:pt x="190" y="1"/>
                      <a:pt x="184" y="2"/>
                    </a:cubicBezTo>
                    <a:cubicBezTo>
                      <a:pt x="186" y="10"/>
                      <a:pt x="186" y="10"/>
                      <a:pt x="186" y="10"/>
                    </a:cubicBezTo>
                    <a:cubicBezTo>
                      <a:pt x="190" y="9"/>
                      <a:pt x="195" y="9"/>
                      <a:pt x="200" y="8"/>
                    </a:cubicBezTo>
                    <a:cubicBezTo>
                      <a:pt x="200" y="0"/>
                      <a:pt x="200" y="0"/>
                      <a:pt x="200" y="0"/>
                    </a:cubicBezTo>
                    <a:moveTo>
                      <a:pt x="223" y="0"/>
                    </a:moveTo>
                    <a:cubicBezTo>
                      <a:pt x="214" y="0"/>
                      <a:pt x="214" y="0"/>
                      <a:pt x="214" y="0"/>
                    </a:cubicBezTo>
                    <a:cubicBezTo>
                      <a:pt x="212" y="0"/>
                      <a:pt x="210" y="0"/>
                      <a:pt x="208" y="0"/>
                    </a:cubicBezTo>
                    <a:cubicBezTo>
                      <a:pt x="208" y="8"/>
                      <a:pt x="208" y="8"/>
                      <a:pt x="208" y="8"/>
                    </a:cubicBezTo>
                    <a:cubicBezTo>
                      <a:pt x="210" y="8"/>
                      <a:pt x="212" y="8"/>
                      <a:pt x="214" y="8"/>
                    </a:cubicBezTo>
                    <a:cubicBezTo>
                      <a:pt x="223" y="8"/>
                      <a:pt x="223" y="8"/>
                      <a:pt x="223" y="8"/>
                    </a:cubicBezTo>
                    <a:cubicBezTo>
                      <a:pt x="223" y="0"/>
                      <a:pt x="223" y="0"/>
                      <a:pt x="223" y="0"/>
                    </a:cubicBezTo>
                    <a:moveTo>
                      <a:pt x="246" y="0"/>
                    </a:moveTo>
                    <a:cubicBezTo>
                      <a:pt x="231" y="0"/>
                      <a:pt x="231" y="0"/>
                      <a:pt x="231" y="0"/>
                    </a:cubicBezTo>
                    <a:cubicBezTo>
                      <a:pt x="231" y="8"/>
                      <a:pt x="231" y="8"/>
                      <a:pt x="231" y="8"/>
                    </a:cubicBezTo>
                    <a:cubicBezTo>
                      <a:pt x="246" y="8"/>
                      <a:pt x="246" y="8"/>
                      <a:pt x="246" y="8"/>
                    </a:cubicBezTo>
                    <a:cubicBezTo>
                      <a:pt x="246" y="0"/>
                      <a:pt x="246" y="0"/>
                      <a:pt x="246" y="0"/>
                    </a:cubicBezTo>
                    <a:moveTo>
                      <a:pt x="269" y="0"/>
                    </a:moveTo>
                    <a:cubicBezTo>
                      <a:pt x="253" y="0"/>
                      <a:pt x="253" y="0"/>
                      <a:pt x="253" y="0"/>
                    </a:cubicBezTo>
                    <a:cubicBezTo>
                      <a:pt x="253" y="8"/>
                      <a:pt x="253" y="8"/>
                      <a:pt x="253" y="8"/>
                    </a:cubicBezTo>
                    <a:cubicBezTo>
                      <a:pt x="269" y="8"/>
                      <a:pt x="269" y="8"/>
                      <a:pt x="269" y="8"/>
                    </a:cubicBezTo>
                    <a:cubicBezTo>
                      <a:pt x="269" y="0"/>
                      <a:pt x="269" y="0"/>
                      <a:pt x="269" y="0"/>
                    </a:cubicBezTo>
                    <a:moveTo>
                      <a:pt x="291" y="0"/>
                    </a:moveTo>
                    <a:cubicBezTo>
                      <a:pt x="276" y="0"/>
                      <a:pt x="276" y="0"/>
                      <a:pt x="276" y="0"/>
                    </a:cubicBezTo>
                    <a:cubicBezTo>
                      <a:pt x="276" y="8"/>
                      <a:pt x="276" y="8"/>
                      <a:pt x="276" y="8"/>
                    </a:cubicBezTo>
                    <a:cubicBezTo>
                      <a:pt x="291" y="8"/>
                      <a:pt x="291" y="8"/>
                      <a:pt x="291" y="8"/>
                    </a:cubicBezTo>
                    <a:cubicBezTo>
                      <a:pt x="291" y="0"/>
                      <a:pt x="291" y="0"/>
                      <a:pt x="291" y="0"/>
                    </a:cubicBezTo>
                    <a:moveTo>
                      <a:pt x="314" y="0"/>
                    </a:moveTo>
                    <a:cubicBezTo>
                      <a:pt x="299" y="0"/>
                      <a:pt x="299" y="0"/>
                      <a:pt x="299" y="0"/>
                    </a:cubicBezTo>
                    <a:cubicBezTo>
                      <a:pt x="299" y="8"/>
                      <a:pt x="299" y="8"/>
                      <a:pt x="299" y="8"/>
                    </a:cubicBezTo>
                    <a:cubicBezTo>
                      <a:pt x="314" y="8"/>
                      <a:pt x="314" y="8"/>
                      <a:pt x="314" y="8"/>
                    </a:cubicBezTo>
                    <a:cubicBezTo>
                      <a:pt x="314" y="0"/>
                      <a:pt x="314" y="0"/>
                      <a:pt x="314" y="0"/>
                    </a:cubicBezTo>
                    <a:moveTo>
                      <a:pt x="337" y="0"/>
                    </a:moveTo>
                    <a:cubicBezTo>
                      <a:pt x="322" y="0"/>
                      <a:pt x="322" y="0"/>
                      <a:pt x="322" y="0"/>
                    </a:cubicBezTo>
                    <a:cubicBezTo>
                      <a:pt x="322" y="8"/>
                      <a:pt x="322" y="8"/>
                      <a:pt x="322" y="8"/>
                    </a:cubicBezTo>
                    <a:cubicBezTo>
                      <a:pt x="337" y="8"/>
                      <a:pt x="337" y="8"/>
                      <a:pt x="337" y="8"/>
                    </a:cubicBezTo>
                    <a:cubicBezTo>
                      <a:pt x="337" y="0"/>
                      <a:pt x="337" y="0"/>
                      <a:pt x="337" y="0"/>
                    </a:cubicBezTo>
                    <a:moveTo>
                      <a:pt x="360" y="0"/>
                    </a:moveTo>
                    <a:cubicBezTo>
                      <a:pt x="345" y="0"/>
                      <a:pt x="345" y="0"/>
                      <a:pt x="345" y="0"/>
                    </a:cubicBezTo>
                    <a:cubicBezTo>
                      <a:pt x="345" y="8"/>
                      <a:pt x="345" y="8"/>
                      <a:pt x="345" y="8"/>
                    </a:cubicBezTo>
                    <a:cubicBezTo>
                      <a:pt x="360" y="8"/>
                      <a:pt x="360" y="8"/>
                      <a:pt x="360" y="8"/>
                    </a:cubicBezTo>
                    <a:cubicBezTo>
                      <a:pt x="360" y="0"/>
                      <a:pt x="360" y="0"/>
                      <a:pt x="360" y="0"/>
                    </a:cubicBezTo>
                    <a:moveTo>
                      <a:pt x="383" y="0"/>
                    </a:moveTo>
                    <a:cubicBezTo>
                      <a:pt x="368" y="0"/>
                      <a:pt x="368" y="0"/>
                      <a:pt x="368" y="0"/>
                    </a:cubicBezTo>
                    <a:cubicBezTo>
                      <a:pt x="368" y="8"/>
                      <a:pt x="368" y="8"/>
                      <a:pt x="368" y="8"/>
                    </a:cubicBezTo>
                    <a:cubicBezTo>
                      <a:pt x="383" y="8"/>
                      <a:pt x="383" y="8"/>
                      <a:pt x="383" y="8"/>
                    </a:cubicBezTo>
                    <a:cubicBezTo>
                      <a:pt x="383" y="0"/>
                      <a:pt x="383" y="0"/>
                      <a:pt x="383" y="0"/>
                    </a:cubicBezTo>
                    <a:moveTo>
                      <a:pt x="406" y="0"/>
                    </a:moveTo>
                    <a:cubicBezTo>
                      <a:pt x="390" y="0"/>
                      <a:pt x="390" y="0"/>
                      <a:pt x="390" y="0"/>
                    </a:cubicBezTo>
                    <a:cubicBezTo>
                      <a:pt x="390" y="8"/>
                      <a:pt x="390" y="8"/>
                      <a:pt x="390" y="8"/>
                    </a:cubicBezTo>
                    <a:cubicBezTo>
                      <a:pt x="406" y="8"/>
                      <a:pt x="406" y="8"/>
                      <a:pt x="406" y="8"/>
                    </a:cubicBezTo>
                    <a:cubicBezTo>
                      <a:pt x="406" y="0"/>
                      <a:pt x="406" y="0"/>
                      <a:pt x="406" y="0"/>
                    </a:cubicBezTo>
                    <a:moveTo>
                      <a:pt x="428" y="0"/>
                    </a:moveTo>
                    <a:cubicBezTo>
                      <a:pt x="413" y="0"/>
                      <a:pt x="413" y="0"/>
                      <a:pt x="413" y="0"/>
                    </a:cubicBezTo>
                    <a:cubicBezTo>
                      <a:pt x="413" y="8"/>
                      <a:pt x="413" y="8"/>
                      <a:pt x="413" y="8"/>
                    </a:cubicBezTo>
                    <a:cubicBezTo>
                      <a:pt x="428" y="8"/>
                      <a:pt x="428" y="8"/>
                      <a:pt x="428" y="8"/>
                    </a:cubicBezTo>
                    <a:cubicBezTo>
                      <a:pt x="428" y="0"/>
                      <a:pt x="428" y="0"/>
                      <a:pt x="428" y="0"/>
                    </a:cubicBezTo>
                    <a:moveTo>
                      <a:pt x="451" y="0"/>
                    </a:moveTo>
                    <a:cubicBezTo>
                      <a:pt x="436" y="0"/>
                      <a:pt x="436" y="0"/>
                      <a:pt x="436" y="0"/>
                    </a:cubicBezTo>
                    <a:cubicBezTo>
                      <a:pt x="436" y="8"/>
                      <a:pt x="436" y="8"/>
                      <a:pt x="436" y="8"/>
                    </a:cubicBezTo>
                    <a:cubicBezTo>
                      <a:pt x="451" y="8"/>
                      <a:pt x="451" y="8"/>
                      <a:pt x="451" y="8"/>
                    </a:cubicBezTo>
                    <a:cubicBezTo>
                      <a:pt x="451" y="0"/>
                      <a:pt x="451" y="0"/>
                      <a:pt x="451" y="0"/>
                    </a:cubicBezTo>
                    <a:moveTo>
                      <a:pt x="474" y="0"/>
                    </a:moveTo>
                    <a:cubicBezTo>
                      <a:pt x="459" y="0"/>
                      <a:pt x="459" y="0"/>
                      <a:pt x="459" y="0"/>
                    </a:cubicBezTo>
                    <a:cubicBezTo>
                      <a:pt x="459" y="8"/>
                      <a:pt x="459" y="8"/>
                      <a:pt x="459" y="8"/>
                    </a:cubicBezTo>
                    <a:cubicBezTo>
                      <a:pt x="474" y="8"/>
                      <a:pt x="474" y="8"/>
                      <a:pt x="474" y="8"/>
                    </a:cubicBezTo>
                    <a:cubicBezTo>
                      <a:pt x="474" y="0"/>
                      <a:pt x="474" y="0"/>
                      <a:pt x="474" y="0"/>
                    </a:cubicBezTo>
                    <a:moveTo>
                      <a:pt x="497" y="0"/>
                    </a:moveTo>
                    <a:cubicBezTo>
                      <a:pt x="482" y="0"/>
                      <a:pt x="482" y="0"/>
                      <a:pt x="482" y="0"/>
                    </a:cubicBezTo>
                    <a:cubicBezTo>
                      <a:pt x="482" y="8"/>
                      <a:pt x="482" y="8"/>
                      <a:pt x="482" y="8"/>
                    </a:cubicBezTo>
                    <a:cubicBezTo>
                      <a:pt x="497" y="8"/>
                      <a:pt x="497" y="8"/>
                      <a:pt x="497" y="8"/>
                    </a:cubicBezTo>
                    <a:cubicBezTo>
                      <a:pt x="497" y="0"/>
                      <a:pt x="497" y="0"/>
                      <a:pt x="497" y="0"/>
                    </a:cubicBezTo>
                    <a:moveTo>
                      <a:pt x="520" y="0"/>
                    </a:moveTo>
                    <a:cubicBezTo>
                      <a:pt x="504" y="0"/>
                      <a:pt x="504" y="0"/>
                      <a:pt x="504" y="0"/>
                    </a:cubicBezTo>
                    <a:cubicBezTo>
                      <a:pt x="504" y="8"/>
                      <a:pt x="504" y="8"/>
                      <a:pt x="504" y="8"/>
                    </a:cubicBezTo>
                    <a:cubicBezTo>
                      <a:pt x="520" y="8"/>
                      <a:pt x="520" y="8"/>
                      <a:pt x="520" y="8"/>
                    </a:cubicBezTo>
                    <a:cubicBezTo>
                      <a:pt x="520" y="0"/>
                      <a:pt x="520" y="0"/>
                      <a:pt x="520" y="0"/>
                    </a:cubicBezTo>
                    <a:moveTo>
                      <a:pt x="543" y="0"/>
                    </a:moveTo>
                    <a:cubicBezTo>
                      <a:pt x="527" y="0"/>
                      <a:pt x="527" y="0"/>
                      <a:pt x="527" y="0"/>
                    </a:cubicBezTo>
                    <a:cubicBezTo>
                      <a:pt x="527" y="8"/>
                      <a:pt x="527" y="8"/>
                      <a:pt x="527" y="8"/>
                    </a:cubicBezTo>
                    <a:cubicBezTo>
                      <a:pt x="543" y="8"/>
                      <a:pt x="543" y="8"/>
                      <a:pt x="543" y="8"/>
                    </a:cubicBezTo>
                    <a:cubicBezTo>
                      <a:pt x="543" y="0"/>
                      <a:pt x="543" y="0"/>
                      <a:pt x="543" y="0"/>
                    </a:cubicBezTo>
                    <a:moveTo>
                      <a:pt x="565" y="0"/>
                    </a:moveTo>
                    <a:cubicBezTo>
                      <a:pt x="550" y="0"/>
                      <a:pt x="550" y="0"/>
                      <a:pt x="550" y="0"/>
                    </a:cubicBezTo>
                    <a:cubicBezTo>
                      <a:pt x="550" y="8"/>
                      <a:pt x="550" y="8"/>
                      <a:pt x="550" y="8"/>
                    </a:cubicBezTo>
                    <a:cubicBezTo>
                      <a:pt x="565" y="8"/>
                      <a:pt x="565" y="8"/>
                      <a:pt x="565" y="8"/>
                    </a:cubicBezTo>
                    <a:cubicBezTo>
                      <a:pt x="565" y="0"/>
                      <a:pt x="565" y="0"/>
                      <a:pt x="565" y="0"/>
                    </a:cubicBezTo>
                    <a:moveTo>
                      <a:pt x="588" y="0"/>
                    </a:moveTo>
                    <a:cubicBezTo>
                      <a:pt x="585" y="0"/>
                      <a:pt x="583" y="0"/>
                      <a:pt x="580" y="0"/>
                    </a:cubicBezTo>
                    <a:cubicBezTo>
                      <a:pt x="573" y="0"/>
                      <a:pt x="573" y="0"/>
                      <a:pt x="573" y="0"/>
                    </a:cubicBezTo>
                    <a:cubicBezTo>
                      <a:pt x="573" y="8"/>
                      <a:pt x="573" y="8"/>
                      <a:pt x="573" y="8"/>
                    </a:cubicBezTo>
                    <a:cubicBezTo>
                      <a:pt x="580" y="8"/>
                      <a:pt x="580" y="8"/>
                      <a:pt x="580" y="8"/>
                    </a:cubicBezTo>
                    <a:cubicBezTo>
                      <a:pt x="582" y="8"/>
                      <a:pt x="585" y="8"/>
                      <a:pt x="588" y="8"/>
                    </a:cubicBezTo>
                    <a:cubicBezTo>
                      <a:pt x="588" y="0"/>
                      <a:pt x="588" y="0"/>
                      <a:pt x="588" y="0"/>
                    </a:cubicBezTo>
                    <a:cubicBezTo>
                      <a:pt x="588" y="0"/>
                      <a:pt x="588" y="0"/>
                      <a:pt x="588" y="0"/>
                    </a:cubicBezTo>
                    <a:moveTo>
                      <a:pt x="611" y="2"/>
                    </a:moveTo>
                    <a:cubicBezTo>
                      <a:pt x="606" y="2"/>
                      <a:pt x="601" y="1"/>
                      <a:pt x="596" y="1"/>
                    </a:cubicBezTo>
                    <a:cubicBezTo>
                      <a:pt x="595" y="8"/>
                      <a:pt x="595" y="8"/>
                      <a:pt x="595" y="8"/>
                    </a:cubicBezTo>
                    <a:cubicBezTo>
                      <a:pt x="600" y="9"/>
                      <a:pt x="605" y="9"/>
                      <a:pt x="610" y="10"/>
                    </a:cubicBezTo>
                    <a:cubicBezTo>
                      <a:pt x="611" y="2"/>
                      <a:pt x="611" y="2"/>
                      <a:pt x="611" y="2"/>
                    </a:cubicBezTo>
                    <a:moveTo>
                      <a:pt x="634" y="7"/>
                    </a:moveTo>
                    <a:cubicBezTo>
                      <a:pt x="629" y="6"/>
                      <a:pt x="624" y="5"/>
                      <a:pt x="619" y="4"/>
                    </a:cubicBezTo>
                    <a:cubicBezTo>
                      <a:pt x="618" y="11"/>
                      <a:pt x="618" y="11"/>
                      <a:pt x="618" y="11"/>
                    </a:cubicBezTo>
                    <a:cubicBezTo>
                      <a:pt x="623" y="12"/>
                      <a:pt x="627" y="13"/>
                      <a:pt x="632" y="15"/>
                    </a:cubicBezTo>
                    <a:cubicBezTo>
                      <a:pt x="634" y="7"/>
                      <a:pt x="634" y="7"/>
                      <a:pt x="634" y="7"/>
                    </a:cubicBezTo>
                    <a:moveTo>
                      <a:pt x="656" y="14"/>
                    </a:moveTo>
                    <a:cubicBezTo>
                      <a:pt x="651" y="12"/>
                      <a:pt x="647" y="11"/>
                      <a:pt x="642" y="9"/>
                    </a:cubicBezTo>
                    <a:cubicBezTo>
                      <a:pt x="639" y="17"/>
                      <a:pt x="639" y="17"/>
                      <a:pt x="639" y="17"/>
                    </a:cubicBezTo>
                    <a:cubicBezTo>
                      <a:pt x="644" y="18"/>
                      <a:pt x="649" y="20"/>
                      <a:pt x="653" y="22"/>
                    </a:cubicBezTo>
                    <a:cubicBezTo>
                      <a:pt x="656" y="14"/>
                      <a:pt x="656" y="14"/>
                      <a:pt x="656" y="14"/>
                    </a:cubicBezTo>
                    <a:moveTo>
                      <a:pt x="677" y="24"/>
                    </a:moveTo>
                    <a:cubicBezTo>
                      <a:pt x="673" y="21"/>
                      <a:pt x="668" y="19"/>
                      <a:pt x="663" y="17"/>
                    </a:cubicBezTo>
                    <a:cubicBezTo>
                      <a:pt x="660" y="24"/>
                      <a:pt x="660" y="24"/>
                      <a:pt x="660" y="24"/>
                    </a:cubicBezTo>
                    <a:cubicBezTo>
                      <a:pt x="665" y="26"/>
                      <a:pt x="669" y="28"/>
                      <a:pt x="674" y="31"/>
                    </a:cubicBezTo>
                    <a:cubicBezTo>
                      <a:pt x="677" y="24"/>
                      <a:pt x="677" y="24"/>
                      <a:pt x="677" y="24"/>
                    </a:cubicBezTo>
                    <a:moveTo>
                      <a:pt x="697" y="36"/>
                    </a:moveTo>
                    <a:cubicBezTo>
                      <a:pt x="693" y="33"/>
                      <a:pt x="689" y="30"/>
                      <a:pt x="684" y="27"/>
                    </a:cubicBezTo>
                    <a:cubicBezTo>
                      <a:pt x="680" y="34"/>
                      <a:pt x="680" y="34"/>
                      <a:pt x="680" y="34"/>
                    </a:cubicBezTo>
                    <a:cubicBezTo>
                      <a:pt x="685" y="37"/>
                      <a:pt x="689" y="39"/>
                      <a:pt x="693" y="42"/>
                    </a:cubicBezTo>
                    <a:cubicBezTo>
                      <a:pt x="697" y="36"/>
                      <a:pt x="697" y="36"/>
                      <a:pt x="697" y="36"/>
                    </a:cubicBezTo>
                    <a:moveTo>
                      <a:pt x="716" y="49"/>
                    </a:moveTo>
                    <a:cubicBezTo>
                      <a:pt x="712" y="46"/>
                      <a:pt x="708" y="43"/>
                      <a:pt x="704" y="40"/>
                    </a:cubicBezTo>
                    <a:cubicBezTo>
                      <a:pt x="699" y="46"/>
                      <a:pt x="699" y="46"/>
                      <a:pt x="699" y="46"/>
                    </a:cubicBezTo>
                    <a:cubicBezTo>
                      <a:pt x="703" y="49"/>
                      <a:pt x="707" y="52"/>
                      <a:pt x="711" y="55"/>
                    </a:cubicBezTo>
                    <a:cubicBezTo>
                      <a:pt x="716" y="49"/>
                      <a:pt x="716" y="49"/>
                      <a:pt x="716" y="49"/>
                    </a:cubicBezTo>
                    <a:moveTo>
                      <a:pt x="733" y="65"/>
                    </a:moveTo>
                    <a:cubicBezTo>
                      <a:pt x="729" y="62"/>
                      <a:pt x="726" y="58"/>
                      <a:pt x="722" y="54"/>
                    </a:cubicBezTo>
                    <a:cubicBezTo>
                      <a:pt x="717" y="60"/>
                      <a:pt x="717" y="60"/>
                      <a:pt x="717" y="60"/>
                    </a:cubicBezTo>
                    <a:cubicBezTo>
                      <a:pt x="720" y="64"/>
                      <a:pt x="724" y="67"/>
                      <a:pt x="728" y="71"/>
                    </a:cubicBezTo>
                    <a:cubicBezTo>
                      <a:pt x="733" y="65"/>
                      <a:pt x="733" y="65"/>
                      <a:pt x="733" y="65"/>
                    </a:cubicBezTo>
                    <a:moveTo>
                      <a:pt x="748" y="83"/>
                    </a:moveTo>
                    <a:cubicBezTo>
                      <a:pt x="745" y="79"/>
                      <a:pt x="742" y="75"/>
                      <a:pt x="738" y="71"/>
                    </a:cubicBezTo>
                    <a:cubicBezTo>
                      <a:pt x="733" y="76"/>
                      <a:pt x="733" y="76"/>
                      <a:pt x="733" y="76"/>
                    </a:cubicBezTo>
                    <a:cubicBezTo>
                      <a:pt x="736" y="80"/>
                      <a:pt x="739" y="84"/>
                      <a:pt x="742" y="88"/>
                    </a:cubicBezTo>
                    <a:cubicBezTo>
                      <a:pt x="748" y="83"/>
                      <a:pt x="748" y="83"/>
                      <a:pt x="748" y="83"/>
                    </a:cubicBezTo>
                    <a:moveTo>
                      <a:pt x="762" y="102"/>
                    </a:moveTo>
                    <a:cubicBezTo>
                      <a:pt x="759" y="97"/>
                      <a:pt x="756" y="93"/>
                      <a:pt x="753" y="89"/>
                    </a:cubicBezTo>
                    <a:cubicBezTo>
                      <a:pt x="747" y="93"/>
                      <a:pt x="747" y="93"/>
                      <a:pt x="747" y="93"/>
                    </a:cubicBezTo>
                    <a:cubicBezTo>
                      <a:pt x="750" y="98"/>
                      <a:pt x="752" y="102"/>
                      <a:pt x="755" y="106"/>
                    </a:cubicBezTo>
                    <a:cubicBezTo>
                      <a:pt x="762" y="102"/>
                      <a:pt x="762" y="102"/>
                      <a:pt x="762" y="102"/>
                    </a:cubicBezTo>
                    <a:moveTo>
                      <a:pt x="773" y="122"/>
                    </a:moveTo>
                    <a:cubicBezTo>
                      <a:pt x="771" y="118"/>
                      <a:pt x="768" y="113"/>
                      <a:pt x="766" y="108"/>
                    </a:cubicBezTo>
                    <a:cubicBezTo>
                      <a:pt x="759" y="112"/>
                      <a:pt x="759" y="112"/>
                      <a:pt x="759" y="112"/>
                    </a:cubicBezTo>
                    <a:cubicBezTo>
                      <a:pt x="761" y="117"/>
                      <a:pt x="764" y="121"/>
                      <a:pt x="766" y="126"/>
                    </a:cubicBezTo>
                    <a:cubicBezTo>
                      <a:pt x="773" y="122"/>
                      <a:pt x="773" y="122"/>
                      <a:pt x="773" y="122"/>
                    </a:cubicBezTo>
                    <a:moveTo>
                      <a:pt x="782" y="144"/>
                    </a:moveTo>
                    <a:cubicBezTo>
                      <a:pt x="780" y="139"/>
                      <a:pt x="778" y="134"/>
                      <a:pt x="776" y="129"/>
                    </a:cubicBezTo>
                    <a:cubicBezTo>
                      <a:pt x="769" y="132"/>
                      <a:pt x="769" y="132"/>
                      <a:pt x="769" y="132"/>
                    </a:cubicBezTo>
                    <a:cubicBezTo>
                      <a:pt x="771" y="137"/>
                      <a:pt x="773" y="142"/>
                      <a:pt x="774" y="146"/>
                    </a:cubicBezTo>
                    <a:cubicBezTo>
                      <a:pt x="782" y="144"/>
                      <a:pt x="782" y="144"/>
                      <a:pt x="782" y="144"/>
                    </a:cubicBezTo>
                    <a:moveTo>
                      <a:pt x="788" y="166"/>
                    </a:moveTo>
                    <a:cubicBezTo>
                      <a:pt x="787" y="161"/>
                      <a:pt x="786" y="156"/>
                      <a:pt x="784" y="151"/>
                    </a:cubicBezTo>
                    <a:cubicBezTo>
                      <a:pt x="777" y="153"/>
                      <a:pt x="777" y="153"/>
                      <a:pt x="777" y="153"/>
                    </a:cubicBezTo>
                    <a:cubicBezTo>
                      <a:pt x="778" y="158"/>
                      <a:pt x="779" y="163"/>
                      <a:pt x="781" y="168"/>
                    </a:cubicBezTo>
                    <a:cubicBezTo>
                      <a:pt x="788" y="166"/>
                      <a:pt x="788" y="166"/>
                      <a:pt x="788" y="166"/>
                    </a:cubicBezTo>
                    <a:moveTo>
                      <a:pt x="792" y="189"/>
                    </a:moveTo>
                    <a:cubicBezTo>
                      <a:pt x="791" y="184"/>
                      <a:pt x="791" y="179"/>
                      <a:pt x="790" y="174"/>
                    </a:cubicBezTo>
                    <a:cubicBezTo>
                      <a:pt x="782" y="175"/>
                      <a:pt x="782" y="175"/>
                      <a:pt x="782" y="175"/>
                    </a:cubicBezTo>
                    <a:cubicBezTo>
                      <a:pt x="783" y="180"/>
                      <a:pt x="784" y="185"/>
                      <a:pt x="784" y="190"/>
                    </a:cubicBezTo>
                    <a:cubicBezTo>
                      <a:pt x="792" y="189"/>
                      <a:pt x="792" y="189"/>
                      <a:pt x="792" y="189"/>
                    </a:cubicBezTo>
                    <a:moveTo>
                      <a:pt x="794" y="212"/>
                    </a:moveTo>
                    <a:cubicBezTo>
                      <a:pt x="793" y="207"/>
                      <a:pt x="793" y="202"/>
                      <a:pt x="793" y="197"/>
                    </a:cubicBezTo>
                    <a:cubicBezTo>
                      <a:pt x="785" y="197"/>
                      <a:pt x="785" y="197"/>
                      <a:pt x="785" y="197"/>
                    </a:cubicBezTo>
                    <a:cubicBezTo>
                      <a:pt x="786" y="202"/>
                      <a:pt x="786" y="207"/>
                      <a:pt x="786" y="212"/>
                    </a:cubicBezTo>
                    <a:cubicBezTo>
                      <a:pt x="794" y="212"/>
                      <a:pt x="794" y="212"/>
                      <a:pt x="794" y="212"/>
                    </a:cubicBezTo>
                    <a:cubicBezTo>
                      <a:pt x="794" y="212"/>
                      <a:pt x="794" y="212"/>
                      <a:pt x="794" y="212"/>
                    </a:cubicBezTo>
                    <a:moveTo>
                      <a:pt x="793" y="235"/>
                    </a:moveTo>
                    <a:cubicBezTo>
                      <a:pt x="793" y="232"/>
                      <a:pt x="794" y="229"/>
                      <a:pt x="794" y="226"/>
                    </a:cubicBezTo>
                    <a:cubicBezTo>
                      <a:pt x="794" y="220"/>
                      <a:pt x="794" y="220"/>
                      <a:pt x="794" y="220"/>
                    </a:cubicBezTo>
                    <a:cubicBezTo>
                      <a:pt x="786" y="220"/>
                      <a:pt x="786" y="220"/>
                      <a:pt x="786" y="220"/>
                    </a:cubicBezTo>
                    <a:cubicBezTo>
                      <a:pt x="786" y="226"/>
                      <a:pt x="786" y="226"/>
                      <a:pt x="786" y="226"/>
                    </a:cubicBezTo>
                    <a:cubicBezTo>
                      <a:pt x="786" y="229"/>
                      <a:pt x="786" y="232"/>
                      <a:pt x="786" y="235"/>
                    </a:cubicBezTo>
                    <a:cubicBezTo>
                      <a:pt x="793" y="235"/>
                      <a:pt x="793" y="235"/>
                      <a:pt x="793" y="235"/>
                    </a:cubicBezTo>
                    <a:cubicBezTo>
                      <a:pt x="793" y="235"/>
                      <a:pt x="793" y="235"/>
                      <a:pt x="793" y="235"/>
                    </a:cubicBezTo>
                    <a:moveTo>
                      <a:pt x="791" y="258"/>
                    </a:moveTo>
                    <a:cubicBezTo>
                      <a:pt x="792" y="253"/>
                      <a:pt x="792" y="248"/>
                      <a:pt x="793" y="243"/>
                    </a:cubicBezTo>
                    <a:cubicBezTo>
                      <a:pt x="785" y="242"/>
                      <a:pt x="785" y="242"/>
                      <a:pt x="785" y="242"/>
                    </a:cubicBezTo>
                    <a:cubicBezTo>
                      <a:pt x="785" y="247"/>
                      <a:pt x="784" y="252"/>
                      <a:pt x="783" y="257"/>
                    </a:cubicBezTo>
                    <a:cubicBezTo>
                      <a:pt x="791" y="258"/>
                      <a:pt x="791" y="258"/>
                      <a:pt x="791" y="258"/>
                    </a:cubicBezTo>
                    <a:moveTo>
                      <a:pt x="786" y="281"/>
                    </a:moveTo>
                    <a:cubicBezTo>
                      <a:pt x="788" y="276"/>
                      <a:pt x="789" y="271"/>
                      <a:pt x="790" y="266"/>
                    </a:cubicBezTo>
                    <a:cubicBezTo>
                      <a:pt x="782" y="264"/>
                      <a:pt x="782" y="264"/>
                      <a:pt x="782" y="264"/>
                    </a:cubicBezTo>
                    <a:cubicBezTo>
                      <a:pt x="781" y="269"/>
                      <a:pt x="780" y="274"/>
                      <a:pt x="779" y="279"/>
                    </a:cubicBezTo>
                    <a:cubicBezTo>
                      <a:pt x="786" y="281"/>
                      <a:pt x="786" y="281"/>
                      <a:pt x="786" y="281"/>
                    </a:cubicBezTo>
                    <a:moveTo>
                      <a:pt x="779" y="303"/>
                    </a:moveTo>
                    <a:cubicBezTo>
                      <a:pt x="781" y="298"/>
                      <a:pt x="783" y="293"/>
                      <a:pt x="784" y="288"/>
                    </a:cubicBezTo>
                    <a:cubicBezTo>
                      <a:pt x="777" y="286"/>
                      <a:pt x="777" y="286"/>
                      <a:pt x="777" y="286"/>
                    </a:cubicBezTo>
                    <a:cubicBezTo>
                      <a:pt x="775" y="291"/>
                      <a:pt x="774" y="296"/>
                      <a:pt x="772" y="300"/>
                    </a:cubicBezTo>
                    <a:cubicBezTo>
                      <a:pt x="779" y="303"/>
                      <a:pt x="779" y="303"/>
                      <a:pt x="779" y="303"/>
                    </a:cubicBezTo>
                    <a:cubicBezTo>
                      <a:pt x="779" y="303"/>
                      <a:pt x="779" y="303"/>
                      <a:pt x="779" y="303"/>
                    </a:cubicBezTo>
                    <a:moveTo>
                      <a:pt x="769" y="324"/>
                    </a:moveTo>
                    <a:cubicBezTo>
                      <a:pt x="772" y="320"/>
                      <a:pt x="774" y="315"/>
                      <a:pt x="776" y="310"/>
                    </a:cubicBezTo>
                    <a:cubicBezTo>
                      <a:pt x="769" y="307"/>
                      <a:pt x="769" y="307"/>
                      <a:pt x="769" y="307"/>
                    </a:cubicBezTo>
                    <a:cubicBezTo>
                      <a:pt x="767" y="312"/>
                      <a:pt x="765" y="316"/>
                      <a:pt x="763" y="321"/>
                    </a:cubicBezTo>
                    <a:cubicBezTo>
                      <a:pt x="769" y="324"/>
                      <a:pt x="769" y="324"/>
                      <a:pt x="769" y="324"/>
                    </a:cubicBezTo>
                    <a:moveTo>
                      <a:pt x="758" y="344"/>
                    </a:moveTo>
                    <a:cubicBezTo>
                      <a:pt x="761" y="340"/>
                      <a:pt x="763" y="335"/>
                      <a:pt x="766" y="331"/>
                    </a:cubicBezTo>
                    <a:cubicBezTo>
                      <a:pt x="759" y="327"/>
                      <a:pt x="759" y="327"/>
                      <a:pt x="759" y="327"/>
                    </a:cubicBezTo>
                    <a:cubicBezTo>
                      <a:pt x="757" y="331"/>
                      <a:pt x="754" y="336"/>
                      <a:pt x="751" y="340"/>
                    </a:cubicBezTo>
                    <a:cubicBezTo>
                      <a:pt x="758" y="344"/>
                      <a:pt x="758" y="344"/>
                      <a:pt x="758" y="344"/>
                    </a:cubicBezTo>
                    <a:moveTo>
                      <a:pt x="744" y="363"/>
                    </a:moveTo>
                    <a:cubicBezTo>
                      <a:pt x="747" y="359"/>
                      <a:pt x="750" y="355"/>
                      <a:pt x="753" y="350"/>
                    </a:cubicBezTo>
                    <a:cubicBezTo>
                      <a:pt x="747" y="346"/>
                      <a:pt x="747" y="346"/>
                      <a:pt x="747" y="346"/>
                    </a:cubicBezTo>
                    <a:cubicBezTo>
                      <a:pt x="744" y="350"/>
                      <a:pt x="741" y="354"/>
                      <a:pt x="738" y="358"/>
                    </a:cubicBezTo>
                    <a:cubicBezTo>
                      <a:pt x="744" y="363"/>
                      <a:pt x="744" y="363"/>
                      <a:pt x="744" y="363"/>
                    </a:cubicBezTo>
                    <a:moveTo>
                      <a:pt x="728" y="380"/>
                    </a:moveTo>
                    <a:cubicBezTo>
                      <a:pt x="732" y="376"/>
                      <a:pt x="735" y="372"/>
                      <a:pt x="739" y="369"/>
                    </a:cubicBezTo>
                    <a:cubicBezTo>
                      <a:pt x="733" y="363"/>
                      <a:pt x="733" y="363"/>
                      <a:pt x="733" y="363"/>
                    </a:cubicBezTo>
                    <a:cubicBezTo>
                      <a:pt x="730" y="367"/>
                      <a:pt x="726" y="371"/>
                      <a:pt x="723" y="374"/>
                    </a:cubicBezTo>
                    <a:cubicBezTo>
                      <a:pt x="728" y="380"/>
                      <a:pt x="728" y="380"/>
                      <a:pt x="728" y="380"/>
                    </a:cubicBezTo>
                    <a:moveTo>
                      <a:pt x="710" y="395"/>
                    </a:moveTo>
                    <a:cubicBezTo>
                      <a:pt x="714" y="392"/>
                      <a:pt x="718" y="388"/>
                      <a:pt x="722" y="385"/>
                    </a:cubicBezTo>
                    <a:cubicBezTo>
                      <a:pt x="717" y="379"/>
                      <a:pt x="717" y="379"/>
                      <a:pt x="717" y="379"/>
                    </a:cubicBezTo>
                    <a:cubicBezTo>
                      <a:pt x="713" y="383"/>
                      <a:pt x="710" y="386"/>
                      <a:pt x="706" y="389"/>
                    </a:cubicBezTo>
                    <a:cubicBezTo>
                      <a:pt x="710" y="395"/>
                      <a:pt x="710" y="395"/>
                      <a:pt x="710" y="395"/>
                    </a:cubicBezTo>
                    <a:moveTo>
                      <a:pt x="691" y="408"/>
                    </a:moveTo>
                    <a:cubicBezTo>
                      <a:pt x="696" y="405"/>
                      <a:pt x="700" y="403"/>
                      <a:pt x="704" y="400"/>
                    </a:cubicBezTo>
                    <a:cubicBezTo>
                      <a:pt x="700" y="393"/>
                      <a:pt x="700" y="393"/>
                      <a:pt x="700" y="393"/>
                    </a:cubicBezTo>
                    <a:cubicBezTo>
                      <a:pt x="696" y="396"/>
                      <a:pt x="691" y="399"/>
                      <a:pt x="687" y="402"/>
                    </a:cubicBezTo>
                    <a:cubicBezTo>
                      <a:pt x="691" y="408"/>
                      <a:pt x="691" y="408"/>
                      <a:pt x="691" y="408"/>
                    </a:cubicBezTo>
                    <a:moveTo>
                      <a:pt x="671" y="419"/>
                    </a:moveTo>
                    <a:cubicBezTo>
                      <a:pt x="675" y="417"/>
                      <a:pt x="680" y="415"/>
                      <a:pt x="685" y="412"/>
                    </a:cubicBezTo>
                    <a:cubicBezTo>
                      <a:pt x="681" y="405"/>
                      <a:pt x="681" y="405"/>
                      <a:pt x="681" y="405"/>
                    </a:cubicBezTo>
                    <a:cubicBezTo>
                      <a:pt x="676" y="408"/>
                      <a:pt x="672" y="410"/>
                      <a:pt x="667" y="412"/>
                    </a:cubicBezTo>
                    <a:cubicBezTo>
                      <a:pt x="671" y="419"/>
                      <a:pt x="671" y="419"/>
                      <a:pt x="671" y="419"/>
                    </a:cubicBezTo>
                    <a:cubicBezTo>
                      <a:pt x="671" y="419"/>
                      <a:pt x="671" y="419"/>
                      <a:pt x="671" y="419"/>
                    </a:cubicBezTo>
                    <a:moveTo>
                      <a:pt x="649" y="428"/>
                    </a:moveTo>
                    <a:cubicBezTo>
                      <a:pt x="654" y="426"/>
                      <a:pt x="659" y="424"/>
                      <a:pt x="664" y="422"/>
                    </a:cubicBezTo>
                    <a:cubicBezTo>
                      <a:pt x="661" y="415"/>
                      <a:pt x="661" y="415"/>
                      <a:pt x="661" y="415"/>
                    </a:cubicBezTo>
                    <a:cubicBezTo>
                      <a:pt x="656" y="417"/>
                      <a:pt x="651" y="419"/>
                      <a:pt x="647" y="421"/>
                    </a:cubicBezTo>
                    <a:cubicBezTo>
                      <a:pt x="649" y="428"/>
                      <a:pt x="649" y="428"/>
                      <a:pt x="649" y="428"/>
                    </a:cubicBezTo>
                    <a:moveTo>
                      <a:pt x="627" y="434"/>
                    </a:moveTo>
                    <a:cubicBezTo>
                      <a:pt x="632" y="433"/>
                      <a:pt x="637" y="432"/>
                      <a:pt x="642" y="430"/>
                    </a:cubicBezTo>
                    <a:cubicBezTo>
                      <a:pt x="640" y="423"/>
                      <a:pt x="640" y="423"/>
                      <a:pt x="640" y="423"/>
                    </a:cubicBezTo>
                    <a:cubicBezTo>
                      <a:pt x="635" y="425"/>
                      <a:pt x="630" y="426"/>
                      <a:pt x="625" y="427"/>
                    </a:cubicBezTo>
                    <a:cubicBezTo>
                      <a:pt x="627" y="434"/>
                      <a:pt x="627" y="434"/>
                      <a:pt x="627" y="434"/>
                    </a:cubicBezTo>
                    <a:moveTo>
                      <a:pt x="604" y="438"/>
                    </a:moveTo>
                    <a:cubicBezTo>
                      <a:pt x="609" y="438"/>
                      <a:pt x="614" y="437"/>
                      <a:pt x="619" y="436"/>
                    </a:cubicBezTo>
                    <a:cubicBezTo>
                      <a:pt x="618" y="428"/>
                      <a:pt x="618" y="428"/>
                      <a:pt x="618" y="428"/>
                    </a:cubicBezTo>
                    <a:cubicBezTo>
                      <a:pt x="613" y="429"/>
                      <a:pt x="608" y="430"/>
                      <a:pt x="603" y="431"/>
                    </a:cubicBezTo>
                    <a:cubicBezTo>
                      <a:pt x="604" y="438"/>
                      <a:pt x="604" y="438"/>
                      <a:pt x="604" y="438"/>
                    </a:cubicBezTo>
                    <a:cubicBezTo>
                      <a:pt x="604" y="438"/>
                      <a:pt x="604" y="438"/>
                      <a:pt x="604" y="438"/>
                    </a:cubicBezTo>
                    <a:moveTo>
                      <a:pt x="581" y="440"/>
                    </a:moveTo>
                    <a:cubicBezTo>
                      <a:pt x="586" y="440"/>
                      <a:pt x="591" y="440"/>
                      <a:pt x="596" y="439"/>
                    </a:cubicBezTo>
                    <a:cubicBezTo>
                      <a:pt x="596" y="431"/>
                      <a:pt x="596" y="431"/>
                      <a:pt x="596" y="431"/>
                    </a:cubicBezTo>
                    <a:cubicBezTo>
                      <a:pt x="591" y="432"/>
                      <a:pt x="586" y="432"/>
                      <a:pt x="581" y="432"/>
                    </a:cubicBezTo>
                    <a:cubicBezTo>
                      <a:pt x="581" y="440"/>
                      <a:pt x="581" y="440"/>
                      <a:pt x="581" y="440"/>
                    </a:cubicBezTo>
                    <a:cubicBezTo>
                      <a:pt x="581" y="440"/>
                      <a:pt x="581" y="440"/>
                      <a:pt x="581" y="440"/>
                    </a:cubicBezTo>
                    <a:moveTo>
                      <a:pt x="558" y="440"/>
                    </a:moveTo>
                    <a:cubicBezTo>
                      <a:pt x="573" y="440"/>
                      <a:pt x="573" y="440"/>
                      <a:pt x="573" y="440"/>
                    </a:cubicBezTo>
                    <a:cubicBezTo>
                      <a:pt x="573" y="432"/>
                      <a:pt x="573" y="432"/>
                      <a:pt x="573" y="432"/>
                    </a:cubicBezTo>
                    <a:cubicBezTo>
                      <a:pt x="558" y="432"/>
                      <a:pt x="558" y="432"/>
                      <a:pt x="558" y="432"/>
                    </a:cubicBezTo>
                    <a:cubicBezTo>
                      <a:pt x="558" y="440"/>
                      <a:pt x="558" y="440"/>
                      <a:pt x="558" y="440"/>
                    </a:cubicBezTo>
                    <a:moveTo>
                      <a:pt x="535" y="440"/>
                    </a:moveTo>
                    <a:cubicBezTo>
                      <a:pt x="550" y="440"/>
                      <a:pt x="550" y="440"/>
                      <a:pt x="550" y="440"/>
                    </a:cubicBezTo>
                    <a:cubicBezTo>
                      <a:pt x="550" y="432"/>
                      <a:pt x="550" y="432"/>
                      <a:pt x="550" y="432"/>
                    </a:cubicBezTo>
                    <a:cubicBezTo>
                      <a:pt x="535" y="432"/>
                      <a:pt x="535" y="432"/>
                      <a:pt x="535" y="432"/>
                    </a:cubicBezTo>
                    <a:cubicBezTo>
                      <a:pt x="535" y="440"/>
                      <a:pt x="535" y="440"/>
                      <a:pt x="535" y="440"/>
                    </a:cubicBezTo>
                    <a:moveTo>
                      <a:pt x="512" y="440"/>
                    </a:moveTo>
                    <a:cubicBezTo>
                      <a:pt x="528" y="440"/>
                      <a:pt x="528" y="440"/>
                      <a:pt x="528" y="440"/>
                    </a:cubicBezTo>
                    <a:cubicBezTo>
                      <a:pt x="528" y="432"/>
                      <a:pt x="528" y="432"/>
                      <a:pt x="528" y="432"/>
                    </a:cubicBezTo>
                    <a:cubicBezTo>
                      <a:pt x="512" y="432"/>
                      <a:pt x="512" y="432"/>
                      <a:pt x="512" y="432"/>
                    </a:cubicBezTo>
                    <a:cubicBezTo>
                      <a:pt x="512" y="440"/>
                      <a:pt x="512" y="440"/>
                      <a:pt x="512" y="440"/>
                    </a:cubicBezTo>
                    <a:moveTo>
                      <a:pt x="490" y="440"/>
                    </a:moveTo>
                    <a:cubicBezTo>
                      <a:pt x="505" y="440"/>
                      <a:pt x="505" y="440"/>
                      <a:pt x="505" y="440"/>
                    </a:cubicBezTo>
                    <a:cubicBezTo>
                      <a:pt x="505" y="432"/>
                      <a:pt x="505" y="432"/>
                      <a:pt x="505" y="432"/>
                    </a:cubicBezTo>
                    <a:cubicBezTo>
                      <a:pt x="490" y="432"/>
                      <a:pt x="490" y="432"/>
                      <a:pt x="490" y="432"/>
                    </a:cubicBezTo>
                    <a:cubicBezTo>
                      <a:pt x="490" y="440"/>
                      <a:pt x="490" y="440"/>
                      <a:pt x="490" y="440"/>
                    </a:cubicBezTo>
                    <a:moveTo>
                      <a:pt x="467" y="440"/>
                    </a:moveTo>
                    <a:cubicBezTo>
                      <a:pt x="482" y="440"/>
                      <a:pt x="482" y="440"/>
                      <a:pt x="482" y="440"/>
                    </a:cubicBezTo>
                    <a:cubicBezTo>
                      <a:pt x="482" y="432"/>
                      <a:pt x="482" y="432"/>
                      <a:pt x="482" y="432"/>
                    </a:cubicBezTo>
                    <a:cubicBezTo>
                      <a:pt x="467" y="432"/>
                      <a:pt x="467" y="432"/>
                      <a:pt x="467" y="432"/>
                    </a:cubicBezTo>
                    <a:cubicBezTo>
                      <a:pt x="467" y="440"/>
                      <a:pt x="467" y="440"/>
                      <a:pt x="467" y="440"/>
                    </a:cubicBezTo>
                    <a:moveTo>
                      <a:pt x="444" y="440"/>
                    </a:moveTo>
                    <a:cubicBezTo>
                      <a:pt x="459" y="440"/>
                      <a:pt x="459" y="440"/>
                      <a:pt x="459" y="440"/>
                    </a:cubicBezTo>
                    <a:cubicBezTo>
                      <a:pt x="459" y="432"/>
                      <a:pt x="459" y="432"/>
                      <a:pt x="459" y="432"/>
                    </a:cubicBezTo>
                    <a:cubicBezTo>
                      <a:pt x="444" y="432"/>
                      <a:pt x="444" y="432"/>
                      <a:pt x="444" y="432"/>
                    </a:cubicBezTo>
                    <a:cubicBezTo>
                      <a:pt x="444" y="440"/>
                      <a:pt x="444" y="440"/>
                      <a:pt x="444" y="440"/>
                    </a:cubicBezTo>
                    <a:moveTo>
                      <a:pt x="421" y="440"/>
                    </a:moveTo>
                    <a:cubicBezTo>
                      <a:pt x="436" y="440"/>
                      <a:pt x="436" y="440"/>
                      <a:pt x="436" y="440"/>
                    </a:cubicBezTo>
                    <a:cubicBezTo>
                      <a:pt x="436" y="432"/>
                      <a:pt x="436" y="432"/>
                      <a:pt x="436" y="432"/>
                    </a:cubicBezTo>
                    <a:cubicBezTo>
                      <a:pt x="421" y="432"/>
                      <a:pt x="421" y="432"/>
                      <a:pt x="421" y="432"/>
                    </a:cubicBezTo>
                    <a:cubicBezTo>
                      <a:pt x="421" y="440"/>
                      <a:pt x="421" y="440"/>
                      <a:pt x="421" y="440"/>
                    </a:cubicBezTo>
                    <a:moveTo>
                      <a:pt x="398" y="440"/>
                    </a:moveTo>
                    <a:cubicBezTo>
                      <a:pt x="413" y="440"/>
                      <a:pt x="413" y="440"/>
                      <a:pt x="413" y="440"/>
                    </a:cubicBezTo>
                    <a:cubicBezTo>
                      <a:pt x="413" y="432"/>
                      <a:pt x="413" y="432"/>
                      <a:pt x="413" y="432"/>
                    </a:cubicBezTo>
                    <a:cubicBezTo>
                      <a:pt x="398" y="432"/>
                      <a:pt x="398" y="432"/>
                      <a:pt x="398" y="432"/>
                    </a:cubicBezTo>
                    <a:cubicBezTo>
                      <a:pt x="398" y="440"/>
                      <a:pt x="398" y="440"/>
                      <a:pt x="398" y="440"/>
                    </a:cubicBezTo>
                    <a:moveTo>
                      <a:pt x="375" y="440"/>
                    </a:moveTo>
                    <a:cubicBezTo>
                      <a:pt x="391" y="440"/>
                      <a:pt x="391" y="440"/>
                      <a:pt x="391" y="440"/>
                    </a:cubicBezTo>
                    <a:cubicBezTo>
                      <a:pt x="391" y="432"/>
                      <a:pt x="391" y="432"/>
                      <a:pt x="391" y="432"/>
                    </a:cubicBezTo>
                    <a:cubicBezTo>
                      <a:pt x="375" y="432"/>
                      <a:pt x="375" y="432"/>
                      <a:pt x="375" y="432"/>
                    </a:cubicBezTo>
                    <a:cubicBezTo>
                      <a:pt x="375" y="440"/>
                      <a:pt x="375" y="440"/>
                      <a:pt x="375" y="440"/>
                    </a:cubicBezTo>
                    <a:moveTo>
                      <a:pt x="353" y="440"/>
                    </a:moveTo>
                    <a:cubicBezTo>
                      <a:pt x="368" y="440"/>
                      <a:pt x="368" y="440"/>
                      <a:pt x="368" y="440"/>
                    </a:cubicBezTo>
                    <a:cubicBezTo>
                      <a:pt x="368" y="432"/>
                      <a:pt x="368" y="432"/>
                      <a:pt x="368" y="432"/>
                    </a:cubicBezTo>
                    <a:cubicBezTo>
                      <a:pt x="353" y="432"/>
                      <a:pt x="353" y="432"/>
                      <a:pt x="353" y="432"/>
                    </a:cubicBezTo>
                    <a:cubicBezTo>
                      <a:pt x="353" y="440"/>
                      <a:pt x="353" y="440"/>
                      <a:pt x="353" y="440"/>
                    </a:cubicBezTo>
                    <a:moveTo>
                      <a:pt x="330" y="440"/>
                    </a:moveTo>
                    <a:cubicBezTo>
                      <a:pt x="345" y="440"/>
                      <a:pt x="345" y="440"/>
                      <a:pt x="345" y="440"/>
                    </a:cubicBezTo>
                    <a:cubicBezTo>
                      <a:pt x="345" y="432"/>
                      <a:pt x="345" y="432"/>
                      <a:pt x="345" y="432"/>
                    </a:cubicBezTo>
                    <a:cubicBezTo>
                      <a:pt x="330" y="432"/>
                      <a:pt x="330" y="432"/>
                      <a:pt x="330" y="432"/>
                    </a:cubicBezTo>
                    <a:cubicBezTo>
                      <a:pt x="330" y="440"/>
                      <a:pt x="330" y="440"/>
                      <a:pt x="330" y="440"/>
                    </a:cubicBezTo>
                    <a:moveTo>
                      <a:pt x="307" y="440"/>
                    </a:moveTo>
                    <a:cubicBezTo>
                      <a:pt x="322" y="440"/>
                      <a:pt x="322" y="440"/>
                      <a:pt x="322" y="440"/>
                    </a:cubicBezTo>
                    <a:cubicBezTo>
                      <a:pt x="322" y="432"/>
                      <a:pt x="322" y="432"/>
                      <a:pt x="322" y="432"/>
                    </a:cubicBezTo>
                    <a:cubicBezTo>
                      <a:pt x="307" y="432"/>
                      <a:pt x="307" y="432"/>
                      <a:pt x="307" y="432"/>
                    </a:cubicBezTo>
                    <a:cubicBezTo>
                      <a:pt x="307" y="440"/>
                      <a:pt x="307" y="440"/>
                      <a:pt x="307" y="440"/>
                    </a:cubicBezTo>
                    <a:moveTo>
                      <a:pt x="284" y="440"/>
                    </a:moveTo>
                    <a:cubicBezTo>
                      <a:pt x="299" y="440"/>
                      <a:pt x="299" y="440"/>
                      <a:pt x="299" y="440"/>
                    </a:cubicBezTo>
                    <a:cubicBezTo>
                      <a:pt x="299" y="432"/>
                      <a:pt x="299" y="432"/>
                      <a:pt x="299" y="432"/>
                    </a:cubicBezTo>
                    <a:cubicBezTo>
                      <a:pt x="284" y="432"/>
                      <a:pt x="284" y="432"/>
                      <a:pt x="284" y="432"/>
                    </a:cubicBezTo>
                    <a:cubicBezTo>
                      <a:pt x="284" y="440"/>
                      <a:pt x="284" y="440"/>
                      <a:pt x="284" y="440"/>
                    </a:cubicBezTo>
                    <a:moveTo>
                      <a:pt x="261" y="440"/>
                    </a:moveTo>
                    <a:cubicBezTo>
                      <a:pt x="276" y="440"/>
                      <a:pt x="276" y="440"/>
                      <a:pt x="276" y="440"/>
                    </a:cubicBezTo>
                    <a:cubicBezTo>
                      <a:pt x="276" y="432"/>
                      <a:pt x="276" y="432"/>
                      <a:pt x="276" y="432"/>
                    </a:cubicBezTo>
                    <a:cubicBezTo>
                      <a:pt x="261" y="432"/>
                      <a:pt x="261" y="432"/>
                      <a:pt x="261" y="432"/>
                    </a:cubicBezTo>
                    <a:cubicBezTo>
                      <a:pt x="261" y="440"/>
                      <a:pt x="261" y="440"/>
                      <a:pt x="261" y="440"/>
                    </a:cubicBezTo>
                    <a:moveTo>
                      <a:pt x="238" y="440"/>
                    </a:moveTo>
                    <a:cubicBezTo>
                      <a:pt x="254" y="440"/>
                      <a:pt x="254" y="440"/>
                      <a:pt x="254" y="440"/>
                    </a:cubicBezTo>
                    <a:cubicBezTo>
                      <a:pt x="254" y="432"/>
                      <a:pt x="254" y="432"/>
                      <a:pt x="254" y="432"/>
                    </a:cubicBezTo>
                    <a:cubicBezTo>
                      <a:pt x="238" y="432"/>
                      <a:pt x="238" y="432"/>
                      <a:pt x="238" y="432"/>
                    </a:cubicBezTo>
                    <a:cubicBezTo>
                      <a:pt x="238" y="440"/>
                      <a:pt x="238" y="440"/>
                      <a:pt x="238" y="440"/>
                    </a:cubicBezTo>
                    <a:moveTo>
                      <a:pt x="216" y="440"/>
                    </a:moveTo>
                    <a:cubicBezTo>
                      <a:pt x="231" y="440"/>
                      <a:pt x="231" y="440"/>
                      <a:pt x="231" y="440"/>
                    </a:cubicBezTo>
                    <a:cubicBezTo>
                      <a:pt x="231" y="432"/>
                      <a:pt x="231" y="432"/>
                      <a:pt x="231" y="432"/>
                    </a:cubicBezTo>
                    <a:cubicBezTo>
                      <a:pt x="216" y="432"/>
                      <a:pt x="216" y="432"/>
                      <a:pt x="216" y="432"/>
                    </a:cubicBezTo>
                    <a:cubicBezTo>
                      <a:pt x="216" y="440"/>
                      <a:pt x="216" y="440"/>
                      <a:pt x="216" y="440"/>
                    </a:cubicBezTo>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ubicBezTo>
                      <a:pt x="169" y="435"/>
                      <a:pt x="169" y="435"/>
                      <a:pt x="169" y="435"/>
                    </a:cubicBezTo>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ubicBezTo>
                      <a:pt x="68" y="382"/>
                      <a:pt x="68" y="382"/>
                      <a:pt x="68" y="382"/>
                    </a:cubicBezTo>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ubicBezTo>
                      <a:pt x="52" y="365"/>
                      <a:pt x="52" y="365"/>
                      <a:pt x="52" y="365"/>
                    </a:cubicBezTo>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moveTo>
                      <a:pt x="25" y="327"/>
                    </a:moveTo>
                    <a:cubicBezTo>
                      <a:pt x="28" y="332"/>
                      <a:pt x="30" y="336"/>
                      <a:pt x="33" y="340"/>
                    </a:cubicBezTo>
                    <a:cubicBezTo>
                      <a:pt x="40" y="336"/>
                      <a:pt x="40" y="336"/>
                      <a:pt x="40" y="336"/>
                    </a:cubicBezTo>
                    <a:cubicBezTo>
                      <a:pt x="37" y="332"/>
                      <a:pt x="35" y="328"/>
                      <a:pt x="32" y="323"/>
                    </a:cubicBezTo>
                    <a:cubicBezTo>
                      <a:pt x="25" y="327"/>
                      <a:pt x="25" y="327"/>
                      <a:pt x="25" y="327"/>
                    </a:cubicBezTo>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moveTo>
                      <a:pt x="8" y="284"/>
                    </a:moveTo>
                    <a:cubicBezTo>
                      <a:pt x="9" y="289"/>
                      <a:pt x="11" y="294"/>
                      <a:pt x="13" y="299"/>
                    </a:cubicBezTo>
                    <a:cubicBezTo>
                      <a:pt x="20" y="296"/>
                      <a:pt x="20" y="296"/>
                      <a:pt x="20" y="296"/>
                    </a:cubicBezTo>
                    <a:cubicBezTo>
                      <a:pt x="18" y="291"/>
                      <a:pt x="17" y="287"/>
                      <a:pt x="15" y="282"/>
                    </a:cubicBezTo>
                    <a:cubicBezTo>
                      <a:pt x="8" y="284"/>
                      <a:pt x="8" y="284"/>
                      <a:pt x="8" y="284"/>
                    </a:cubicBezTo>
                    <a:cubicBezTo>
                      <a:pt x="8" y="284"/>
                      <a:pt x="8" y="284"/>
                      <a:pt x="8" y="284"/>
                    </a:cubicBezTo>
                    <a:moveTo>
                      <a:pt x="3" y="261"/>
                    </a:moveTo>
                    <a:cubicBezTo>
                      <a:pt x="4" y="266"/>
                      <a:pt x="5" y="272"/>
                      <a:pt x="6" y="276"/>
                    </a:cubicBezTo>
                    <a:cubicBezTo>
                      <a:pt x="13" y="275"/>
                      <a:pt x="13" y="275"/>
                      <a:pt x="13" y="275"/>
                    </a:cubicBezTo>
                    <a:cubicBezTo>
                      <a:pt x="12" y="270"/>
                      <a:pt x="11" y="265"/>
                      <a:pt x="10" y="260"/>
                    </a:cubicBezTo>
                    <a:cubicBezTo>
                      <a:pt x="3" y="261"/>
                      <a:pt x="3" y="261"/>
                      <a:pt x="3" y="261"/>
                    </a:cubicBezTo>
                    <a:moveTo>
                      <a:pt x="0" y="238"/>
                    </a:moveTo>
                    <a:cubicBezTo>
                      <a:pt x="0" y="243"/>
                      <a:pt x="1" y="249"/>
                      <a:pt x="2" y="254"/>
                    </a:cubicBezTo>
                    <a:cubicBezTo>
                      <a:pt x="9" y="253"/>
                      <a:pt x="9" y="253"/>
                      <a:pt x="9" y="253"/>
                    </a:cubicBezTo>
                    <a:cubicBezTo>
                      <a:pt x="9" y="248"/>
                      <a:pt x="8" y="243"/>
                      <a:pt x="8" y="238"/>
                    </a:cubicBezTo>
                    <a:cubicBezTo>
                      <a:pt x="0" y="238"/>
                      <a:pt x="0" y="238"/>
                      <a:pt x="0" y="238"/>
                    </a:cubicBezTo>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moveTo>
                      <a:pt x="1" y="192"/>
                    </a:moveTo>
                    <a:cubicBezTo>
                      <a:pt x="0" y="197"/>
                      <a:pt x="0" y="202"/>
                      <a:pt x="0" y="207"/>
                    </a:cubicBezTo>
                    <a:cubicBezTo>
                      <a:pt x="8" y="208"/>
                      <a:pt x="8" y="208"/>
                      <a:pt x="8" y="208"/>
                    </a:cubicBezTo>
                    <a:cubicBezTo>
                      <a:pt x="8" y="203"/>
                      <a:pt x="8" y="198"/>
                      <a:pt x="9" y="193"/>
                    </a:cubicBezTo>
                    <a:cubicBezTo>
                      <a:pt x="1" y="192"/>
                      <a:pt x="1" y="192"/>
                      <a:pt x="1" y="192"/>
                    </a:cubicBezTo>
                    <a:moveTo>
                      <a:pt x="5" y="169"/>
                    </a:moveTo>
                    <a:cubicBezTo>
                      <a:pt x="4" y="174"/>
                      <a:pt x="3" y="179"/>
                      <a:pt x="2" y="184"/>
                    </a:cubicBezTo>
                    <a:cubicBezTo>
                      <a:pt x="10" y="185"/>
                      <a:pt x="10" y="185"/>
                      <a:pt x="10" y="185"/>
                    </a:cubicBezTo>
                    <a:cubicBezTo>
                      <a:pt x="10" y="180"/>
                      <a:pt x="11" y="176"/>
                      <a:pt x="12" y="171"/>
                    </a:cubicBezTo>
                    <a:cubicBezTo>
                      <a:pt x="5" y="169"/>
                      <a:pt x="5" y="169"/>
                      <a:pt x="5" y="169"/>
                    </a:cubicBezTo>
                    <a:cubicBezTo>
                      <a:pt x="5" y="169"/>
                      <a:pt x="5" y="169"/>
                      <a:pt x="5" y="169"/>
                    </a:cubicBezTo>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ubicBezTo>
                      <a:pt x="11" y="147"/>
                      <a:pt x="11" y="147"/>
                      <a:pt x="11" y="147"/>
                    </a:cubicBezTo>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3" name="Freeform 52"/>
              <p:cNvSpPr>
                <a:spLocks noEditPoints="1"/>
              </p:cNvSpPr>
              <p:nvPr/>
            </p:nvSpPr>
            <p:spPr bwMode="auto">
              <a:xfrm>
                <a:off x="5289550" y="2951163"/>
                <a:ext cx="1200150" cy="1046163"/>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0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6 w 320"/>
                  <a:gd name="T31" fmla="*/ 55 h 278"/>
                  <a:gd name="T32" fmla="*/ 240 w 320"/>
                  <a:gd name="T33" fmla="*/ 88 h 278"/>
                  <a:gd name="T34" fmla="*/ 240 w 320"/>
                  <a:gd name="T35" fmla="*/ 106 h 278"/>
                  <a:gd name="T36" fmla="*/ 240 w 320"/>
                  <a:gd name="T37"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0" y="201"/>
                    </a:moveTo>
                    <a:cubicBezTo>
                      <a:pt x="240"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6" y="55"/>
                      <a:pt x="206" y="55"/>
                      <a:pt x="206" y="55"/>
                    </a:cubicBezTo>
                    <a:cubicBezTo>
                      <a:pt x="240" y="88"/>
                      <a:pt x="240" y="88"/>
                      <a:pt x="240" y="88"/>
                    </a:cubicBezTo>
                    <a:cubicBezTo>
                      <a:pt x="240" y="106"/>
                      <a:pt x="240" y="106"/>
                      <a:pt x="240" y="106"/>
                    </a:cubicBezTo>
                    <a:cubicBezTo>
                      <a:pt x="240" y="201"/>
                      <a:pt x="240" y="201"/>
                      <a:pt x="240"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4" name="Freeform 53"/>
              <p:cNvSpPr>
                <a:spLocks/>
              </p:cNvSpPr>
              <p:nvPr/>
            </p:nvSpPr>
            <p:spPr bwMode="auto">
              <a:xfrm>
                <a:off x="5788025" y="3530601"/>
                <a:ext cx="57150" cy="128588"/>
              </a:xfrm>
              <a:custGeom>
                <a:avLst/>
                <a:gdLst>
                  <a:gd name="T0" fmla="*/ 15 w 15"/>
                  <a:gd name="T1" fmla="*/ 7 h 34"/>
                  <a:gd name="T2" fmla="*/ 14 w 15"/>
                  <a:gd name="T3" fmla="*/ 4 h 34"/>
                  <a:gd name="T4" fmla="*/ 13 w 15"/>
                  <a:gd name="T5" fmla="*/ 2 h 34"/>
                  <a:gd name="T6" fmla="*/ 11 w 15"/>
                  <a:gd name="T7" fmla="*/ 1 h 34"/>
                  <a:gd name="T8" fmla="*/ 8 w 15"/>
                  <a:gd name="T9" fmla="*/ 0 h 34"/>
                  <a:gd name="T10" fmla="*/ 4 w 15"/>
                  <a:gd name="T11" fmla="*/ 2 h 34"/>
                  <a:gd name="T12" fmla="*/ 2 w 15"/>
                  <a:gd name="T13" fmla="*/ 5 h 34"/>
                  <a:gd name="T14" fmla="*/ 1 w 15"/>
                  <a:gd name="T15" fmla="*/ 10 h 34"/>
                  <a:gd name="T16" fmla="*/ 0 w 15"/>
                  <a:gd name="T17" fmla="*/ 17 h 34"/>
                  <a:gd name="T18" fmla="*/ 1 w 15"/>
                  <a:gd name="T19" fmla="*/ 25 h 34"/>
                  <a:gd name="T20" fmla="*/ 2 w 15"/>
                  <a:gd name="T21" fmla="*/ 30 h 34"/>
                  <a:gd name="T22" fmla="*/ 4 w 15"/>
                  <a:gd name="T23" fmla="*/ 33 h 34"/>
                  <a:gd name="T24" fmla="*/ 7 w 15"/>
                  <a:gd name="T25" fmla="*/ 34 h 34"/>
                  <a:gd name="T26" fmla="*/ 10 w 15"/>
                  <a:gd name="T27" fmla="*/ 33 h 34"/>
                  <a:gd name="T28" fmla="*/ 12 w 15"/>
                  <a:gd name="T29" fmla="*/ 32 h 34"/>
                  <a:gd name="T30" fmla="*/ 13 w 15"/>
                  <a:gd name="T31" fmla="*/ 29 h 34"/>
                  <a:gd name="T32" fmla="*/ 14 w 15"/>
                  <a:gd name="T33" fmla="*/ 26 h 34"/>
                  <a:gd name="T34" fmla="*/ 15 w 15"/>
                  <a:gd name="T35" fmla="*/ 22 h 34"/>
                  <a:gd name="T36" fmla="*/ 15 w 15"/>
                  <a:gd name="T37" fmla="*/ 17 h 34"/>
                  <a:gd name="T38" fmla="*/ 15 w 15"/>
                  <a:gd name="T39" fmla="*/ 11 h 34"/>
                  <a:gd name="T40" fmla="*/ 15 w 15"/>
                  <a:gd name="T41"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34">
                    <a:moveTo>
                      <a:pt x="15" y="7"/>
                    </a:moveTo>
                    <a:cubicBezTo>
                      <a:pt x="15" y="6"/>
                      <a:pt x="14" y="5"/>
                      <a:pt x="14" y="4"/>
                    </a:cubicBezTo>
                    <a:cubicBezTo>
                      <a:pt x="13" y="3"/>
                      <a:pt x="13" y="3"/>
                      <a:pt x="13" y="2"/>
                    </a:cubicBezTo>
                    <a:cubicBezTo>
                      <a:pt x="12" y="2"/>
                      <a:pt x="11" y="2"/>
                      <a:pt x="11" y="1"/>
                    </a:cubicBezTo>
                    <a:cubicBezTo>
                      <a:pt x="10" y="1"/>
                      <a:pt x="9" y="0"/>
                      <a:pt x="8" y="0"/>
                    </a:cubicBezTo>
                    <a:cubicBezTo>
                      <a:pt x="7" y="0"/>
                      <a:pt x="6" y="1"/>
                      <a:pt x="4" y="2"/>
                    </a:cubicBezTo>
                    <a:cubicBezTo>
                      <a:pt x="4" y="2"/>
                      <a:pt x="2" y="3"/>
                      <a:pt x="2" y="5"/>
                    </a:cubicBezTo>
                    <a:cubicBezTo>
                      <a:pt x="2" y="6"/>
                      <a:pt x="2" y="8"/>
                      <a:pt x="1" y="10"/>
                    </a:cubicBezTo>
                    <a:cubicBezTo>
                      <a:pt x="1" y="12"/>
                      <a:pt x="0" y="14"/>
                      <a:pt x="0" y="17"/>
                    </a:cubicBezTo>
                    <a:cubicBezTo>
                      <a:pt x="0" y="20"/>
                      <a:pt x="0" y="23"/>
                      <a:pt x="1" y="25"/>
                    </a:cubicBezTo>
                    <a:cubicBezTo>
                      <a:pt x="1" y="27"/>
                      <a:pt x="2" y="29"/>
                      <a:pt x="2" y="30"/>
                    </a:cubicBezTo>
                    <a:cubicBezTo>
                      <a:pt x="3" y="32"/>
                      <a:pt x="4" y="32"/>
                      <a:pt x="4" y="33"/>
                    </a:cubicBezTo>
                    <a:cubicBezTo>
                      <a:pt x="5" y="34"/>
                      <a:pt x="6" y="34"/>
                      <a:pt x="7" y="34"/>
                    </a:cubicBezTo>
                    <a:cubicBezTo>
                      <a:pt x="8" y="34"/>
                      <a:pt x="9" y="34"/>
                      <a:pt x="10" y="33"/>
                    </a:cubicBezTo>
                    <a:cubicBezTo>
                      <a:pt x="11" y="33"/>
                      <a:pt x="11" y="32"/>
                      <a:pt x="12" y="32"/>
                    </a:cubicBezTo>
                    <a:cubicBezTo>
                      <a:pt x="13" y="31"/>
                      <a:pt x="13" y="30"/>
                      <a:pt x="13" y="29"/>
                    </a:cubicBezTo>
                    <a:cubicBezTo>
                      <a:pt x="14" y="28"/>
                      <a:pt x="14" y="27"/>
                      <a:pt x="14" y="26"/>
                    </a:cubicBezTo>
                    <a:cubicBezTo>
                      <a:pt x="14" y="25"/>
                      <a:pt x="15" y="23"/>
                      <a:pt x="15" y="22"/>
                    </a:cubicBezTo>
                    <a:cubicBezTo>
                      <a:pt x="15" y="21"/>
                      <a:pt x="15" y="19"/>
                      <a:pt x="15" y="17"/>
                    </a:cubicBezTo>
                    <a:cubicBezTo>
                      <a:pt x="15" y="15"/>
                      <a:pt x="15" y="12"/>
                      <a:pt x="15" y="11"/>
                    </a:cubicBezTo>
                    <a:cubicBezTo>
                      <a:pt x="15" y="10"/>
                      <a:pt x="15" y="9"/>
                      <a:pt x="15"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5" name="Freeform 54"/>
              <p:cNvSpPr>
                <a:spLocks/>
              </p:cNvSpPr>
              <p:nvPr/>
            </p:nvSpPr>
            <p:spPr bwMode="auto">
              <a:xfrm>
                <a:off x="5930900" y="3289301"/>
                <a:ext cx="52388" cy="125413"/>
              </a:xfrm>
              <a:custGeom>
                <a:avLst/>
                <a:gdLst>
                  <a:gd name="T0" fmla="*/ 14 w 14"/>
                  <a:gd name="T1" fmla="*/ 7 h 33"/>
                  <a:gd name="T2" fmla="*/ 14 w 14"/>
                  <a:gd name="T3" fmla="*/ 3 h 33"/>
                  <a:gd name="T4" fmla="*/ 12 w 14"/>
                  <a:gd name="T5" fmla="*/ 2 h 33"/>
                  <a:gd name="T6" fmla="*/ 10 w 14"/>
                  <a:gd name="T7" fmla="*/ 0 h 33"/>
                  <a:gd name="T8" fmla="*/ 8 w 14"/>
                  <a:gd name="T9" fmla="*/ 0 h 33"/>
                  <a:gd name="T10" fmla="*/ 4 w 14"/>
                  <a:gd name="T11" fmla="*/ 1 h 33"/>
                  <a:gd name="T12" fmla="*/ 2 w 14"/>
                  <a:gd name="T13" fmla="*/ 4 h 33"/>
                  <a:gd name="T14" fmla="*/ 1 w 14"/>
                  <a:gd name="T15" fmla="*/ 9 h 33"/>
                  <a:gd name="T16" fmla="*/ 0 w 14"/>
                  <a:gd name="T17" fmla="*/ 16 h 33"/>
                  <a:gd name="T18" fmla="*/ 1 w 14"/>
                  <a:gd name="T19" fmla="*/ 25 h 33"/>
                  <a:gd name="T20" fmla="*/ 2 w 14"/>
                  <a:gd name="T21" fmla="*/ 30 h 33"/>
                  <a:gd name="T22" fmla="*/ 4 w 14"/>
                  <a:gd name="T23" fmla="*/ 32 h 33"/>
                  <a:gd name="T24" fmla="*/ 7 w 14"/>
                  <a:gd name="T25" fmla="*/ 33 h 33"/>
                  <a:gd name="T26" fmla="*/ 10 w 14"/>
                  <a:gd name="T27" fmla="*/ 32 h 33"/>
                  <a:gd name="T28" fmla="*/ 12 w 14"/>
                  <a:gd name="T29" fmla="*/ 31 h 33"/>
                  <a:gd name="T30" fmla="*/ 13 w 14"/>
                  <a:gd name="T31" fmla="*/ 28 h 33"/>
                  <a:gd name="T32" fmla="*/ 14 w 14"/>
                  <a:gd name="T33" fmla="*/ 25 h 33"/>
                  <a:gd name="T34" fmla="*/ 14 w 14"/>
                  <a:gd name="T35" fmla="*/ 21 h 33"/>
                  <a:gd name="T36" fmla="*/ 14 w 14"/>
                  <a:gd name="T37" fmla="*/ 16 h 33"/>
                  <a:gd name="T38" fmla="*/ 14 w 14"/>
                  <a:gd name="T39" fmla="*/ 10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5"/>
                      <a:pt x="14" y="4"/>
                      <a:pt x="14" y="3"/>
                    </a:cubicBezTo>
                    <a:cubicBezTo>
                      <a:pt x="13" y="3"/>
                      <a:pt x="13" y="2"/>
                      <a:pt x="12" y="2"/>
                    </a:cubicBezTo>
                    <a:cubicBezTo>
                      <a:pt x="12" y="1"/>
                      <a:pt x="11" y="1"/>
                      <a:pt x="10" y="0"/>
                    </a:cubicBezTo>
                    <a:cubicBezTo>
                      <a:pt x="10" y="0"/>
                      <a:pt x="9" y="0"/>
                      <a:pt x="8" y="0"/>
                    </a:cubicBezTo>
                    <a:cubicBezTo>
                      <a:pt x="7" y="0"/>
                      <a:pt x="5" y="0"/>
                      <a:pt x="4" y="1"/>
                    </a:cubicBezTo>
                    <a:cubicBezTo>
                      <a:pt x="3" y="2"/>
                      <a:pt x="2" y="3"/>
                      <a:pt x="2" y="4"/>
                    </a:cubicBezTo>
                    <a:cubicBezTo>
                      <a:pt x="1" y="5"/>
                      <a:pt x="1" y="7"/>
                      <a:pt x="1" y="9"/>
                    </a:cubicBezTo>
                    <a:cubicBezTo>
                      <a:pt x="1" y="11"/>
                      <a:pt x="0" y="14"/>
                      <a:pt x="0" y="16"/>
                    </a:cubicBezTo>
                    <a:cubicBezTo>
                      <a:pt x="0" y="19"/>
                      <a:pt x="0" y="23"/>
                      <a:pt x="1" y="25"/>
                    </a:cubicBezTo>
                    <a:cubicBezTo>
                      <a:pt x="1" y="26"/>
                      <a:pt x="1" y="28"/>
                      <a:pt x="2" y="30"/>
                    </a:cubicBezTo>
                    <a:cubicBezTo>
                      <a:pt x="3" y="31"/>
                      <a:pt x="3" y="32"/>
                      <a:pt x="4" y="32"/>
                    </a:cubicBezTo>
                    <a:cubicBezTo>
                      <a:pt x="5" y="33"/>
                      <a:pt x="6" y="33"/>
                      <a:pt x="7" y="33"/>
                    </a:cubicBezTo>
                    <a:cubicBezTo>
                      <a:pt x="8" y="33"/>
                      <a:pt x="9" y="33"/>
                      <a:pt x="10" y="32"/>
                    </a:cubicBezTo>
                    <a:cubicBezTo>
                      <a:pt x="10" y="32"/>
                      <a:pt x="11" y="32"/>
                      <a:pt x="12" y="31"/>
                    </a:cubicBezTo>
                    <a:cubicBezTo>
                      <a:pt x="12" y="30"/>
                      <a:pt x="13" y="30"/>
                      <a:pt x="13" y="28"/>
                    </a:cubicBezTo>
                    <a:cubicBezTo>
                      <a:pt x="14" y="28"/>
                      <a:pt x="14" y="26"/>
                      <a:pt x="14" y="25"/>
                    </a:cubicBezTo>
                    <a:cubicBezTo>
                      <a:pt x="14" y="24"/>
                      <a:pt x="14" y="23"/>
                      <a:pt x="14" y="21"/>
                    </a:cubicBezTo>
                    <a:cubicBezTo>
                      <a:pt x="14" y="20"/>
                      <a:pt x="14" y="18"/>
                      <a:pt x="14" y="16"/>
                    </a:cubicBezTo>
                    <a:cubicBezTo>
                      <a:pt x="14" y="14"/>
                      <a:pt x="14" y="12"/>
                      <a:pt x="14" y="10"/>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6" name="Freeform 55"/>
              <p:cNvSpPr>
                <a:spLocks noEditPoints="1"/>
              </p:cNvSpPr>
              <p:nvPr/>
            </p:nvSpPr>
            <p:spPr bwMode="auto">
              <a:xfrm>
                <a:off x="5630863" y="3203576"/>
                <a:ext cx="514350" cy="541338"/>
              </a:xfrm>
              <a:custGeom>
                <a:avLst/>
                <a:gdLst>
                  <a:gd name="T0" fmla="*/ 97 w 137"/>
                  <a:gd name="T1" fmla="*/ 0 h 144"/>
                  <a:gd name="T2" fmla="*/ 0 w 137"/>
                  <a:gd name="T3" fmla="*/ 10 h 144"/>
                  <a:gd name="T4" fmla="*/ 10 w 137"/>
                  <a:gd name="T5" fmla="*/ 144 h 144"/>
                  <a:gd name="T6" fmla="*/ 137 w 137"/>
                  <a:gd name="T7" fmla="*/ 134 h 144"/>
                  <a:gd name="T8" fmla="*/ 110 w 137"/>
                  <a:gd name="T9" fmla="*/ 28 h 144"/>
                  <a:gd name="T10" fmla="*/ 36 w 137"/>
                  <a:gd name="T11" fmla="*/ 25 h 144"/>
                  <a:gd name="T12" fmla="*/ 37 w 137"/>
                  <a:gd name="T13" fmla="*/ 23 h 144"/>
                  <a:gd name="T14" fmla="*/ 48 w 137"/>
                  <a:gd name="T15" fmla="*/ 16 h 144"/>
                  <a:gd name="T16" fmla="*/ 49 w 137"/>
                  <a:gd name="T17" fmla="*/ 16 h 144"/>
                  <a:gd name="T18" fmla="*/ 52 w 137"/>
                  <a:gd name="T19" fmla="*/ 16 h 144"/>
                  <a:gd name="T20" fmla="*/ 55 w 137"/>
                  <a:gd name="T21" fmla="*/ 16 h 144"/>
                  <a:gd name="T22" fmla="*/ 56 w 137"/>
                  <a:gd name="T23" fmla="*/ 17 h 144"/>
                  <a:gd name="T24" fmla="*/ 64 w 137"/>
                  <a:gd name="T25" fmla="*/ 57 h 144"/>
                  <a:gd name="T26" fmla="*/ 65 w 137"/>
                  <a:gd name="T27" fmla="*/ 57 h 144"/>
                  <a:gd name="T28" fmla="*/ 65 w 137"/>
                  <a:gd name="T29" fmla="*/ 60 h 144"/>
                  <a:gd name="T30" fmla="*/ 65 w 137"/>
                  <a:gd name="T31" fmla="*/ 64 h 144"/>
                  <a:gd name="T32" fmla="*/ 64 w 137"/>
                  <a:gd name="T33" fmla="*/ 64 h 144"/>
                  <a:gd name="T34" fmla="*/ 37 w 137"/>
                  <a:gd name="T35" fmla="*/ 64 h 144"/>
                  <a:gd name="T36" fmla="*/ 36 w 137"/>
                  <a:gd name="T37" fmla="*/ 62 h 144"/>
                  <a:gd name="T38" fmla="*/ 36 w 137"/>
                  <a:gd name="T39" fmla="*/ 58 h 144"/>
                  <a:gd name="T40" fmla="*/ 37 w 137"/>
                  <a:gd name="T41" fmla="*/ 57 h 144"/>
                  <a:gd name="T42" fmla="*/ 46 w 137"/>
                  <a:gd name="T43" fmla="*/ 57 h 144"/>
                  <a:gd name="T44" fmla="*/ 39 w 137"/>
                  <a:gd name="T45" fmla="*/ 30 h 144"/>
                  <a:gd name="T46" fmla="*/ 37 w 137"/>
                  <a:gd name="T47" fmla="*/ 31 h 144"/>
                  <a:gd name="T48" fmla="*/ 36 w 137"/>
                  <a:gd name="T49" fmla="*/ 28 h 144"/>
                  <a:gd name="T50" fmla="*/ 65 w 137"/>
                  <a:gd name="T51" fmla="*/ 114 h 144"/>
                  <a:gd name="T52" fmla="*/ 57 w 137"/>
                  <a:gd name="T53" fmla="*/ 127 h 144"/>
                  <a:gd name="T54" fmla="*/ 41 w 137"/>
                  <a:gd name="T55" fmla="*/ 127 h 144"/>
                  <a:gd name="T56" fmla="*/ 33 w 137"/>
                  <a:gd name="T57" fmla="*/ 115 h 144"/>
                  <a:gd name="T58" fmla="*/ 33 w 137"/>
                  <a:gd name="T59" fmla="*/ 94 h 144"/>
                  <a:gd name="T60" fmla="*/ 41 w 137"/>
                  <a:gd name="T61" fmla="*/ 81 h 144"/>
                  <a:gd name="T62" fmla="*/ 58 w 137"/>
                  <a:gd name="T63" fmla="*/ 81 h 144"/>
                  <a:gd name="T64" fmla="*/ 65 w 137"/>
                  <a:gd name="T65" fmla="*/ 94 h 144"/>
                  <a:gd name="T66" fmla="*/ 65 w 137"/>
                  <a:gd name="T67" fmla="*/ 114 h 144"/>
                  <a:gd name="T68" fmla="*/ 103 w 137"/>
                  <a:gd name="T69" fmla="*/ 127 h 144"/>
                  <a:gd name="T70" fmla="*/ 101 w 137"/>
                  <a:gd name="T71" fmla="*/ 128 h 144"/>
                  <a:gd name="T72" fmla="*/ 74 w 137"/>
                  <a:gd name="T73" fmla="*/ 128 h 144"/>
                  <a:gd name="T74" fmla="*/ 74 w 137"/>
                  <a:gd name="T75" fmla="*/ 126 h 144"/>
                  <a:gd name="T76" fmla="*/ 74 w 137"/>
                  <a:gd name="T77" fmla="*/ 122 h 144"/>
                  <a:gd name="T78" fmla="*/ 74 w 137"/>
                  <a:gd name="T79" fmla="*/ 120 h 144"/>
                  <a:gd name="T80" fmla="*/ 84 w 137"/>
                  <a:gd name="T81" fmla="*/ 120 h 144"/>
                  <a:gd name="T82" fmla="*/ 76 w 137"/>
                  <a:gd name="T83" fmla="*/ 94 h 144"/>
                  <a:gd name="T84" fmla="*/ 74 w 137"/>
                  <a:gd name="T85" fmla="*/ 94 h 144"/>
                  <a:gd name="T86" fmla="*/ 74 w 137"/>
                  <a:gd name="T87" fmla="*/ 91 h 144"/>
                  <a:gd name="T88" fmla="*/ 74 w 137"/>
                  <a:gd name="T89" fmla="*/ 89 h 144"/>
                  <a:gd name="T90" fmla="*/ 75 w 137"/>
                  <a:gd name="T91" fmla="*/ 87 h 144"/>
                  <a:gd name="T92" fmla="*/ 86 w 137"/>
                  <a:gd name="T93" fmla="*/ 81 h 144"/>
                  <a:gd name="T94" fmla="*/ 88 w 137"/>
                  <a:gd name="T95" fmla="*/ 81 h 144"/>
                  <a:gd name="T96" fmla="*/ 92 w 137"/>
                  <a:gd name="T97" fmla="*/ 81 h 144"/>
                  <a:gd name="T98" fmla="*/ 94 w 137"/>
                  <a:gd name="T99" fmla="*/ 81 h 144"/>
                  <a:gd name="T100" fmla="*/ 94 w 137"/>
                  <a:gd name="T101" fmla="*/ 121 h 144"/>
                  <a:gd name="T102" fmla="*/ 102 w 137"/>
                  <a:gd name="T103" fmla="*/ 121 h 144"/>
                  <a:gd name="T104" fmla="*/ 103 w 137"/>
                  <a:gd name="T105" fmla="*/ 123 h 144"/>
                  <a:gd name="T106" fmla="*/ 103 w 137"/>
                  <a:gd name="T107" fmla="*/ 126 h 144"/>
                  <a:gd name="T108" fmla="*/ 100 w 137"/>
                  <a:gd name="T109" fmla="*/ 57 h 144"/>
                  <a:gd name="T110" fmla="*/ 87 w 137"/>
                  <a:gd name="T111" fmla="*/ 64 h 144"/>
                  <a:gd name="T112" fmla="*/ 73 w 137"/>
                  <a:gd name="T113" fmla="*/ 58 h 144"/>
                  <a:gd name="T114" fmla="*/ 70 w 137"/>
                  <a:gd name="T115" fmla="*/ 40 h 144"/>
                  <a:gd name="T116" fmla="*/ 74 w 137"/>
                  <a:gd name="T117" fmla="*/ 22 h 144"/>
                  <a:gd name="T118" fmla="*/ 87 w 137"/>
                  <a:gd name="T119" fmla="*/ 15 h 144"/>
                  <a:gd name="T120" fmla="*/ 101 w 137"/>
                  <a:gd name="T121" fmla="*/ 21 h 144"/>
                  <a:gd name="T122" fmla="*/ 104 w 137"/>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 h="144">
                    <a:moveTo>
                      <a:pt x="110" y="0"/>
                    </a:moveTo>
                    <a:cubicBezTo>
                      <a:pt x="107" y="0"/>
                      <a:pt x="102" y="0"/>
                      <a:pt x="97" y="0"/>
                    </a:cubicBezTo>
                    <a:cubicBezTo>
                      <a:pt x="10" y="0"/>
                      <a:pt x="10" y="0"/>
                      <a:pt x="10" y="0"/>
                    </a:cubicBezTo>
                    <a:cubicBezTo>
                      <a:pt x="5" y="0"/>
                      <a:pt x="0" y="5"/>
                      <a:pt x="0" y="10"/>
                    </a:cubicBezTo>
                    <a:cubicBezTo>
                      <a:pt x="0" y="134"/>
                      <a:pt x="0" y="134"/>
                      <a:pt x="0" y="134"/>
                    </a:cubicBezTo>
                    <a:cubicBezTo>
                      <a:pt x="0" y="139"/>
                      <a:pt x="5" y="144"/>
                      <a:pt x="10" y="144"/>
                    </a:cubicBezTo>
                    <a:cubicBezTo>
                      <a:pt x="128" y="144"/>
                      <a:pt x="128" y="144"/>
                      <a:pt x="128" y="144"/>
                    </a:cubicBezTo>
                    <a:cubicBezTo>
                      <a:pt x="133" y="144"/>
                      <a:pt x="137" y="139"/>
                      <a:pt x="137" y="134"/>
                    </a:cubicBezTo>
                    <a:cubicBezTo>
                      <a:pt x="137" y="28"/>
                      <a:pt x="137" y="28"/>
                      <a:pt x="137" y="28"/>
                    </a:cubicBezTo>
                    <a:cubicBezTo>
                      <a:pt x="110" y="28"/>
                      <a:pt x="110" y="28"/>
                      <a:pt x="110" y="28"/>
                    </a:cubicBezTo>
                    <a:cubicBezTo>
                      <a:pt x="110" y="0"/>
                      <a:pt x="110" y="0"/>
                      <a:pt x="110" y="0"/>
                    </a:cubicBezTo>
                    <a:close/>
                    <a:moveTo>
                      <a:pt x="36" y="25"/>
                    </a:moveTo>
                    <a:cubicBezTo>
                      <a:pt x="36" y="25"/>
                      <a:pt x="36" y="25"/>
                      <a:pt x="36" y="24"/>
                    </a:cubicBezTo>
                    <a:cubicBezTo>
                      <a:pt x="36" y="24"/>
                      <a:pt x="36" y="23"/>
                      <a:pt x="37" y="23"/>
                    </a:cubicBezTo>
                    <a:cubicBezTo>
                      <a:pt x="37" y="23"/>
                      <a:pt x="37" y="23"/>
                      <a:pt x="37" y="23"/>
                    </a:cubicBezTo>
                    <a:cubicBezTo>
                      <a:pt x="48" y="16"/>
                      <a:pt x="48" y="16"/>
                      <a:pt x="48" y="16"/>
                    </a:cubicBezTo>
                    <a:cubicBezTo>
                      <a:pt x="48" y="16"/>
                      <a:pt x="48" y="16"/>
                      <a:pt x="48" y="16"/>
                    </a:cubicBezTo>
                    <a:cubicBezTo>
                      <a:pt x="49" y="16"/>
                      <a:pt x="49" y="16"/>
                      <a:pt x="49" y="16"/>
                    </a:cubicBezTo>
                    <a:cubicBezTo>
                      <a:pt x="49" y="16"/>
                      <a:pt x="49" y="16"/>
                      <a:pt x="50" y="16"/>
                    </a:cubicBezTo>
                    <a:cubicBezTo>
                      <a:pt x="51" y="16"/>
                      <a:pt x="51" y="16"/>
                      <a:pt x="52" y="16"/>
                    </a:cubicBezTo>
                    <a:cubicBezTo>
                      <a:pt x="53" y="16"/>
                      <a:pt x="54" y="16"/>
                      <a:pt x="54" y="16"/>
                    </a:cubicBezTo>
                    <a:cubicBezTo>
                      <a:pt x="55" y="16"/>
                      <a:pt x="55" y="16"/>
                      <a:pt x="55" y="16"/>
                    </a:cubicBezTo>
                    <a:cubicBezTo>
                      <a:pt x="55" y="16"/>
                      <a:pt x="56" y="16"/>
                      <a:pt x="56" y="17"/>
                    </a:cubicBezTo>
                    <a:cubicBezTo>
                      <a:pt x="56" y="17"/>
                      <a:pt x="56" y="17"/>
                      <a:pt x="56" y="17"/>
                    </a:cubicBezTo>
                    <a:cubicBezTo>
                      <a:pt x="56" y="57"/>
                      <a:pt x="56" y="57"/>
                      <a:pt x="56" y="57"/>
                    </a:cubicBezTo>
                    <a:cubicBezTo>
                      <a:pt x="64" y="57"/>
                      <a:pt x="64" y="57"/>
                      <a:pt x="64" y="57"/>
                    </a:cubicBezTo>
                    <a:cubicBezTo>
                      <a:pt x="64" y="57"/>
                      <a:pt x="64" y="57"/>
                      <a:pt x="64" y="57"/>
                    </a:cubicBezTo>
                    <a:cubicBezTo>
                      <a:pt x="65" y="57"/>
                      <a:pt x="65" y="57"/>
                      <a:pt x="65" y="57"/>
                    </a:cubicBezTo>
                    <a:cubicBezTo>
                      <a:pt x="65" y="57"/>
                      <a:pt x="65" y="58"/>
                      <a:pt x="65" y="58"/>
                    </a:cubicBezTo>
                    <a:cubicBezTo>
                      <a:pt x="65" y="59"/>
                      <a:pt x="65" y="60"/>
                      <a:pt x="65" y="60"/>
                    </a:cubicBezTo>
                    <a:cubicBezTo>
                      <a:pt x="65" y="61"/>
                      <a:pt x="65" y="62"/>
                      <a:pt x="65" y="62"/>
                    </a:cubicBezTo>
                    <a:cubicBezTo>
                      <a:pt x="65" y="63"/>
                      <a:pt x="65" y="63"/>
                      <a:pt x="65" y="64"/>
                    </a:cubicBezTo>
                    <a:cubicBezTo>
                      <a:pt x="65" y="64"/>
                      <a:pt x="65" y="64"/>
                      <a:pt x="64" y="64"/>
                    </a:cubicBezTo>
                    <a:cubicBezTo>
                      <a:pt x="64" y="64"/>
                      <a:pt x="64" y="64"/>
                      <a:pt x="64" y="64"/>
                    </a:cubicBezTo>
                    <a:cubicBezTo>
                      <a:pt x="37" y="64"/>
                      <a:pt x="37" y="64"/>
                      <a:pt x="37" y="64"/>
                    </a:cubicBezTo>
                    <a:cubicBezTo>
                      <a:pt x="37" y="64"/>
                      <a:pt x="37" y="64"/>
                      <a:pt x="37" y="64"/>
                    </a:cubicBezTo>
                    <a:cubicBezTo>
                      <a:pt x="36" y="64"/>
                      <a:pt x="36" y="64"/>
                      <a:pt x="36" y="64"/>
                    </a:cubicBezTo>
                    <a:cubicBezTo>
                      <a:pt x="36" y="64"/>
                      <a:pt x="36" y="63"/>
                      <a:pt x="36" y="62"/>
                    </a:cubicBezTo>
                    <a:cubicBezTo>
                      <a:pt x="36" y="62"/>
                      <a:pt x="36" y="61"/>
                      <a:pt x="36" y="60"/>
                    </a:cubicBezTo>
                    <a:cubicBezTo>
                      <a:pt x="36" y="60"/>
                      <a:pt x="36" y="59"/>
                      <a:pt x="36" y="58"/>
                    </a:cubicBezTo>
                    <a:cubicBezTo>
                      <a:pt x="36" y="58"/>
                      <a:pt x="36" y="58"/>
                      <a:pt x="36" y="57"/>
                    </a:cubicBezTo>
                    <a:cubicBezTo>
                      <a:pt x="36" y="57"/>
                      <a:pt x="36" y="57"/>
                      <a:pt x="37" y="57"/>
                    </a:cubicBezTo>
                    <a:cubicBezTo>
                      <a:pt x="37" y="57"/>
                      <a:pt x="37" y="57"/>
                      <a:pt x="37" y="57"/>
                    </a:cubicBezTo>
                    <a:cubicBezTo>
                      <a:pt x="46" y="57"/>
                      <a:pt x="46" y="57"/>
                      <a:pt x="46" y="57"/>
                    </a:cubicBezTo>
                    <a:cubicBezTo>
                      <a:pt x="46" y="26"/>
                      <a:pt x="46" y="26"/>
                      <a:pt x="46" y="26"/>
                    </a:cubicBezTo>
                    <a:cubicBezTo>
                      <a:pt x="39" y="30"/>
                      <a:pt x="39" y="30"/>
                      <a:pt x="39" y="30"/>
                    </a:cubicBezTo>
                    <a:cubicBezTo>
                      <a:pt x="38" y="30"/>
                      <a:pt x="37" y="31"/>
                      <a:pt x="37" y="31"/>
                    </a:cubicBezTo>
                    <a:cubicBezTo>
                      <a:pt x="37" y="31"/>
                      <a:pt x="37" y="31"/>
                      <a:pt x="37" y="31"/>
                    </a:cubicBezTo>
                    <a:cubicBezTo>
                      <a:pt x="37" y="31"/>
                      <a:pt x="36" y="30"/>
                      <a:pt x="36" y="30"/>
                    </a:cubicBezTo>
                    <a:cubicBezTo>
                      <a:pt x="36" y="29"/>
                      <a:pt x="36" y="28"/>
                      <a:pt x="36" y="28"/>
                    </a:cubicBezTo>
                    <a:cubicBezTo>
                      <a:pt x="36" y="26"/>
                      <a:pt x="36" y="25"/>
                      <a:pt x="36" y="25"/>
                    </a:cubicBezTo>
                    <a:close/>
                    <a:moveTo>
                      <a:pt x="65" y="114"/>
                    </a:moveTo>
                    <a:cubicBezTo>
                      <a:pt x="65" y="117"/>
                      <a:pt x="64" y="120"/>
                      <a:pt x="62" y="122"/>
                    </a:cubicBezTo>
                    <a:cubicBezTo>
                      <a:pt x="61" y="124"/>
                      <a:pt x="59" y="126"/>
                      <a:pt x="57" y="127"/>
                    </a:cubicBezTo>
                    <a:cubicBezTo>
                      <a:pt x="55" y="128"/>
                      <a:pt x="52" y="129"/>
                      <a:pt x="49" y="129"/>
                    </a:cubicBezTo>
                    <a:cubicBezTo>
                      <a:pt x="46" y="129"/>
                      <a:pt x="43" y="128"/>
                      <a:pt x="41" y="127"/>
                    </a:cubicBezTo>
                    <a:cubicBezTo>
                      <a:pt x="39" y="126"/>
                      <a:pt x="37" y="124"/>
                      <a:pt x="35" y="122"/>
                    </a:cubicBezTo>
                    <a:cubicBezTo>
                      <a:pt x="34" y="121"/>
                      <a:pt x="33" y="118"/>
                      <a:pt x="33" y="115"/>
                    </a:cubicBezTo>
                    <a:cubicBezTo>
                      <a:pt x="32" y="112"/>
                      <a:pt x="32" y="108"/>
                      <a:pt x="32" y="105"/>
                    </a:cubicBezTo>
                    <a:cubicBezTo>
                      <a:pt x="32" y="101"/>
                      <a:pt x="32" y="97"/>
                      <a:pt x="33" y="94"/>
                    </a:cubicBezTo>
                    <a:cubicBezTo>
                      <a:pt x="33" y="91"/>
                      <a:pt x="35" y="89"/>
                      <a:pt x="36" y="87"/>
                    </a:cubicBezTo>
                    <a:cubicBezTo>
                      <a:pt x="37" y="85"/>
                      <a:pt x="39" y="83"/>
                      <a:pt x="41" y="81"/>
                    </a:cubicBezTo>
                    <a:cubicBezTo>
                      <a:pt x="43" y="80"/>
                      <a:pt x="46" y="80"/>
                      <a:pt x="49" y="80"/>
                    </a:cubicBezTo>
                    <a:cubicBezTo>
                      <a:pt x="53" y="80"/>
                      <a:pt x="55" y="80"/>
                      <a:pt x="58" y="81"/>
                    </a:cubicBezTo>
                    <a:cubicBezTo>
                      <a:pt x="60" y="83"/>
                      <a:pt x="62" y="84"/>
                      <a:pt x="63" y="86"/>
                    </a:cubicBezTo>
                    <a:cubicBezTo>
                      <a:pt x="64" y="88"/>
                      <a:pt x="65" y="90"/>
                      <a:pt x="65" y="94"/>
                    </a:cubicBezTo>
                    <a:cubicBezTo>
                      <a:pt x="66" y="97"/>
                      <a:pt x="66" y="100"/>
                      <a:pt x="66" y="104"/>
                    </a:cubicBezTo>
                    <a:cubicBezTo>
                      <a:pt x="67" y="108"/>
                      <a:pt x="66" y="111"/>
                      <a:pt x="65" y="114"/>
                    </a:cubicBezTo>
                    <a:close/>
                    <a:moveTo>
                      <a:pt x="103" y="126"/>
                    </a:moveTo>
                    <a:cubicBezTo>
                      <a:pt x="103" y="126"/>
                      <a:pt x="103" y="126"/>
                      <a:pt x="103" y="127"/>
                    </a:cubicBezTo>
                    <a:cubicBezTo>
                      <a:pt x="103" y="127"/>
                      <a:pt x="103" y="128"/>
                      <a:pt x="102" y="128"/>
                    </a:cubicBezTo>
                    <a:cubicBezTo>
                      <a:pt x="101" y="128"/>
                      <a:pt x="101" y="128"/>
                      <a:pt x="101" y="128"/>
                    </a:cubicBezTo>
                    <a:cubicBezTo>
                      <a:pt x="75" y="128"/>
                      <a:pt x="75" y="128"/>
                      <a:pt x="75" y="128"/>
                    </a:cubicBezTo>
                    <a:cubicBezTo>
                      <a:pt x="74" y="128"/>
                      <a:pt x="74" y="128"/>
                      <a:pt x="74" y="128"/>
                    </a:cubicBezTo>
                    <a:cubicBezTo>
                      <a:pt x="74" y="127"/>
                      <a:pt x="74" y="127"/>
                      <a:pt x="74" y="127"/>
                    </a:cubicBezTo>
                    <a:cubicBezTo>
                      <a:pt x="74" y="127"/>
                      <a:pt x="74" y="126"/>
                      <a:pt x="74" y="126"/>
                    </a:cubicBezTo>
                    <a:cubicBezTo>
                      <a:pt x="74" y="125"/>
                      <a:pt x="74" y="124"/>
                      <a:pt x="74" y="124"/>
                    </a:cubicBezTo>
                    <a:cubicBezTo>
                      <a:pt x="74" y="123"/>
                      <a:pt x="74" y="122"/>
                      <a:pt x="74" y="122"/>
                    </a:cubicBezTo>
                    <a:cubicBezTo>
                      <a:pt x="74" y="121"/>
                      <a:pt x="74" y="121"/>
                      <a:pt x="74" y="121"/>
                    </a:cubicBezTo>
                    <a:cubicBezTo>
                      <a:pt x="74" y="121"/>
                      <a:pt x="74" y="120"/>
                      <a:pt x="74" y="120"/>
                    </a:cubicBezTo>
                    <a:cubicBezTo>
                      <a:pt x="75" y="120"/>
                      <a:pt x="75" y="120"/>
                      <a:pt x="75" y="120"/>
                    </a:cubicBezTo>
                    <a:cubicBezTo>
                      <a:pt x="84" y="120"/>
                      <a:pt x="84" y="120"/>
                      <a:pt x="84" y="120"/>
                    </a:cubicBezTo>
                    <a:cubicBezTo>
                      <a:pt x="84" y="89"/>
                      <a:pt x="84" y="89"/>
                      <a:pt x="84" y="89"/>
                    </a:cubicBezTo>
                    <a:cubicBezTo>
                      <a:pt x="76" y="94"/>
                      <a:pt x="76" y="94"/>
                      <a:pt x="76" y="94"/>
                    </a:cubicBezTo>
                    <a:cubicBezTo>
                      <a:pt x="76" y="94"/>
                      <a:pt x="75" y="94"/>
                      <a:pt x="75" y="94"/>
                    </a:cubicBezTo>
                    <a:cubicBezTo>
                      <a:pt x="74" y="94"/>
                      <a:pt x="74" y="94"/>
                      <a:pt x="74" y="94"/>
                    </a:cubicBezTo>
                    <a:cubicBezTo>
                      <a:pt x="74" y="94"/>
                      <a:pt x="74" y="94"/>
                      <a:pt x="74" y="93"/>
                    </a:cubicBezTo>
                    <a:cubicBezTo>
                      <a:pt x="74" y="92"/>
                      <a:pt x="74" y="92"/>
                      <a:pt x="74" y="91"/>
                    </a:cubicBezTo>
                    <a:cubicBezTo>
                      <a:pt x="74" y="90"/>
                      <a:pt x="74" y="90"/>
                      <a:pt x="74" y="90"/>
                    </a:cubicBezTo>
                    <a:cubicBezTo>
                      <a:pt x="74" y="89"/>
                      <a:pt x="74" y="89"/>
                      <a:pt x="74" y="89"/>
                    </a:cubicBezTo>
                    <a:cubicBezTo>
                      <a:pt x="74" y="89"/>
                      <a:pt x="74" y="88"/>
                      <a:pt x="74" y="88"/>
                    </a:cubicBezTo>
                    <a:cubicBezTo>
                      <a:pt x="75" y="87"/>
                      <a:pt x="75" y="87"/>
                      <a:pt x="75" y="87"/>
                    </a:cubicBezTo>
                    <a:cubicBezTo>
                      <a:pt x="85" y="81"/>
                      <a:pt x="85" y="81"/>
                      <a:pt x="85" y="81"/>
                    </a:cubicBezTo>
                    <a:cubicBezTo>
                      <a:pt x="85" y="81"/>
                      <a:pt x="85" y="81"/>
                      <a:pt x="86" y="81"/>
                    </a:cubicBezTo>
                    <a:cubicBezTo>
                      <a:pt x="87" y="81"/>
                      <a:pt x="87" y="81"/>
                      <a:pt x="87" y="81"/>
                    </a:cubicBezTo>
                    <a:cubicBezTo>
                      <a:pt x="87" y="81"/>
                      <a:pt x="87" y="81"/>
                      <a:pt x="88" y="81"/>
                    </a:cubicBezTo>
                    <a:cubicBezTo>
                      <a:pt x="89" y="81"/>
                      <a:pt x="89" y="81"/>
                      <a:pt x="90" y="81"/>
                    </a:cubicBezTo>
                    <a:cubicBezTo>
                      <a:pt x="90" y="81"/>
                      <a:pt x="92" y="81"/>
                      <a:pt x="92" y="81"/>
                    </a:cubicBezTo>
                    <a:cubicBezTo>
                      <a:pt x="92" y="81"/>
                      <a:pt x="93" y="81"/>
                      <a:pt x="93" y="81"/>
                    </a:cubicBezTo>
                    <a:cubicBezTo>
                      <a:pt x="93" y="81"/>
                      <a:pt x="94" y="81"/>
                      <a:pt x="94" y="81"/>
                    </a:cubicBezTo>
                    <a:cubicBezTo>
                      <a:pt x="94" y="82"/>
                      <a:pt x="94" y="82"/>
                      <a:pt x="94" y="82"/>
                    </a:cubicBezTo>
                    <a:cubicBezTo>
                      <a:pt x="94" y="121"/>
                      <a:pt x="94" y="121"/>
                      <a:pt x="94" y="121"/>
                    </a:cubicBezTo>
                    <a:cubicBezTo>
                      <a:pt x="101" y="121"/>
                      <a:pt x="101" y="121"/>
                      <a:pt x="101" y="121"/>
                    </a:cubicBezTo>
                    <a:cubicBezTo>
                      <a:pt x="102" y="121"/>
                      <a:pt x="102" y="121"/>
                      <a:pt x="102" y="121"/>
                    </a:cubicBezTo>
                    <a:cubicBezTo>
                      <a:pt x="103" y="122"/>
                      <a:pt x="103" y="122"/>
                      <a:pt x="103" y="122"/>
                    </a:cubicBezTo>
                    <a:cubicBezTo>
                      <a:pt x="103" y="122"/>
                      <a:pt x="103" y="122"/>
                      <a:pt x="103" y="123"/>
                    </a:cubicBezTo>
                    <a:cubicBezTo>
                      <a:pt x="103" y="124"/>
                      <a:pt x="103" y="124"/>
                      <a:pt x="103" y="125"/>
                    </a:cubicBezTo>
                    <a:cubicBezTo>
                      <a:pt x="103" y="125"/>
                      <a:pt x="103" y="126"/>
                      <a:pt x="103" y="126"/>
                    </a:cubicBezTo>
                    <a:close/>
                    <a:moveTo>
                      <a:pt x="103" y="49"/>
                    </a:moveTo>
                    <a:cubicBezTo>
                      <a:pt x="103" y="53"/>
                      <a:pt x="102" y="55"/>
                      <a:pt x="100" y="57"/>
                    </a:cubicBezTo>
                    <a:cubicBezTo>
                      <a:pt x="99" y="59"/>
                      <a:pt x="97" y="61"/>
                      <a:pt x="95" y="62"/>
                    </a:cubicBezTo>
                    <a:cubicBezTo>
                      <a:pt x="93" y="64"/>
                      <a:pt x="90" y="64"/>
                      <a:pt x="87" y="64"/>
                    </a:cubicBezTo>
                    <a:cubicBezTo>
                      <a:pt x="83" y="64"/>
                      <a:pt x="81" y="64"/>
                      <a:pt x="78" y="62"/>
                    </a:cubicBezTo>
                    <a:cubicBezTo>
                      <a:pt x="76" y="61"/>
                      <a:pt x="74" y="60"/>
                      <a:pt x="73" y="58"/>
                    </a:cubicBezTo>
                    <a:cubicBezTo>
                      <a:pt x="72" y="56"/>
                      <a:pt x="71" y="53"/>
                      <a:pt x="71" y="50"/>
                    </a:cubicBezTo>
                    <a:cubicBezTo>
                      <a:pt x="70" y="47"/>
                      <a:pt x="70" y="44"/>
                      <a:pt x="70" y="40"/>
                    </a:cubicBezTo>
                    <a:cubicBezTo>
                      <a:pt x="70" y="36"/>
                      <a:pt x="70" y="33"/>
                      <a:pt x="71" y="30"/>
                    </a:cubicBezTo>
                    <a:cubicBezTo>
                      <a:pt x="71" y="26"/>
                      <a:pt x="73" y="24"/>
                      <a:pt x="74" y="22"/>
                    </a:cubicBezTo>
                    <a:cubicBezTo>
                      <a:pt x="75" y="20"/>
                      <a:pt x="77" y="18"/>
                      <a:pt x="79" y="17"/>
                    </a:cubicBezTo>
                    <a:cubicBezTo>
                      <a:pt x="81" y="16"/>
                      <a:pt x="84" y="15"/>
                      <a:pt x="87" y="15"/>
                    </a:cubicBezTo>
                    <a:cubicBezTo>
                      <a:pt x="90" y="15"/>
                      <a:pt x="93" y="16"/>
                      <a:pt x="96" y="17"/>
                    </a:cubicBezTo>
                    <a:cubicBezTo>
                      <a:pt x="97" y="18"/>
                      <a:pt x="99" y="19"/>
                      <a:pt x="101" y="21"/>
                    </a:cubicBezTo>
                    <a:cubicBezTo>
                      <a:pt x="102" y="23"/>
                      <a:pt x="103" y="26"/>
                      <a:pt x="103" y="29"/>
                    </a:cubicBezTo>
                    <a:cubicBezTo>
                      <a:pt x="104" y="32"/>
                      <a:pt x="104" y="35"/>
                      <a:pt x="104" y="39"/>
                    </a:cubicBezTo>
                    <a:cubicBezTo>
                      <a:pt x="105" y="43"/>
                      <a:pt x="104" y="46"/>
                      <a:pt x="103" y="4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7" name="Rectangle 56"/>
              <p:cNvSpPr>
                <a:spLocks noChangeArrowheads="1"/>
              </p:cNvSpPr>
              <p:nvPr/>
            </p:nvSpPr>
            <p:spPr bwMode="auto">
              <a:xfrm>
                <a:off x="4868863" y="325913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8" name="Rectangle 57"/>
              <p:cNvSpPr>
                <a:spLocks noChangeArrowheads="1"/>
              </p:cNvSpPr>
              <p:nvPr/>
            </p:nvSpPr>
            <p:spPr bwMode="auto">
              <a:xfrm>
                <a:off x="4868863" y="325913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69" name="Rectangle 58"/>
              <p:cNvSpPr>
                <a:spLocks noChangeArrowheads="1"/>
              </p:cNvSpPr>
              <p:nvPr/>
            </p:nvSpPr>
            <p:spPr bwMode="auto">
              <a:xfrm>
                <a:off x="4910138" y="3300413"/>
                <a:ext cx="438150" cy="33972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0" name="Rectangle 59"/>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1" name="Rectangle 60"/>
              <p:cNvSpPr>
                <a:spLocks noChangeArrowheads="1"/>
              </p:cNvSpPr>
              <p:nvPr/>
            </p:nvSpPr>
            <p:spPr bwMode="auto">
              <a:xfrm>
                <a:off x="4910138" y="3300413"/>
                <a:ext cx="438150" cy="339725"/>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2" name="Rectangle 61"/>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3" name="Freeform 62"/>
              <p:cNvSpPr>
                <a:spLocks/>
              </p:cNvSpPr>
              <p:nvPr/>
            </p:nvSpPr>
            <p:spPr bwMode="auto">
              <a:xfrm>
                <a:off x="5100638" y="3451226"/>
                <a:ext cx="247650" cy="188913"/>
              </a:xfrm>
              <a:custGeom>
                <a:avLst/>
                <a:gdLst>
                  <a:gd name="T0" fmla="*/ 66 w 66"/>
                  <a:gd name="T1" fmla="*/ 12 h 50"/>
                  <a:gd name="T2" fmla="*/ 58 w 66"/>
                  <a:gd name="T3" fmla="*/ 4 h 50"/>
                  <a:gd name="T4" fmla="*/ 46 w 66"/>
                  <a:gd name="T5" fmla="*/ 4 h 50"/>
                  <a:gd name="T6" fmla="*/ 0 w 66"/>
                  <a:gd name="T7" fmla="*/ 50 h 50"/>
                  <a:gd name="T8" fmla="*/ 66 w 66"/>
                  <a:gd name="T9" fmla="*/ 50 h 50"/>
                  <a:gd name="T10" fmla="*/ 66 w 66"/>
                  <a:gd name="T11" fmla="*/ 12 h 50"/>
                </a:gdLst>
                <a:ahLst/>
                <a:cxnLst>
                  <a:cxn ang="0">
                    <a:pos x="T0" y="T1"/>
                  </a:cxn>
                  <a:cxn ang="0">
                    <a:pos x="T2" y="T3"/>
                  </a:cxn>
                  <a:cxn ang="0">
                    <a:pos x="T4" y="T5"/>
                  </a:cxn>
                  <a:cxn ang="0">
                    <a:pos x="T6" y="T7"/>
                  </a:cxn>
                  <a:cxn ang="0">
                    <a:pos x="T8" y="T9"/>
                  </a:cxn>
                  <a:cxn ang="0">
                    <a:pos x="T10" y="T11"/>
                  </a:cxn>
                </a:cxnLst>
                <a:rect l="0" t="0" r="r" b="b"/>
                <a:pathLst>
                  <a:path w="66" h="50">
                    <a:moveTo>
                      <a:pt x="66" y="12"/>
                    </a:moveTo>
                    <a:cubicBezTo>
                      <a:pt x="58" y="4"/>
                      <a:pt x="58" y="4"/>
                      <a:pt x="58" y="4"/>
                    </a:cubicBezTo>
                    <a:cubicBezTo>
                      <a:pt x="55" y="0"/>
                      <a:pt x="49" y="0"/>
                      <a:pt x="46" y="4"/>
                    </a:cubicBezTo>
                    <a:cubicBezTo>
                      <a:pt x="0" y="50"/>
                      <a:pt x="0" y="50"/>
                      <a:pt x="0" y="50"/>
                    </a:cubicBezTo>
                    <a:cubicBezTo>
                      <a:pt x="66" y="50"/>
                      <a:pt x="66" y="50"/>
                      <a:pt x="66" y="50"/>
                    </a:cubicBezTo>
                    <a:lnTo>
                      <a:pt x="66"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4" name="Freeform 63"/>
              <p:cNvSpPr>
                <a:spLocks/>
              </p:cNvSpPr>
              <p:nvPr/>
            </p:nvSpPr>
            <p:spPr bwMode="auto">
              <a:xfrm>
                <a:off x="4995863" y="3492501"/>
                <a:ext cx="307975" cy="147638"/>
              </a:xfrm>
              <a:custGeom>
                <a:avLst/>
                <a:gdLst>
                  <a:gd name="T0" fmla="*/ 82 w 82"/>
                  <a:gd name="T1" fmla="*/ 39 h 39"/>
                  <a:gd name="T2" fmla="*/ 46 w 82"/>
                  <a:gd name="T3" fmla="*/ 3 h 39"/>
                  <a:gd name="T4" fmla="*/ 37 w 82"/>
                  <a:gd name="T5" fmla="*/ 3 h 39"/>
                  <a:gd name="T6" fmla="*/ 0 w 82"/>
                  <a:gd name="T7" fmla="*/ 39 h 39"/>
                  <a:gd name="T8" fmla="*/ 82 w 82"/>
                  <a:gd name="T9" fmla="*/ 39 h 39"/>
                </a:gdLst>
                <a:ahLst/>
                <a:cxnLst>
                  <a:cxn ang="0">
                    <a:pos x="T0" y="T1"/>
                  </a:cxn>
                  <a:cxn ang="0">
                    <a:pos x="T2" y="T3"/>
                  </a:cxn>
                  <a:cxn ang="0">
                    <a:pos x="T4" y="T5"/>
                  </a:cxn>
                  <a:cxn ang="0">
                    <a:pos x="T6" y="T7"/>
                  </a:cxn>
                  <a:cxn ang="0">
                    <a:pos x="T8" y="T9"/>
                  </a:cxn>
                </a:cxnLst>
                <a:rect l="0" t="0" r="r" b="b"/>
                <a:pathLst>
                  <a:path w="82" h="39">
                    <a:moveTo>
                      <a:pt x="82" y="39"/>
                    </a:moveTo>
                    <a:cubicBezTo>
                      <a:pt x="46" y="3"/>
                      <a:pt x="46" y="3"/>
                      <a:pt x="46" y="3"/>
                    </a:cubicBezTo>
                    <a:cubicBezTo>
                      <a:pt x="43" y="0"/>
                      <a:pt x="39" y="0"/>
                      <a:pt x="37" y="3"/>
                    </a:cubicBezTo>
                    <a:cubicBezTo>
                      <a:pt x="0" y="39"/>
                      <a:pt x="0" y="39"/>
                      <a:pt x="0" y="39"/>
                    </a:cubicBezTo>
                    <a:lnTo>
                      <a:pt x="82"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sp>
            <p:nvSpPr>
              <p:cNvPr id="275" name="Freeform 64"/>
              <p:cNvSpPr>
                <a:spLocks/>
              </p:cNvSpPr>
              <p:nvPr/>
            </p:nvSpPr>
            <p:spPr bwMode="auto">
              <a:xfrm>
                <a:off x="4951413" y="3341688"/>
                <a:ext cx="201613" cy="131763"/>
              </a:xfrm>
              <a:custGeom>
                <a:avLst/>
                <a:gdLst>
                  <a:gd name="T0" fmla="*/ 31 w 54"/>
                  <a:gd name="T1" fmla="*/ 0 h 35"/>
                  <a:gd name="T2" fmla="*/ 15 w 54"/>
                  <a:gd name="T3" fmla="*/ 12 h 35"/>
                  <a:gd name="T4" fmla="*/ 12 w 54"/>
                  <a:gd name="T5" fmla="*/ 11 h 35"/>
                  <a:gd name="T6" fmla="*/ 0 w 54"/>
                  <a:gd name="T7" fmla="*/ 23 h 35"/>
                  <a:gd name="T8" fmla="*/ 12 w 54"/>
                  <a:gd name="T9" fmla="*/ 35 h 35"/>
                  <a:gd name="T10" fmla="*/ 12 w 54"/>
                  <a:gd name="T11" fmla="*/ 34 h 35"/>
                  <a:gd name="T12" fmla="*/ 12 w 54"/>
                  <a:gd name="T13" fmla="*/ 35 h 35"/>
                  <a:gd name="T14" fmla="*/ 49 w 54"/>
                  <a:gd name="T15" fmla="*/ 35 h 35"/>
                  <a:gd name="T16" fmla="*/ 49 w 54"/>
                  <a:gd name="T17" fmla="*/ 34 h 35"/>
                  <a:gd name="T18" fmla="*/ 54 w 54"/>
                  <a:gd name="T19" fmla="*/ 28 h 35"/>
                  <a:gd name="T20" fmla="*/ 48 w 54"/>
                  <a:gd name="T21" fmla="*/ 22 h 35"/>
                  <a:gd name="T22" fmla="*/ 47 w 54"/>
                  <a:gd name="T23" fmla="*/ 22 h 35"/>
                  <a:gd name="T24" fmla="*/ 48 w 54"/>
                  <a:gd name="T25" fmla="*/ 17 h 35"/>
                  <a:gd name="T26" fmla="*/ 31 w 54"/>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5">
                    <a:moveTo>
                      <a:pt x="31" y="0"/>
                    </a:moveTo>
                    <a:cubicBezTo>
                      <a:pt x="24" y="0"/>
                      <a:pt x="17" y="5"/>
                      <a:pt x="15" y="12"/>
                    </a:cubicBezTo>
                    <a:cubicBezTo>
                      <a:pt x="14" y="12"/>
                      <a:pt x="13" y="11"/>
                      <a:pt x="12" y="11"/>
                    </a:cubicBezTo>
                    <a:cubicBezTo>
                      <a:pt x="5" y="11"/>
                      <a:pt x="0" y="17"/>
                      <a:pt x="0" y="23"/>
                    </a:cubicBezTo>
                    <a:cubicBezTo>
                      <a:pt x="0" y="29"/>
                      <a:pt x="5" y="35"/>
                      <a:pt x="12" y="35"/>
                    </a:cubicBezTo>
                    <a:cubicBezTo>
                      <a:pt x="12" y="34"/>
                      <a:pt x="12" y="34"/>
                      <a:pt x="12" y="34"/>
                    </a:cubicBezTo>
                    <a:cubicBezTo>
                      <a:pt x="12" y="35"/>
                      <a:pt x="12" y="35"/>
                      <a:pt x="12" y="35"/>
                    </a:cubicBezTo>
                    <a:cubicBezTo>
                      <a:pt x="49" y="35"/>
                      <a:pt x="49" y="35"/>
                      <a:pt x="49" y="35"/>
                    </a:cubicBezTo>
                    <a:cubicBezTo>
                      <a:pt x="49" y="34"/>
                      <a:pt x="49" y="34"/>
                      <a:pt x="49" y="34"/>
                    </a:cubicBezTo>
                    <a:cubicBezTo>
                      <a:pt x="52" y="34"/>
                      <a:pt x="54" y="31"/>
                      <a:pt x="54" y="28"/>
                    </a:cubicBezTo>
                    <a:cubicBezTo>
                      <a:pt x="54" y="25"/>
                      <a:pt x="52" y="22"/>
                      <a:pt x="48" y="22"/>
                    </a:cubicBezTo>
                    <a:cubicBezTo>
                      <a:pt x="47" y="22"/>
                      <a:pt x="47" y="22"/>
                      <a:pt x="47" y="22"/>
                    </a:cubicBezTo>
                    <a:cubicBezTo>
                      <a:pt x="48" y="20"/>
                      <a:pt x="48" y="19"/>
                      <a:pt x="48" y="17"/>
                    </a:cubicBezTo>
                    <a:cubicBezTo>
                      <a:pt x="48" y="8"/>
                      <a:pt x="40"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7741" tIns="63870" rIns="127741" bIns="63870" numCol="1" anchor="t" anchorCtr="0" compatLnSpc="1">
                <a:prstTxWarp prst="textNoShape">
                  <a:avLst/>
                </a:prstTxWarp>
              </a:bodyPr>
              <a:lstStyle/>
              <a:p>
                <a:pPr marL="0" marR="0" lvl="0" indent="0" defTabSz="1277417" eaLnBrk="1" fontAlgn="auto" latinLnBrk="0" hangingPunct="1">
                  <a:lnSpc>
                    <a:spcPct val="100000"/>
                  </a:lnSpc>
                  <a:spcBef>
                    <a:spcPts val="0"/>
                  </a:spcBef>
                  <a:spcAft>
                    <a:spcPts val="0"/>
                  </a:spcAft>
                  <a:buClrTx/>
                  <a:buSzTx/>
                  <a:buFontTx/>
                  <a:buNone/>
                  <a:tabLst/>
                  <a:defRPr/>
                </a:pPr>
                <a:endParaRPr kumimoji="0" lang="en-US" sz="2515" b="0" i="0" u="none" strike="noStrike" kern="0" cap="none" spc="0" normalizeH="0" baseline="0" noProof="0">
                  <a:ln>
                    <a:noFill/>
                  </a:ln>
                  <a:solidFill>
                    <a:sysClr val="windowText" lastClr="000000"/>
                  </a:solidFill>
                  <a:effectLst/>
                  <a:uLnTx/>
                  <a:uFillTx/>
                </a:endParaRPr>
              </a:p>
            </p:txBody>
          </p:sp>
        </p:grpSp>
        <p:pic>
          <p:nvPicPr>
            <p:cNvPr id="107" name="Picture 106"/>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297136" y="3369386"/>
              <a:ext cx="740716" cy="631652"/>
            </a:xfrm>
            <a:prstGeom prst="rect">
              <a:avLst/>
            </a:prstGeom>
            <a:solidFill>
              <a:srgbClr val="FFFFFF"/>
            </a:solidFill>
          </p:spPr>
        </p:pic>
      </p:grpSp>
    </p:spTree>
    <p:extLst>
      <p:ext uri="{BB962C8B-B14F-4D97-AF65-F5344CB8AC3E}">
        <p14:creationId xmlns:p14="http://schemas.microsoft.com/office/powerpoint/2010/main" val="4913376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animEffect transition="in" filter="fade">
                                      <p:cBhvr>
                                        <p:cTn id="7" dur="500"/>
                                        <p:tgtEl>
                                          <p:spTgt spid="22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76"/>
                                        </p:tgtEl>
                                        <p:attrNameLst>
                                          <p:attrName>style.visibility</p:attrName>
                                        </p:attrNameLst>
                                      </p:cBhvr>
                                      <p:to>
                                        <p:strVal val="visible"/>
                                      </p:to>
                                    </p:set>
                                    <p:animEffect transition="in" filter="fade">
                                      <p:cBhvr>
                                        <p:cTn id="16" dur="500"/>
                                        <p:tgtEl>
                                          <p:spTgt spid="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p:cNvSpPr txBox="1"/>
          <p:nvPr/>
        </p:nvSpPr>
        <p:spPr>
          <a:xfrm>
            <a:off x="4252278" y="1617914"/>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Accelerate development</a:t>
            </a:r>
          </a:p>
        </p:txBody>
      </p:sp>
      <p:sp>
        <p:nvSpPr>
          <p:cNvPr id="3" name="Title 2"/>
          <p:cNvSpPr>
            <a:spLocks noGrp="1"/>
          </p:cNvSpPr>
          <p:nvPr>
            <p:ph type="title"/>
          </p:nvPr>
        </p:nvSpPr>
        <p:spPr>
          <a:xfrm>
            <a:off x="1197864" y="295274"/>
            <a:ext cx="10963974" cy="917575"/>
          </a:xfrm>
        </p:spPr>
        <p:txBody>
          <a:bodyPr/>
          <a:lstStyle/>
          <a:p>
            <a:r>
              <a:rPr lang="en-US"/>
              <a:t>Azure Functions</a:t>
            </a:r>
            <a:endParaRPr lang="en-US" dirty="0"/>
          </a:p>
        </p:txBody>
      </p:sp>
      <p:pic>
        <p:nvPicPr>
          <p:cNvPr id="4" name="Picture 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63526" y="361231"/>
            <a:ext cx="909177" cy="802321"/>
          </a:xfrm>
          <a:prstGeom prst="rect">
            <a:avLst/>
          </a:prstGeom>
        </p:spPr>
      </p:pic>
      <p:sp>
        <p:nvSpPr>
          <p:cNvPr id="52" name="TextBox 51"/>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err="1">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Serverless</a:t>
            </a:r>
            <a:endPar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endParaRPr>
          </a:p>
        </p:txBody>
      </p:sp>
      <p:sp>
        <p:nvSpPr>
          <p:cNvPr id="54" name="TextBox 53"/>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Bind into services</a:t>
            </a:r>
          </a:p>
        </p:txBody>
      </p:sp>
      <p:sp useBgFill="1">
        <p:nvSpPr>
          <p:cNvPr id="58" name="Rectangle 57"/>
          <p:cNvSpPr/>
          <p:nvPr/>
        </p:nvSpPr>
        <p:spPr bwMode="auto">
          <a:xfrm>
            <a:off x="0" y="6515100"/>
            <a:ext cx="12436475" cy="47942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23" name="Group 22"/>
          <p:cNvGrpSpPr/>
          <p:nvPr/>
        </p:nvGrpSpPr>
        <p:grpSpPr>
          <a:xfrm>
            <a:off x="8393341" y="2300121"/>
            <a:ext cx="3442556" cy="967396"/>
            <a:chOff x="8393341" y="2300121"/>
            <a:chExt cx="3442556" cy="967396"/>
          </a:xfrm>
        </p:grpSpPr>
        <p:grpSp>
          <p:nvGrpSpPr>
            <p:cNvPr id="6" name="Group 5"/>
            <p:cNvGrpSpPr/>
            <p:nvPr/>
          </p:nvGrpSpPr>
          <p:grpSpPr>
            <a:xfrm>
              <a:off x="8470241" y="2300121"/>
              <a:ext cx="817563" cy="485775"/>
              <a:chOff x="4510914" y="2356637"/>
              <a:chExt cx="817563" cy="485775"/>
            </a:xfrm>
          </p:grpSpPr>
          <p:sp>
            <p:nvSpPr>
              <p:cNvPr id="63" name="Freeform 79"/>
              <p:cNvSpPr>
                <a:spLocks/>
              </p:cNvSpPr>
              <p:nvPr/>
            </p:nvSpPr>
            <p:spPr bwMode="auto">
              <a:xfrm>
                <a:off x="4701414" y="2488399"/>
                <a:ext cx="627063" cy="354013"/>
              </a:xfrm>
              <a:custGeom>
                <a:avLst/>
                <a:gdLst>
                  <a:gd name="T0" fmla="*/ 20 w 167"/>
                  <a:gd name="T1" fmla="*/ 93 h 94"/>
                  <a:gd name="T2" fmla="*/ 0 w 167"/>
                  <a:gd name="T3" fmla="*/ 64 h 94"/>
                  <a:gd name="T4" fmla="*/ 2 w 167"/>
                  <a:gd name="T5" fmla="*/ 53 h 94"/>
                  <a:gd name="T6" fmla="*/ 24 w 167"/>
                  <a:gd name="T7" fmla="*/ 37 h 94"/>
                  <a:gd name="T8" fmla="*/ 31 w 167"/>
                  <a:gd name="T9" fmla="*/ 32 h 94"/>
                  <a:gd name="T10" fmla="*/ 32 w 167"/>
                  <a:gd name="T11" fmla="*/ 27 h 94"/>
                  <a:gd name="T12" fmla="*/ 49 w 167"/>
                  <a:gd name="T13" fmla="*/ 5 h 94"/>
                  <a:gd name="T14" fmla="*/ 68 w 167"/>
                  <a:gd name="T15" fmla="*/ 0 h 94"/>
                  <a:gd name="T16" fmla="*/ 95 w 167"/>
                  <a:gd name="T17" fmla="*/ 12 h 94"/>
                  <a:gd name="T18" fmla="*/ 100 w 167"/>
                  <a:gd name="T19" fmla="*/ 17 h 94"/>
                  <a:gd name="T20" fmla="*/ 104 w 167"/>
                  <a:gd name="T21" fmla="*/ 15 h 94"/>
                  <a:gd name="T22" fmla="*/ 147 w 167"/>
                  <a:gd name="T23" fmla="*/ 41 h 94"/>
                  <a:gd name="T24" fmla="*/ 146 w 167"/>
                  <a:gd name="T25" fmla="*/ 47 h 94"/>
                  <a:gd name="T26" fmla="*/ 151 w 167"/>
                  <a:gd name="T27" fmla="*/ 49 h 94"/>
                  <a:gd name="T28" fmla="*/ 167 w 167"/>
                  <a:gd name="T29" fmla="*/ 74 h 94"/>
                  <a:gd name="T30" fmla="*/ 156 w 167"/>
                  <a:gd name="T31" fmla="*/ 93 h 94"/>
                  <a:gd name="T32" fmla="*/ 153 w 167"/>
                  <a:gd name="T33" fmla="*/ 94 h 94"/>
                  <a:gd name="T34" fmla="*/ 88 w 167"/>
                  <a:gd name="T35" fmla="*/ 94 h 94"/>
                  <a:gd name="T36" fmla="*/ 20 w 167"/>
                  <a:gd name="T37"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7" h="94">
                    <a:moveTo>
                      <a:pt x="20" y="93"/>
                    </a:moveTo>
                    <a:cubicBezTo>
                      <a:pt x="7" y="89"/>
                      <a:pt x="0" y="78"/>
                      <a:pt x="0" y="64"/>
                    </a:cubicBezTo>
                    <a:cubicBezTo>
                      <a:pt x="0" y="58"/>
                      <a:pt x="0" y="57"/>
                      <a:pt x="2" y="53"/>
                    </a:cubicBezTo>
                    <a:cubicBezTo>
                      <a:pt x="4" y="45"/>
                      <a:pt x="13" y="39"/>
                      <a:pt x="24" y="37"/>
                    </a:cubicBezTo>
                    <a:cubicBezTo>
                      <a:pt x="29" y="36"/>
                      <a:pt x="31" y="35"/>
                      <a:pt x="31" y="32"/>
                    </a:cubicBezTo>
                    <a:cubicBezTo>
                      <a:pt x="31" y="31"/>
                      <a:pt x="31" y="28"/>
                      <a:pt x="32" y="27"/>
                    </a:cubicBezTo>
                    <a:cubicBezTo>
                      <a:pt x="36" y="16"/>
                      <a:pt x="42" y="8"/>
                      <a:pt x="49" y="5"/>
                    </a:cubicBezTo>
                    <a:cubicBezTo>
                      <a:pt x="56" y="1"/>
                      <a:pt x="59" y="0"/>
                      <a:pt x="68" y="0"/>
                    </a:cubicBezTo>
                    <a:cubicBezTo>
                      <a:pt x="81" y="0"/>
                      <a:pt x="87" y="3"/>
                      <a:pt x="95" y="12"/>
                    </a:cubicBezTo>
                    <a:cubicBezTo>
                      <a:pt x="100" y="17"/>
                      <a:pt x="100" y="17"/>
                      <a:pt x="100" y="17"/>
                    </a:cubicBezTo>
                    <a:cubicBezTo>
                      <a:pt x="104" y="15"/>
                      <a:pt x="104" y="15"/>
                      <a:pt x="104" y="15"/>
                    </a:cubicBezTo>
                    <a:cubicBezTo>
                      <a:pt x="124" y="8"/>
                      <a:pt x="145" y="21"/>
                      <a:pt x="147" y="41"/>
                    </a:cubicBezTo>
                    <a:cubicBezTo>
                      <a:pt x="146" y="47"/>
                      <a:pt x="146" y="47"/>
                      <a:pt x="146" y="47"/>
                    </a:cubicBezTo>
                    <a:cubicBezTo>
                      <a:pt x="151" y="49"/>
                      <a:pt x="151" y="49"/>
                      <a:pt x="151" y="49"/>
                    </a:cubicBezTo>
                    <a:cubicBezTo>
                      <a:pt x="162" y="53"/>
                      <a:pt x="167" y="62"/>
                      <a:pt x="167" y="74"/>
                    </a:cubicBezTo>
                    <a:cubicBezTo>
                      <a:pt x="166" y="83"/>
                      <a:pt x="162" y="89"/>
                      <a:pt x="156" y="93"/>
                    </a:cubicBezTo>
                    <a:cubicBezTo>
                      <a:pt x="153" y="94"/>
                      <a:pt x="153" y="94"/>
                      <a:pt x="153" y="94"/>
                    </a:cubicBezTo>
                    <a:cubicBezTo>
                      <a:pt x="88" y="94"/>
                      <a:pt x="88" y="94"/>
                      <a:pt x="88" y="94"/>
                    </a:cubicBezTo>
                    <a:cubicBezTo>
                      <a:pt x="38" y="93"/>
                      <a:pt x="23" y="93"/>
                      <a:pt x="20"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4" name="Freeform 80"/>
              <p:cNvSpPr>
                <a:spLocks/>
              </p:cNvSpPr>
              <p:nvPr/>
            </p:nvSpPr>
            <p:spPr bwMode="auto">
              <a:xfrm>
                <a:off x="4510914" y="2356637"/>
                <a:ext cx="627063" cy="452438"/>
              </a:xfrm>
              <a:custGeom>
                <a:avLst/>
                <a:gdLst>
                  <a:gd name="T0" fmla="*/ 22 w 167"/>
                  <a:gd name="T1" fmla="*/ 119 h 120"/>
                  <a:gd name="T2" fmla="*/ 3 w 167"/>
                  <a:gd name="T3" fmla="*/ 102 h 120"/>
                  <a:gd name="T4" fmla="*/ 0 w 167"/>
                  <a:gd name="T5" fmla="*/ 89 h 120"/>
                  <a:gd name="T6" fmla="*/ 2 w 167"/>
                  <a:gd name="T7" fmla="*/ 77 h 120"/>
                  <a:gd name="T8" fmla="*/ 22 w 167"/>
                  <a:gd name="T9" fmla="*/ 62 h 120"/>
                  <a:gd name="T10" fmla="*/ 25 w 167"/>
                  <a:gd name="T11" fmla="*/ 60 h 120"/>
                  <a:gd name="T12" fmla="*/ 26 w 167"/>
                  <a:gd name="T13" fmla="*/ 55 h 120"/>
                  <a:gd name="T14" fmla="*/ 52 w 167"/>
                  <a:gd name="T15" fmla="*/ 21 h 120"/>
                  <a:gd name="T16" fmla="*/ 77 w 167"/>
                  <a:gd name="T17" fmla="*/ 23 h 120"/>
                  <a:gd name="T18" fmla="*/ 85 w 167"/>
                  <a:gd name="T19" fmla="*/ 17 h 120"/>
                  <a:gd name="T20" fmla="*/ 101 w 167"/>
                  <a:gd name="T21" fmla="*/ 5 h 120"/>
                  <a:gd name="T22" fmla="*/ 120 w 167"/>
                  <a:gd name="T23" fmla="*/ 0 h 120"/>
                  <a:gd name="T24" fmla="*/ 165 w 167"/>
                  <a:gd name="T25" fmla="*/ 33 h 120"/>
                  <a:gd name="T26" fmla="*/ 164 w 167"/>
                  <a:gd name="T27" fmla="*/ 41 h 120"/>
                  <a:gd name="T28" fmla="*/ 157 w 167"/>
                  <a:gd name="T29" fmla="*/ 42 h 120"/>
                  <a:gd name="T30" fmla="*/ 152 w 167"/>
                  <a:gd name="T31" fmla="*/ 43 h 120"/>
                  <a:gd name="T32" fmla="*/ 147 w 167"/>
                  <a:gd name="T33" fmla="*/ 39 h 120"/>
                  <a:gd name="T34" fmla="*/ 96 w 167"/>
                  <a:gd name="T35" fmla="*/ 32 h 120"/>
                  <a:gd name="T36" fmla="*/ 80 w 167"/>
                  <a:gd name="T37" fmla="*/ 47 h 120"/>
                  <a:gd name="T38" fmla="*/ 73 w 167"/>
                  <a:gd name="T39" fmla="*/ 62 h 120"/>
                  <a:gd name="T40" fmla="*/ 67 w 167"/>
                  <a:gd name="T41" fmla="*/ 66 h 120"/>
                  <a:gd name="T42" fmla="*/ 41 w 167"/>
                  <a:gd name="T43" fmla="*/ 99 h 120"/>
                  <a:gd name="T44" fmla="*/ 45 w 167"/>
                  <a:gd name="T45" fmla="*/ 116 h 120"/>
                  <a:gd name="T46" fmla="*/ 46 w 167"/>
                  <a:gd name="T47" fmla="*/ 120 h 120"/>
                  <a:gd name="T48" fmla="*/ 22 w 167"/>
                  <a:gd name="T49" fmla="*/ 1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 h="120">
                    <a:moveTo>
                      <a:pt x="22" y="119"/>
                    </a:moveTo>
                    <a:cubicBezTo>
                      <a:pt x="14" y="117"/>
                      <a:pt x="6" y="110"/>
                      <a:pt x="3" y="102"/>
                    </a:cubicBezTo>
                    <a:cubicBezTo>
                      <a:pt x="1" y="98"/>
                      <a:pt x="0" y="97"/>
                      <a:pt x="0" y="89"/>
                    </a:cubicBezTo>
                    <a:cubicBezTo>
                      <a:pt x="0" y="82"/>
                      <a:pt x="0" y="80"/>
                      <a:pt x="2" y="77"/>
                    </a:cubicBezTo>
                    <a:cubicBezTo>
                      <a:pt x="6" y="70"/>
                      <a:pt x="13" y="64"/>
                      <a:pt x="22" y="62"/>
                    </a:cubicBezTo>
                    <a:cubicBezTo>
                      <a:pt x="24" y="61"/>
                      <a:pt x="25" y="61"/>
                      <a:pt x="25" y="60"/>
                    </a:cubicBezTo>
                    <a:cubicBezTo>
                      <a:pt x="25" y="59"/>
                      <a:pt x="26" y="57"/>
                      <a:pt x="26" y="55"/>
                    </a:cubicBezTo>
                    <a:cubicBezTo>
                      <a:pt x="27" y="39"/>
                      <a:pt x="37" y="26"/>
                      <a:pt x="52" y="21"/>
                    </a:cubicBezTo>
                    <a:cubicBezTo>
                      <a:pt x="60" y="19"/>
                      <a:pt x="69" y="20"/>
                      <a:pt x="77" y="23"/>
                    </a:cubicBezTo>
                    <a:cubicBezTo>
                      <a:pt x="80" y="24"/>
                      <a:pt x="80" y="24"/>
                      <a:pt x="85" y="17"/>
                    </a:cubicBezTo>
                    <a:cubicBezTo>
                      <a:pt x="89" y="13"/>
                      <a:pt x="95" y="7"/>
                      <a:pt x="101" y="5"/>
                    </a:cubicBezTo>
                    <a:cubicBezTo>
                      <a:pt x="107" y="2"/>
                      <a:pt x="113" y="0"/>
                      <a:pt x="120" y="0"/>
                    </a:cubicBezTo>
                    <a:cubicBezTo>
                      <a:pt x="140" y="0"/>
                      <a:pt x="159" y="13"/>
                      <a:pt x="165" y="33"/>
                    </a:cubicBezTo>
                    <a:cubicBezTo>
                      <a:pt x="167" y="39"/>
                      <a:pt x="167" y="41"/>
                      <a:pt x="164" y="41"/>
                    </a:cubicBezTo>
                    <a:cubicBezTo>
                      <a:pt x="163" y="41"/>
                      <a:pt x="160" y="42"/>
                      <a:pt x="157" y="42"/>
                    </a:cubicBezTo>
                    <a:cubicBezTo>
                      <a:pt x="152" y="43"/>
                      <a:pt x="152" y="43"/>
                      <a:pt x="152" y="43"/>
                    </a:cubicBezTo>
                    <a:cubicBezTo>
                      <a:pt x="147" y="39"/>
                      <a:pt x="147" y="39"/>
                      <a:pt x="147" y="39"/>
                    </a:cubicBezTo>
                    <a:cubicBezTo>
                      <a:pt x="135" y="27"/>
                      <a:pt x="114" y="24"/>
                      <a:pt x="96" y="32"/>
                    </a:cubicBezTo>
                    <a:cubicBezTo>
                      <a:pt x="89" y="35"/>
                      <a:pt x="84" y="41"/>
                      <a:pt x="80" y="47"/>
                    </a:cubicBezTo>
                    <a:cubicBezTo>
                      <a:pt x="77" y="51"/>
                      <a:pt x="73" y="60"/>
                      <a:pt x="73" y="62"/>
                    </a:cubicBezTo>
                    <a:cubicBezTo>
                      <a:pt x="73" y="63"/>
                      <a:pt x="72" y="64"/>
                      <a:pt x="67" y="66"/>
                    </a:cubicBezTo>
                    <a:cubicBezTo>
                      <a:pt x="51" y="71"/>
                      <a:pt x="41" y="84"/>
                      <a:pt x="41" y="99"/>
                    </a:cubicBezTo>
                    <a:cubicBezTo>
                      <a:pt x="41" y="106"/>
                      <a:pt x="43" y="112"/>
                      <a:pt x="45" y="116"/>
                    </a:cubicBezTo>
                    <a:cubicBezTo>
                      <a:pt x="46" y="118"/>
                      <a:pt x="46" y="119"/>
                      <a:pt x="46" y="120"/>
                    </a:cubicBezTo>
                    <a:cubicBezTo>
                      <a:pt x="45" y="120"/>
                      <a:pt x="25" y="120"/>
                      <a:pt x="22" y="1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pic>
          <p:nvPicPr>
            <p:cNvPr id="65" name="Picture 64"/>
            <p:cNvPicPr>
              <a:picLocks noChangeAspect="1"/>
            </p:cNvPicPr>
            <p:nvPr/>
          </p:nvPicPr>
          <p:blipFill>
            <a:blip r:embed="rId4" cstate="print">
              <a:biLevel thresh="25000"/>
              <a:extLst>
                <a:ext uri="{28A0092B-C50C-407E-A947-70E740481C1C}">
                  <a14:useLocalDpi xmlns:a14="http://schemas.microsoft.com/office/drawing/2010/main"/>
                </a:ext>
              </a:extLst>
            </a:blip>
            <a:stretch>
              <a:fillRect/>
            </a:stretch>
          </p:blipFill>
          <p:spPr>
            <a:xfrm>
              <a:off x="9833633" y="2300121"/>
              <a:ext cx="731520" cy="403623"/>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1188821" y="2300121"/>
              <a:ext cx="640080" cy="640080"/>
            </a:xfrm>
            <a:prstGeom prst="rect">
              <a:avLst/>
            </a:prstGeom>
          </p:spPr>
        </p:pic>
        <p:sp>
          <p:nvSpPr>
            <p:cNvPr id="67" name="TextBox 66"/>
            <p:cNvSpPr txBox="1"/>
            <p:nvPr/>
          </p:nvSpPr>
          <p:spPr>
            <a:xfrm>
              <a:off x="9965128" y="2981285"/>
              <a:ext cx="474810"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Box</a:t>
              </a:r>
            </a:p>
          </p:txBody>
        </p:sp>
        <p:sp>
          <p:nvSpPr>
            <p:cNvPr id="77" name="TextBox 76"/>
            <p:cNvSpPr txBox="1"/>
            <p:nvPr/>
          </p:nvSpPr>
          <p:spPr>
            <a:xfrm>
              <a:off x="8393341" y="2981285"/>
              <a:ext cx="928460"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OneDrive</a:t>
              </a:r>
            </a:p>
          </p:txBody>
        </p:sp>
        <p:sp>
          <p:nvSpPr>
            <p:cNvPr id="81" name="TextBox 80"/>
            <p:cNvSpPr txBox="1"/>
            <p:nvPr/>
          </p:nvSpPr>
          <p:spPr>
            <a:xfrm>
              <a:off x="11191169" y="2981285"/>
              <a:ext cx="644728"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Twilio</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grpSp>
      <p:grpSp>
        <p:nvGrpSpPr>
          <p:cNvPr id="24" name="Group 23"/>
          <p:cNvGrpSpPr/>
          <p:nvPr/>
        </p:nvGrpSpPr>
        <p:grpSpPr>
          <a:xfrm>
            <a:off x="8443742" y="3593899"/>
            <a:ext cx="3703193" cy="934811"/>
            <a:chOff x="8443742" y="3593899"/>
            <a:chExt cx="3703193" cy="934811"/>
          </a:xfrm>
        </p:grpSpPr>
        <p:sp>
          <p:nvSpPr>
            <p:cNvPr id="66" name="Freeform 12"/>
            <p:cNvSpPr>
              <a:spLocks noChangeAspect="1" noEditPoints="1"/>
            </p:cNvSpPr>
            <p:nvPr/>
          </p:nvSpPr>
          <p:spPr bwMode="auto">
            <a:xfrm>
              <a:off x="8626194" y="3635314"/>
              <a:ext cx="548640" cy="489872"/>
            </a:xfrm>
            <a:custGeom>
              <a:avLst/>
              <a:gdLst>
                <a:gd name="T0" fmla="*/ 347 w 1167"/>
                <a:gd name="T1" fmla="*/ 0 h 1042"/>
                <a:gd name="T2" fmla="*/ 0 w 1167"/>
                <a:gd name="T3" fmla="*/ 215 h 1042"/>
                <a:gd name="T4" fmla="*/ 222 w 1167"/>
                <a:gd name="T5" fmla="*/ 399 h 1042"/>
                <a:gd name="T6" fmla="*/ 574 w 1167"/>
                <a:gd name="T7" fmla="*/ 182 h 1042"/>
                <a:gd name="T8" fmla="*/ 347 w 1167"/>
                <a:gd name="T9" fmla="*/ 0 h 1042"/>
                <a:gd name="T10" fmla="*/ 347 w 1167"/>
                <a:gd name="T11" fmla="*/ 0 h 1042"/>
                <a:gd name="T12" fmla="*/ 819 w 1167"/>
                <a:gd name="T13" fmla="*/ 0 h 1042"/>
                <a:gd name="T14" fmla="*/ 1167 w 1167"/>
                <a:gd name="T15" fmla="*/ 217 h 1042"/>
                <a:gd name="T16" fmla="*/ 944 w 1167"/>
                <a:gd name="T17" fmla="*/ 399 h 1042"/>
                <a:gd name="T18" fmla="*/ 597 w 1167"/>
                <a:gd name="T19" fmla="*/ 182 h 1042"/>
                <a:gd name="T20" fmla="*/ 819 w 1167"/>
                <a:gd name="T21" fmla="*/ 0 h 1042"/>
                <a:gd name="T22" fmla="*/ 819 w 1167"/>
                <a:gd name="T23" fmla="*/ 0 h 1042"/>
                <a:gd name="T24" fmla="*/ 349 w 1167"/>
                <a:gd name="T25" fmla="*/ 798 h 1042"/>
                <a:gd name="T26" fmla="*/ 14 w 1167"/>
                <a:gd name="T27" fmla="*/ 602 h 1042"/>
                <a:gd name="T28" fmla="*/ 217 w 1167"/>
                <a:gd name="T29" fmla="*/ 427 h 1042"/>
                <a:gd name="T30" fmla="*/ 548 w 1167"/>
                <a:gd name="T31" fmla="*/ 631 h 1042"/>
                <a:gd name="T32" fmla="*/ 349 w 1167"/>
                <a:gd name="T33" fmla="*/ 798 h 1042"/>
                <a:gd name="T34" fmla="*/ 349 w 1167"/>
                <a:gd name="T35" fmla="*/ 798 h 1042"/>
                <a:gd name="T36" fmla="*/ 815 w 1167"/>
                <a:gd name="T37" fmla="*/ 796 h 1042"/>
                <a:gd name="T38" fmla="*/ 1152 w 1167"/>
                <a:gd name="T39" fmla="*/ 598 h 1042"/>
                <a:gd name="T40" fmla="*/ 949 w 1167"/>
                <a:gd name="T41" fmla="*/ 427 h 1042"/>
                <a:gd name="T42" fmla="*/ 618 w 1167"/>
                <a:gd name="T43" fmla="*/ 626 h 1042"/>
                <a:gd name="T44" fmla="*/ 815 w 1167"/>
                <a:gd name="T45" fmla="*/ 796 h 1042"/>
                <a:gd name="T46" fmla="*/ 815 w 1167"/>
                <a:gd name="T47" fmla="*/ 796 h 1042"/>
                <a:gd name="T48" fmla="*/ 592 w 1167"/>
                <a:gd name="T49" fmla="*/ 642 h 1042"/>
                <a:gd name="T50" fmla="*/ 592 w 1167"/>
                <a:gd name="T51" fmla="*/ 1042 h 1042"/>
                <a:gd name="T52" fmla="*/ 933 w 1167"/>
                <a:gd name="T53" fmla="*/ 831 h 1042"/>
                <a:gd name="T54" fmla="*/ 933 w 1167"/>
                <a:gd name="T55" fmla="*/ 768 h 1042"/>
                <a:gd name="T56" fmla="*/ 819 w 1167"/>
                <a:gd name="T57" fmla="*/ 827 h 1042"/>
                <a:gd name="T58" fmla="*/ 592 w 1167"/>
                <a:gd name="T59" fmla="*/ 642 h 1042"/>
                <a:gd name="T60" fmla="*/ 592 w 1167"/>
                <a:gd name="T61" fmla="*/ 642 h 1042"/>
                <a:gd name="T62" fmla="*/ 569 w 1167"/>
                <a:gd name="T63" fmla="*/ 642 h 1042"/>
                <a:gd name="T64" fmla="*/ 569 w 1167"/>
                <a:gd name="T65" fmla="*/ 1042 h 1042"/>
                <a:gd name="T66" fmla="*/ 233 w 1167"/>
                <a:gd name="T67" fmla="*/ 831 h 1042"/>
                <a:gd name="T68" fmla="*/ 233 w 1167"/>
                <a:gd name="T69" fmla="*/ 768 h 1042"/>
                <a:gd name="T70" fmla="*/ 347 w 1167"/>
                <a:gd name="T71" fmla="*/ 827 h 1042"/>
                <a:gd name="T72" fmla="*/ 569 w 1167"/>
                <a:gd name="T73" fmla="*/ 642 h 1042"/>
                <a:gd name="T74" fmla="*/ 569 w 1167"/>
                <a:gd name="T75" fmla="*/ 642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7" h="1042">
                  <a:moveTo>
                    <a:pt x="347" y="0"/>
                  </a:moveTo>
                  <a:lnTo>
                    <a:pt x="0" y="215"/>
                  </a:lnTo>
                  <a:lnTo>
                    <a:pt x="222" y="399"/>
                  </a:lnTo>
                  <a:lnTo>
                    <a:pt x="574" y="182"/>
                  </a:lnTo>
                  <a:lnTo>
                    <a:pt x="347" y="0"/>
                  </a:lnTo>
                  <a:lnTo>
                    <a:pt x="347" y="0"/>
                  </a:lnTo>
                  <a:close/>
                  <a:moveTo>
                    <a:pt x="819" y="0"/>
                  </a:moveTo>
                  <a:lnTo>
                    <a:pt x="1167" y="217"/>
                  </a:lnTo>
                  <a:lnTo>
                    <a:pt x="944" y="399"/>
                  </a:lnTo>
                  <a:lnTo>
                    <a:pt x="597" y="182"/>
                  </a:lnTo>
                  <a:lnTo>
                    <a:pt x="819" y="0"/>
                  </a:lnTo>
                  <a:lnTo>
                    <a:pt x="819" y="0"/>
                  </a:lnTo>
                  <a:close/>
                  <a:moveTo>
                    <a:pt x="349" y="798"/>
                  </a:moveTo>
                  <a:lnTo>
                    <a:pt x="14" y="602"/>
                  </a:lnTo>
                  <a:lnTo>
                    <a:pt x="217" y="427"/>
                  </a:lnTo>
                  <a:lnTo>
                    <a:pt x="548" y="631"/>
                  </a:lnTo>
                  <a:lnTo>
                    <a:pt x="349" y="798"/>
                  </a:lnTo>
                  <a:lnTo>
                    <a:pt x="349" y="798"/>
                  </a:lnTo>
                  <a:close/>
                  <a:moveTo>
                    <a:pt x="815" y="796"/>
                  </a:moveTo>
                  <a:lnTo>
                    <a:pt x="1152" y="598"/>
                  </a:lnTo>
                  <a:lnTo>
                    <a:pt x="949" y="427"/>
                  </a:lnTo>
                  <a:lnTo>
                    <a:pt x="618" y="626"/>
                  </a:lnTo>
                  <a:lnTo>
                    <a:pt x="815" y="796"/>
                  </a:lnTo>
                  <a:lnTo>
                    <a:pt x="815" y="796"/>
                  </a:lnTo>
                  <a:close/>
                  <a:moveTo>
                    <a:pt x="592" y="642"/>
                  </a:moveTo>
                  <a:lnTo>
                    <a:pt x="592" y="1042"/>
                  </a:lnTo>
                  <a:lnTo>
                    <a:pt x="933" y="831"/>
                  </a:lnTo>
                  <a:lnTo>
                    <a:pt x="933" y="768"/>
                  </a:lnTo>
                  <a:lnTo>
                    <a:pt x="819" y="827"/>
                  </a:lnTo>
                  <a:lnTo>
                    <a:pt x="592" y="642"/>
                  </a:lnTo>
                  <a:lnTo>
                    <a:pt x="592" y="642"/>
                  </a:lnTo>
                  <a:close/>
                  <a:moveTo>
                    <a:pt x="569" y="642"/>
                  </a:moveTo>
                  <a:lnTo>
                    <a:pt x="569" y="1042"/>
                  </a:lnTo>
                  <a:lnTo>
                    <a:pt x="233" y="831"/>
                  </a:lnTo>
                  <a:lnTo>
                    <a:pt x="233" y="768"/>
                  </a:lnTo>
                  <a:lnTo>
                    <a:pt x="347" y="827"/>
                  </a:lnTo>
                  <a:lnTo>
                    <a:pt x="569" y="642"/>
                  </a:lnTo>
                  <a:lnTo>
                    <a:pt x="569" y="64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8" name="Picture 7"/>
            <p:cNvPicPr>
              <a:picLocks noChangeAspect="1"/>
            </p:cNvPicPr>
            <p:nvPr/>
          </p:nvPicPr>
          <p:blipFill>
            <a:blip r:embed="rId6"/>
            <a:stretch>
              <a:fillRect/>
            </a:stretch>
          </p:blipFill>
          <p:spPr>
            <a:xfrm>
              <a:off x="9866499" y="3593899"/>
              <a:ext cx="640080" cy="572703"/>
            </a:xfrm>
            <a:prstGeom prst="rect">
              <a:avLst/>
            </a:prstGeom>
          </p:spPr>
        </p:pic>
        <p:pic>
          <p:nvPicPr>
            <p:cNvPr id="76" name="Picture 75"/>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1239213" y="3605930"/>
              <a:ext cx="548640" cy="548640"/>
            </a:xfrm>
            <a:prstGeom prst="rect">
              <a:avLst/>
            </a:prstGeom>
          </p:spPr>
        </p:pic>
        <p:sp>
          <p:nvSpPr>
            <p:cNvPr id="82" name="TextBox 81"/>
            <p:cNvSpPr txBox="1"/>
            <p:nvPr/>
          </p:nvSpPr>
          <p:spPr>
            <a:xfrm>
              <a:off x="8443742" y="4242478"/>
              <a:ext cx="878767"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Dropbox</a:t>
              </a:r>
            </a:p>
          </p:txBody>
        </p:sp>
        <p:sp>
          <p:nvSpPr>
            <p:cNvPr id="83" name="TextBox 82"/>
            <p:cNvSpPr txBox="1"/>
            <p:nvPr/>
          </p:nvSpPr>
          <p:spPr>
            <a:xfrm>
              <a:off x="9742367" y="4242478"/>
              <a:ext cx="899606"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Sendgrid</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sp>
          <p:nvSpPr>
            <p:cNvPr id="84" name="TextBox 83"/>
            <p:cNvSpPr txBox="1"/>
            <p:nvPr/>
          </p:nvSpPr>
          <p:spPr>
            <a:xfrm>
              <a:off x="10859403" y="4242478"/>
              <a:ext cx="1287532" cy="286232"/>
            </a:xfrm>
            <a:prstGeom prst="rect">
              <a:avLst/>
            </a:prstGeom>
            <a:noFill/>
          </p:spPr>
          <p:txBody>
            <a:bodyPr wrap="none" lIns="91440" tIns="45720" rIns="91440" bIns="45720"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 storage</a:t>
              </a:r>
            </a:p>
          </p:txBody>
        </p:sp>
      </p:grpSp>
      <p:grpSp>
        <p:nvGrpSpPr>
          <p:cNvPr id="25" name="Group 24"/>
          <p:cNvGrpSpPr/>
          <p:nvPr/>
        </p:nvGrpSpPr>
        <p:grpSpPr>
          <a:xfrm>
            <a:off x="8293055" y="4769554"/>
            <a:ext cx="3813416" cy="1214249"/>
            <a:chOff x="8293055" y="4769554"/>
            <a:chExt cx="3813416" cy="1214249"/>
          </a:xfrm>
        </p:grpSpPr>
        <p:pic>
          <p:nvPicPr>
            <p:cNvPr id="9" name="Picture 8"/>
            <p:cNvPicPr>
              <a:picLocks noChangeAspect="1"/>
            </p:cNvPicPr>
            <p:nvPr/>
          </p:nvPicPr>
          <p:blipFill>
            <a:blip r:embed="rId8"/>
            <a:stretch>
              <a:fillRect/>
            </a:stretch>
          </p:blipFill>
          <p:spPr>
            <a:xfrm>
              <a:off x="11264855" y="4769554"/>
              <a:ext cx="493223" cy="602828"/>
            </a:xfrm>
            <a:prstGeom prst="rect">
              <a:avLst/>
            </a:prstGeom>
          </p:spPr>
        </p:pic>
        <p:sp>
          <p:nvSpPr>
            <p:cNvPr id="91" name="Rectangle 90"/>
            <p:cNvSpPr>
              <a:spLocks noChangeArrowheads="1"/>
            </p:cNvSpPr>
            <p:nvPr/>
          </p:nvSpPr>
          <p:spPr bwMode="auto">
            <a:xfrm>
              <a:off x="8293055" y="5503672"/>
              <a:ext cx="1186542" cy="480131"/>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 queue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storage</a:t>
              </a:r>
            </a:p>
          </p:txBody>
        </p:sp>
        <p:sp>
          <p:nvSpPr>
            <p:cNvPr id="92" name="Rectangle 91"/>
            <p:cNvSpPr>
              <a:spLocks noChangeArrowheads="1"/>
            </p:cNvSpPr>
            <p:nvPr/>
          </p:nvSpPr>
          <p:spPr bwMode="auto">
            <a:xfrm>
              <a:off x="9708200" y="5503672"/>
              <a:ext cx="979755" cy="480131"/>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Azure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event hub</a:t>
              </a:r>
            </a:p>
          </p:txBody>
        </p:sp>
        <p:sp>
          <p:nvSpPr>
            <p:cNvPr id="95" name="Rectangle 94"/>
            <p:cNvSpPr>
              <a:spLocks noChangeArrowheads="1"/>
            </p:cNvSpPr>
            <p:nvPr/>
          </p:nvSpPr>
          <p:spPr bwMode="auto">
            <a:xfrm>
              <a:off x="10918325" y="5503672"/>
              <a:ext cx="1188146" cy="286232"/>
            </a:xfrm>
            <a:prstGeom prst="rect">
              <a:avLst/>
            </a:prstGeom>
            <a:noFill/>
            <a:extLst/>
          </p:spPr>
          <p:txBody>
            <a:bodyPr wrap="none" lIns="91440" tIns="45720" rIns="91440" bIns="45720" rtlCol="0" anchor="b">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err="1">
                  <a:ln>
                    <a:noFill/>
                  </a:ln>
                  <a:gradFill>
                    <a:gsLst>
                      <a:gs pos="0">
                        <a:srgbClr val="FFFFFF"/>
                      </a:gs>
                      <a:gs pos="100000">
                        <a:srgbClr val="FFFFFF"/>
                      </a:gs>
                    </a:gsLst>
                    <a:lin ang="5400000" scaled="1"/>
                  </a:gradFill>
                  <a:effectLst/>
                  <a:uLnTx/>
                  <a:uFillTx/>
                </a:rPr>
                <a:t>AzureDocDb</a:t>
              </a:r>
              <a:endPar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endParaRPr>
            </a:p>
          </p:txBody>
        </p:sp>
        <p:pic>
          <p:nvPicPr>
            <p:cNvPr id="96" name="Picture 95"/>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9923625" y="4792241"/>
              <a:ext cx="548640" cy="548640"/>
            </a:xfrm>
            <a:prstGeom prst="rect">
              <a:avLst/>
            </a:prstGeom>
          </p:spPr>
        </p:pic>
        <p:pic>
          <p:nvPicPr>
            <p:cNvPr id="97" name="Picture 96"/>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620986" y="4792241"/>
              <a:ext cx="548640" cy="548640"/>
            </a:xfrm>
            <a:prstGeom prst="rect">
              <a:avLst/>
            </a:prstGeom>
          </p:spPr>
        </p:pic>
      </p:grpSp>
      <p:sp>
        <p:nvSpPr>
          <p:cNvPr id="106" name="TextBox 105"/>
          <p:cNvSpPr txBox="1"/>
          <p:nvPr/>
        </p:nvSpPr>
        <p:spPr>
          <a:xfrm>
            <a:off x="4645974" y="5517931"/>
            <a:ext cx="1792451" cy="646331"/>
          </a:xfrm>
          <a:prstGeom prst="rect">
            <a:avLst/>
          </a:prstGeom>
          <a:noFill/>
        </p:spPr>
        <p:txBody>
          <a:bodyPr wrap="square" lIns="91440" tIns="45720" rIns="91440" bIns="45720"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Develop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your way</a:t>
            </a:r>
          </a:p>
        </p:txBody>
      </p:sp>
      <p:grpSp>
        <p:nvGrpSpPr>
          <p:cNvPr id="22" name="Group 21"/>
          <p:cNvGrpSpPr/>
          <p:nvPr/>
        </p:nvGrpSpPr>
        <p:grpSpPr>
          <a:xfrm>
            <a:off x="6596268" y="3732361"/>
            <a:ext cx="1430087" cy="2431901"/>
            <a:chOff x="6389240" y="3732361"/>
            <a:chExt cx="1637115" cy="2431901"/>
          </a:xfrm>
        </p:grpSpPr>
        <p:sp>
          <p:nvSpPr>
            <p:cNvPr id="107" name="TextBox 106"/>
            <p:cNvSpPr txBox="1"/>
            <p:nvPr/>
          </p:nvSpPr>
          <p:spPr>
            <a:xfrm>
              <a:off x="6389240" y="5517931"/>
              <a:ext cx="1637115" cy="646331"/>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Local</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development</a:t>
              </a:r>
            </a:p>
          </p:txBody>
        </p:sp>
        <p:sp>
          <p:nvSpPr>
            <p:cNvPr id="111" name="Freeform 19"/>
            <p:cNvSpPr>
              <a:spLocks noChangeAspect="1" noEditPoints="1"/>
            </p:cNvSpPr>
            <p:nvPr/>
          </p:nvSpPr>
          <p:spPr bwMode="auto">
            <a:xfrm>
              <a:off x="6669516" y="3732361"/>
              <a:ext cx="1110341" cy="914400"/>
            </a:xfrm>
            <a:custGeom>
              <a:avLst/>
              <a:gdLst>
                <a:gd name="T0" fmla="*/ 243 w 292"/>
                <a:gd name="T1" fmla="*/ 0 h 240"/>
                <a:gd name="T2" fmla="*/ 49 w 292"/>
                <a:gd name="T3" fmla="*/ 0 h 240"/>
                <a:gd name="T4" fmla="*/ 34 w 292"/>
                <a:gd name="T5" fmla="*/ 15 h 240"/>
                <a:gd name="T6" fmla="*/ 34 w 292"/>
                <a:gd name="T7" fmla="*/ 145 h 240"/>
                <a:gd name="T8" fmla="*/ 49 w 292"/>
                <a:gd name="T9" fmla="*/ 160 h 240"/>
                <a:gd name="T10" fmla="*/ 243 w 292"/>
                <a:gd name="T11" fmla="*/ 160 h 240"/>
                <a:gd name="T12" fmla="*/ 258 w 292"/>
                <a:gd name="T13" fmla="*/ 145 h 240"/>
                <a:gd name="T14" fmla="*/ 258 w 292"/>
                <a:gd name="T15" fmla="*/ 15 h 240"/>
                <a:gd name="T16" fmla="*/ 243 w 292"/>
                <a:gd name="T17" fmla="*/ 0 h 240"/>
                <a:gd name="T18" fmla="*/ 244 w 292"/>
                <a:gd name="T19" fmla="*/ 148 h 240"/>
                <a:gd name="T20" fmla="*/ 48 w 292"/>
                <a:gd name="T21" fmla="*/ 148 h 240"/>
                <a:gd name="T22" fmla="*/ 48 w 292"/>
                <a:gd name="T23" fmla="*/ 12 h 240"/>
                <a:gd name="T24" fmla="*/ 244 w 292"/>
                <a:gd name="T25" fmla="*/ 12 h 240"/>
                <a:gd name="T26" fmla="*/ 244 w 292"/>
                <a:gd name="T27" fmla="*/ 148 h 240"/>
                <a:gd name="T28" fmla="*/ 287 w 292"/>
                <a:gd name="T29" fmla="*/ 225 h 240"/>
                <a:gd name="T30" fmla="*/ 260 w 292"/>
                <a:gd name="T31" fmla="*/ 179 h 240"/>
                <a:gd name="T32" fmla="*/ 245 w 292"/>
                <a:gd name="T33" fmla="*/ 164 h 240"/>
                <a:gd name="T34" fmla="*/ 47 w 292"/>
                <a:gd name="T35" fmla="*/ 164 h 240"/>
                <a:gd name="T36" fmla="*/ 32 w 292"/>
                <a:gd name="T37" fmla="*/ 179 h 240"/>
                <a:gd name="T38" fmla="*/ 5 w 292"/>
                <a:gd name="T39" fmla="*/ 225 h 240"/>
                <a:gd name="T40" fmla="*/ 11 w 292"/>
                <a:gd name="T41" fmla="*/ 240 h 240"/>
                <a:gd name="T42" fmla="*/ 282 w 292"/>
                <a:gd name="T43" fmla="*/ 240 h 240"/>
                <a:gd name="T44" fmla="*/ 287 w 292"/>
                <a:gd name="T45" fmla="*/ 225 h 240"/>
                <a:gd name="T46" fmla="*/ 108 w 292"/>
                <a:gd name="T47" fmla="*/ 233 h 240"/>
                <a:gd name="T48" fmla="*/ 114 w 292"/>
                <a:gd name="T49" fmla="*/ 213 h 240"/>
                <a:gd name="T50" fmla="*/ 178 w 292"/>
                <a:gd name="T51" fmla="*/ 213 h 240"/>
                <a:gd name="T52" fmla="*/ 184 w 292"/>
                <a:gd name="T53" fmla="*/ 233 h 240"/>
                <a:gd name="T54" fmla="*/ 108 w 292"/>
                <a:gd name="T55" fmla="*/ 233 h 240"/>
                <a:gd name="T56" fmla="*/ 26 w 292"/>
                <a:gd name="T57" fmla="*/ 208 h 240"/>
                <a:gd name="T58" fmla="*/ 47 w 292"/>
                <a:gd name="T59" fmla="*/ 168 h 240"/>
                <a:gd name="T60" fmla="*/ 244 w 292"/>
                <a:gd name="T61" fmla="*/ 168 h 240"/>
                <a:gd name="T62" fmla="*/ 266 w 292"/>
                <a:gd name="T63" fmla="*/ 208 h 240"/>
                <a:gd name="T64" fmla="*/ 26 w 292"/>
                <a:gd name="T65" fmla="*/ 20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40">
                  <a:moveTo>
                    <a:pt x="243" y="0"/>
                  </a:moveTo>
                  <a:cubicBezTo>
                    <a:pt x="243" y="0"/>
                    <a:pt x="243" y="0"/>
                    <a:pt x="49" y="0"/>
                  </a:cubicBezTo>
                  <a:cubicBezTo>
                    <a:pt x="40" y="0"/>
                    <a:pt x="34" y="7"/>
                    <a:pt x="34" y="15"/>
                  </a:cubicBezTo>
                  <a:cubicBezTo>
                    <a:pt x="34" y="15"/>
                    <a:pt x="34" y="15"/>
                    <a:pt x="34" y="145"/>
                  </a:cubicBezTo>
                  <a:cubicBezTo>
                    <a:pt x="34" y="153"/>
                    <a:pt x="40" y="160"/>
                    <a:pt x="49" y="160"/>
                  </a:cubicBezTo>
                  <a:cubicBezTo>
                    <a:pt x="49" y="160"/>
                    <a:pt x="49" y="160"/>
                    <a:pt x="243" y="160"/>
                  </a:cubicBezTo>
                  <a:cubicBezTo>
                    <a:pt x="251" y="160"/>
                    <a:pt x="258" y="153"/>
                    <a:pt x="258" y="145"/>
                  </a:cubicBezTo>
                  <a:cubicBezTo>
                    <a:pt x="258" y="15"/>
                    <a:pt x="258" y="15"/>
                    <a:pt x="258" y="15"/>
                  </a:cubicBezTo>
                  <a:cubicBezTo>
                    <a:pt x="258" y="7"/>
                    <a:pt x="251" y="0"/>
                    <a:pt x="243" y="0"/>
                  </a:cubicBezTo>
                  <a:close/>
                  <a:moveTo>
                    <a:pt x="244" y="148"/>
                  </a:moveTo>
                  <a:cubicBezTo>
                    <a:pt x="48" y="148"/>
                    <a:pt x="48" y="148"/>
                    <a:pt x="48" y="148"/>
                  </a:cubicBezTo>
                  <a:cubicBezTo>
                    <a:pt x="48" y="12"/>
                    <a:pt x="48" y="12"/>
                    <a:pt x="48" y="12"/>
                  </a:cubicBezTo>
                  <a:cubicBezTo>
                    <a:pt x="244" y="12"/>
                    <a:pt x="244" y="12"/>
                    <a:pt x="244" y="12"/>
                  </a:cubicBezTo>
                  <a:lnTo>
                    <a:pt x="244" y="148"/>
                  </a:lnTo>
                  <a:close/>
                  <a:moveTo>
                    <a:pt x="287" y="225"/>
                  </a:moveTo>
                  <a:cubicBezTo>
                    <a:pt x="260" y="179"/>
                    <a:pt x="260" y="179"/>
                    <a:pt x="260" y="179"/>
                  </a:cubicBezTo>
                  <a:cubicBezTo>
                    <a:pt x="257" y="173"/>
                    <a:pt x="254" y="164"/>
                    <a:pt x="245" y="164"/>
                  </a:cubicBezTo>
                  <a:cubicBezTo>
                    <a:pt x="245" y="164"/>
                    <a:pt x="245" y="164"/>
                    <a:pt x="47" y="164"/>
                  </a:cubicBezTo>
                  <a:cubicBezTo>
                    <a:pt x="38" y="164"/>
                    <a:pt x="36" y="174"/>
                    <a:pt x="32" y="179"/>
                  </a:cubicBezTo>
                  <a:cubicBezTo>
                    <a:pt x="32" y="179"/>
                    <a:pt x="32" y="179"/>
                    <a:pt x="5" y="225"/>
                  </a:cubicBezTo>
                  <a:cubicBezTo>
                    <a:pt x="0" y="232"/>
                    <a:pt x="2" y="240"/>
                    <a:pt x="11" y="240"/>
                  </a:cubicBezTo>
                  <a:cubicBezTo>
                    <a:pt x="11" y="240"/>
                    <a:pt x="11" y="240"/>
                    <a:pt x="282" y="240"/>
                  </a:cubicBezTo>
                  <a:cubicBezTo>
                    <a:pt x="290" y="240"/>
                    <a:pt x="292" y="231"/>
                    <a:pt x="287" y="225"/>
                  </a:cubicBezTo>
                  <a:close/>
                  <a:moveTo>
                    <a:pt x="108" y="233"/>
                  </a:moveTo>
                  <a:cubicBezTo>
                    <a:pt x="114" y="213"/>
                    <a:pt x="114" y="213"/>
                    <a:pt x="114" y="213"/>
                  </a:cubicBezTo>
                  <a:cubicBezTo>
                    <a:pt x="178" y="213"/>
                    <a:pt x="178" y="213"/>
                    <a:pt x="178" y="213"/>
                  </a:cubicBezTo>
                  <a:cubicBezTo>
                    <a:pt x="184" y="233"/>
                    <a:pt x="184" y="233"/>
                    <a:pt x="184" y="233"/>
                  </a:cubicBezTo>
                  <a:lnTo>
                    <a:pt x="108" y="233"/>
                  </a:lnTo>
                  <a:close/>
                  <a:moveTo>
                    <a:pt x="26" y="208"/>
                  </a:moveTo>
                  <a:cubicBezTo>
                    <a:pt x="47" y="168"/>
                    <a:pt x="47" y="168"/>
                    <a:pt x="47" y="168"/>
                  </a:cubicBezTo>
                  <a:cubicBezTo>
                    <a:pt x="244" y="168"/>
                    <a:pt x="244" y="168"/>
                    <a:pt x="244" y="168"/>
                  </a:cubicBezTo>
                  <a:cubicBezTo>
                    <a:pt x="266" y="208"/>
                    <a:pt x="266" y="208"/>
                    <a:pt x="266" y="208"/>
                  </a:cubicBezTo>
                  <a:lnTo>
                    <a:pt x="26" y="208"/>
                  </a:lnTo>
                  <a:close/>
                </a:path>
              </a:pathLst>
            </a:custGeom>
            <a:solidFill>
              <a:srgbClr val="FFFFFF"/>
            </a:solidFill>
            <a:ln>
              <a:noFill/>
            </a:ln>
            <a:extLst/>
          </p:spPr>
          <p:txBody>
            <a:bodyPr vert="horz" wrap="square" lIns="91440" tIns="9144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gradFill>
                    <a:gsLst>
                      <a:gs pos="0">
                        <a:srgbClr val="FFFFFF"/>
                      </a:gs>
                      <a:gs pos="100000">
                        <a:srgbClr val="FFFFFF"/>
                      </a:gs>
                    </a:gsLst>
                    <a:lin ang="5400000" scaled="0"/>
                  </a:gradFill>
                  <a:effectLst/>
                  <a:uLnTx/>
                  <a:uFillTx/>
                </a:rPr>
                <a:t>&lt;/&gt;</a:t>
              </a:r>
            </a:p>
          </p:txBody>
        </p:sp>
      </p:grpSp>
      <p:grpSp>
        <p:nvGrpSpPr>
          <p:cNvPr id="26" name="Group 25"/>
          <p:cNvGrpSpPr/>
          <p:nvPr/>
        </p:nvGrpSpPr>
        <p:grpSpPr>
          <a:xfrm>
            <a:off x="473987" y="2448438"/>
            <a:ext cx="1588480" cy="3715824"/>
            <a:chOff x="473987" y="2448438"/>
            <a:chExt cx="1588480" cy="3715824"/>
          </a:xfrm>
        </p:grpSpPr>
        <p:sp>
          <p:nvSpPr>
            <p:cNvPr id="112" name="TextBox 111"/>
            <p:cNvSpPr txBox="1"/>
            <p:nvPr/>
          </p:nvSpPr>
          <p:spPr>
            <a:xfrm>
              <a:off x="473987" y="5517931"/>
              <a:ext cx="1571520" cy="646331"/>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Event-driven</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scale</a:t>
              </a:r>
            </a:p>
          </p:txBody>
        </p:sp>
        <p:pic>
          <p:nvPicPr>
            <p:cNvPr id="114" name="Picture 113"/>
            <p:cNvPicPr>
              <a:picLocks noChangeAspect="1"/>
            </p:cNvPicPr>
            <p:nvPr/>
          </p:nvPicPr>
          <p:blipFill rotWithShape="1">
            <a:blip r:embed="rId9" cstate="print">
              <a:duotone>
                <a:schemeClr val="accent1">
                  <a:shade val="45000"/>
                  <a:satMod val="135000"/>
                </a:schemeClr>
                <a:prstClr val="white"/>
              </a:duotone>
              <a:lum contrast="25000"/>
              <a:extLst>
                <a:ext uri="{28A0092B-C50C-407E-A947-70E740481C1C}">
                  <a14:useLocalDpi xmlns:a14="http://schemas.microsoft.com/office/drawing/2010/main"/>
                </a:ext>
              </a:extLst>
            </a:blip>
            <a:srcRect l="24332" r="23006"/>
            <a:stretch/>
          </p:blipFill>
          <p:spPr>
            <a:xfrm>
              <a:off x="486206" y="2448438"/>
              <a:ext cx="1576261" cy="2993124"/>
            </a:xfrm>
            <a:prstGeom prst="rect">
              <a:avLst/>
            </a:prstGeom>
          </p:spPr>
        </p:pic>
      </p:grpSp>
      <p:grpSp>
        <p:nvGrpSpPr>
          <p:cNvPr id="20" name="Group 19"/>
          <p:cNvGrpSpPr/>
          <p:nvPr/>
        </p:nvGrpSpPr>
        <p:grpSpPr>
          <a:xfrm>
            <a:off x="2597019" y="3408514"/>
            <a:ext cx="1233549" cy="2478749"/>
            <a:chOff x="2597019" y="3408514"/>
            <a:chExt cx="1233549" cy="2478749"/>
          </a:xfrm>
        </p:grpSpPr>
        <p:sp>
          <p:nvSpPr>
            <p:cNvPr id="113" name="TextBox 112"/>
            <p:cNvSpPr txBox="1"/>
            <p:nvPr/>
          </p:nvSpPr>
          <p:spPr>
            <a:xfrm>
              <a:off x="2711298" y="5517931"/>
              <a:ext cx="1035861" cy="3693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No Ops</a:t>
              </a:r>
            </a:p>
          </p:txBody>
        </p:sp>
        <p:sp>
          <p:nvSpPr>
            <p:cNvPr id="116" name="Freeform 8"/>
            <p:cNvSpPr>
              <a:spLocks noEditPoints="1"/>
            </p:cNvSpPr>
            <p:nvPr/>
          </p:nvSpPr>
          <p:spPr bwMode="auto">
            <a:xfrm>
              <a:off x="2607629" y="4162902"/>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7" name="Freeform 9"/>
            <p:cNvSpPr>
              <a:spLocks noEditPoints="1"/>
            </p:cNvSpPr>
            <p:nvPr/>
          </p:nvSpPr>
          <p:spPr bwMode="auto">
            <a:xfrm>
              <a:off x="3048163" y="4162902"/>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8" name="Freeform 10"/>
            <p:cNvSpPr>
              <a:spLocks noEditPoints="1"/>
            </p:cNvSpPr>
            <p:nvPr/>
          </p:nvSpPr>
          <p:spPr bwMode="auto">
            <a:xfrm>
              <a:off x="3488697" y="4162902"/>
              <a:ext cx="341312" cy="892175"/>
            </a:xfrm>
            <a:custGeom>
              <a:avLst/>
              <a:gdLst>
                <a:gd name="T0" fmla="*/ 67 w 91"/>
                <a:gd name="T1" fmla="*/ 0 h 238"/>
                <a:gd name="T2" fmla="*/ 25 w 91"/>
                <a:gd name="T3" fmla="*/ 0 h 238"/>
                <a:gd name="T4" fmla="*/ 0 w 91"/>
                <a:gd name="T5" fmla="*/ 24 h 238"/>
                <a:gd name="T6" fmla="*/ 0 w 91"/>
                <a:gd name="T7" fmla="*/ 214 h 238"/>
                <a:gd name="T8" fmla="*/ 25 w 91"/>
                <a:gd name="T9" fmla="*/ 238 h 238"/>
                <a:gd name="T10" fmla="*/ 67 w 91"/>
                <a:gd name="T11" fmla="*/ 238 h 238"/>
                <a:gd name="T12" fmla="*/ 91 w 91"/>
                <a:gd name="T13" fmla="*/ 214 h 238"/>
                <a:gd name="T14" fmla="*/ 91 w 91"/>
                <a:gd name="T15" fmla="*/ 24 h 238"/>
                <a:gd name="T16" fmla="*/ 67 w 91"/>
                <a:gd name="T17" fmla="*/ 0 h 238"/>
                <a:gd name="T18" fmla="*/ 46 w 91"/>
                <a:gd name="T19" fmla="*/ 182 h 238"/>
                <a:gd name="T20" fmla="*/ 34 w 91"/>
                <a:gd name="T21" fmla="*/ 170 h 238"/>
                <a:gd name="T22" fmla="*/ 46 w 91"/>
                <a:gd name="T23" fmla="*/ 158 h 238"/>
                <a:gd name="T24" fmla="*/ 57 w 91"/>
                <a:gd name="T25" fmla="*/ 170 h 238"/>
                <a:gd name="T26" fmla="*/ 46 w 91"/>
                <a:gd name="T27" fmla="*/ 182 h 238"/>
                <a:gd name="T28" fmla="*/ 67 w 91"/>
                <a:gd name="T29" fmla="*/ 65 h 238"/>
                <a:gd name="T30" fmla="*/ 24 w 91"/>
                <a:gd name="T31" fmla="*/ 65 h 238"/>
                <a:gd name="T32" fmla="*/ 24 w 91"/>
                <a:gd name="T33" fmla="*/ 57 h 238"/>
                <a:gd name="T34" fmla="*/ 67 w 91"/>
                <a:gd name="T35" fmla="*/ 57 h 238"/>
                <a:gd name="T36" fmla="*/ 67 w 91"/>
                <a:gd name="T37" fmla="*/ 65 h 238"/>
                <a:gd name="T38" fmla="*/ 67 w 91"/>
                <a:gd name="T39" fmla="*/ 65 h 238"/>
                <a:gd name="T40" fmla="*/ 67 w 91"/>
                <a:gd name="T41" fmla="*/ 41 h 238"/>
                <a:gd name="T42" fmla="*/ 24 w 91"/>
                <a:gd name="T43" fmla="*/ 41 h 238"/>
                <a:gd name="T44" fmla="*/ 24 w 91"/>
                <a:gd name="T45" fmla="*/ 32 h 238"/>
                <a:gd name="T46" fmla="*/ 67 w 91"/>
                <a:gd name="T47" fmla="*/ 32 h 238"/>
                <a:gd name="T48" fmla="*/ 67 w 91"/>
                <a:gd name="T49" fmla="*/ 41 h 238"/>
                <a:gd name="T50" fmla="*/ 67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7" y="0"/>
                  </a:moveTo>
                  <a:cubicBezTo>
                    <a:pt x="25" y="0"/>
                    <a:pt x="25" y="0"/>
                    <a:pt x="25" y="0"/>
                  </a:cubicBezTo>
                  <a:cubicBezTo>
                    <a:pt x="11" y="0"/>
                    <a:pt x="0" y="11"/>
                    <a:pt x="0" y="24"/>
                  </a:cubicBezTo>
                  <a:cubicBezTo>
                    <a:pt x="0" y="214"/>
                    <a:pt x="0" y="214"/>
                    <a:pt x="0" y="214"/>
                  </a:cubicBezTo>
                  <a:cubicBezTo>
                    <a:pt x="0" y="227"/>
                    <a:pt x="11" y="238"/>
                    <a:pt x="25" y="238"/>
                  </a:cubicBezTo>
                  <a:cubicBezTo>
                    <a:pt x="67" y="238"/>
                    <a:pt x="67" y="238"/>
                    <a:pt x="67" y="238"/>
                  </a:cubicBezTo>
                  <a:cubicBezTo>
                    <a:pt x="80" y="238"/>
                    <a:pt x="91" y="227"/>
                    <a:pt x="91" y="214"/>
                  </a:cubicBezTo>
                  <a:cubicBezTo>
                    <a:pt x="91" y="24"/>
                    <a:pt x="91" y="24"/>
                    <a:pt x="91" y="24"/>
                  </a:cubicBezTo>
                  <a:cubicBezTo>
                    <a:pt x="91" y="11"/>
                    <a:pt x="80" y="0"/>
                    <a:pt x="67" y="0"/>
                  </a:cubicBezTo>
                  <a:close/>
                  <a:moveTo>
                    <a:pt x="46" y="182"/>
                  </a:moveTo>
                  <a:cubicBezTo>
                    <a:pt x="39" y="182"/>
                    <a:pt x="34" y="176"/>
                    <a:pt x="34" y="170"/>
                  </a:cubicBezTo>
                  <a:cubicBezTo>
                    <a:pt x="34" y="163"/>
                    <a:pt x="39" y="158"/>
                    <a:pt x="46" y="158"/>
                  </a:cubicBezTo>
                  <a:cubicBezTo>
                    <a:pt x="52" y="158"/>
                    <a:pt x="57" y="163"/>
                    <a:pt x="57" y="170"/>
                  </a:cubicBezTo>
                  <a:cubicBezTo>
                    <a:pt x="57" y="176"/>
                    <a:pt x="52" y="182"/>
                    <a:pt x="46" y="182"/>
                  </a:cubicBezTo>
                  <a:close/>
                  <a:moveTo>
                    <a:pt x="67" y="65"/>
                  </a:moveTo>
                  <a:cubicBezTo>
                    <a:pt x="24" y="65"/>
                    <a:pt x="24" y="65"/>
                    <a:pt x="24" y="65"/>
                  </a:cubicBezTo>
                  <a:cubicBezTo>
                    <a:pt x="24" y="57"/>
                    <a:pt x="24" y="57"/>
                    <a:pt x="24" y="57"/>
                  </a:cubicBezTo>
                  <a:cubicBezTo>
                    <a:pt x="67" y="57"/>
                    <a:pt x="67" y="57"/>
                    <a:pt x="67" y="57"/>
                  </a:cubicBezTo>
                  <a:cubicBezTo>
                    <a:pt x="67" y="65"/>
                    <a:pt x="67" y="65"/>
                    <a:pt x="67" y="65"/>
                  </a:cubicBezTo>
                  <a:cubicBezTo>
                    <a:pt x="67" y="65"/>
                    <a:pt x="67" y="65"/>
                    <a:pt x="67" y="65"/>
                  </a:cubicBezTo>
                  <a:close/>
                  <a:moveTo>
                    <a:pt x="67" y="41"/>
                  </a:moveTo>
                  <a:cubicBezTo>
                    <a:pt x="24" y="41"/>
                    <a:pt x="24" y="41"/>
                    <a:pt x="24" y="41"/>
                  </a:cubicBezTo>
                  <a:cubicBezTo>
                    <a:pt x="24" y="32"/>
                    <a:pt x="24" y="32"/>
                    <a:pt x="24" y="32"/>
                  </a:cubicBezTo>
                  <a:cubicBezTo>
                    <a:pt x="67" y="32"/>
                    <a:pt x="67" y="32"/>
                    <a:pt x="67" y="32"/>
                  </a:cubicBezTo>
                  <a:cubicBezTo>
                    <a:pt x="67" y="41"/>
                    <a:pt x="67" y="41"/>
                    <a:pt x="67" y="41"/>
                  </a:cubicBezTo>
                  <a:cubicBezTo>
                    <a:pt x="67" y="41"/>
                    <a:pt x="67" y="41"/>
                    <a:pt x="67"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0" name="Freeform 8"/>
            <p:cNvSpPr>
              <a:spLocks noEditPoints="1"/>
            </p:cNvSpPr>
            <p:nvPr/>
          </p:nvSpPr>
          <p:spPr bwMode="auto">
            <a:xfrm rot="5400000">
              <a:off x="3052921" y="3236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Freeform 5"/>
            <p:cNvSpPr>
              <a:spLocks/>
            </p:cNvSpPr>
            <p:nvPr/>
          </p:nvSpPr>
          <p:spPr bwMode="auto">
            <a:xfrm>
              <a:off x="2782252" y="3802062"/>
              <a:ext cx="882650" cy="407447"/>
            </a:xfrm>
            <a:custGeom>
              <a:avLst/>
              <a:gdLst>
                <a:gd name="T0" fmla="*/ 0 w 556"/>
                <a:gd name="T1" fmla="*/ 557 h 557"/>
                <a:gd name="T2" fmla="*/ 0 w 556"/>
                <a:gd name="T3" fmla="*/ 279 h 557"/>
                <a:gd name="T4" fmla="*/ 278 w 556"/>
                <a:gd name="T5" fmla="*/ 279 h 557"/>
                <a:gd name="T6" fmla="*/ 278 w 556"/>
                <a:gd name="T7" fmla="*/ 557 h 557"/>
                <a:gd name="T8" fmla="*/ 278 w 556"/>
                <a:gd name="T9" fmla="*/ 0 h 557"/>
                <a:gd name="T10" fmla="*/ 278 w 556"/>
                <a:gd name="T11" fmla="*/ 279 h 557"/>
                <a:gd name="T12" fmla="*/ 556 w 556"/>
                <a:gd name="T13" fmla="*/ 279 h 557"/>
                <a:gd name="T14" fmla="*/ 556 w 556"/>
                <a:gd name="T15" fmla="*/ 557 h 5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6" h="557">
                  <a:moveTo>
                    <a:pt x="0" y="557"/>
                  </a:moveTo>
                  <a:lnTo>
                    <a:pt x="0" y="279"/>
                  </a:lnTo>
                  <a:lnTo>
                    <a:pt x="278" y="279"/>
                  </a:lnTo>
                  <a:lnTo>
                    <a:pt x="278" y="557"/>
                  </a:lnTo>
                  <a:lnTo>
                    <a:pt x="278" y="0"/>
                  </a:lnTo>
                  <a:lnTo>
                    <a:pt x="278" y="279"/>
                  </a:lnTo>
                  <a:lnTo>
                    <a:pt x="556" y="279"/>
                  </a:lnTo>
                  <a:lnTo>
                    <a:pt x="556" y="557"/>
                  </a:lnTo>
                </a:path>
              </a:pathLst>
            </a:custGeom>
            <a:noFill/>
            <a:ln w="254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quot;Not Allowed&quot; Symbol 18"/>
            <p:cNvSpPr/>
            <p:nvPr/>
          </p:nvSpPr>
          <p:spPr bwMode="auto">
            <a:xfrm>
              <a:off x="2597019" y="3408514"/>
              <a:ext cx="1233549" cy="1233549"/>
            </a:xfrm>
            <a:prstGeom prst="noSmoking">
              <a:avLst>
                <a:gd name="adj" fmla="val 8694"/>
              </a:avLst>
            </a:prstGeom>
            <a:solidFill>
              <a:srgbClr val="FFFFFF"/>
            </a:solidFill>
            <a:ln w="412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nvGrpSpPr>
          <p:cNvPr id="27" name="Group 26"/>
          <p:cNvGrpSpPr/>
          <p:nvPr/>
        </p:nvGrpSpPr>
        <p:grpSpPr>
          <a:xfrm>
            <a:off x="4465637" y="2300121"/>
            <a:ext cx="2209800" cy="3203551"/>
            <a:chOff x="4465637" y="2300121"/>
            <a:chExt cx="2209800" cy="3203551"/>
          </a:xfrm>
        </p:grpSpPr>
        <p:sp>
          <p:nvSpPr>
            <p:cNvPr id="14" name="Rectangle 13"/>
            <p:cNvSpPr/>
            <p:nvPr/>
          </p:nvSpPr>
          <p:spPr bwMode="auto">
            <a:xfrm>
              <a:off x="4465637" y="2300121"/>
              <a:ext cx="2209800" cy="3203551"/>
            </a:xfrm>
            <a:prstGeom prst="rect">
              <a:avLst/>
            </a:prstGeom>
            <a:solidFill>
              <a:srgbClr val="D2D2D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2" name="Picture 1"/>
            <p:cNvPicPr>
              <a:picLocks noChangeAspect="1"/>
            </p:cNvPicPr>
            <p:nvPr/>
          </p:nvPicPr>
          <p:blipFill rotWithShape="1">
            <a:blip r:embed="rId10"/>
            <a:srcRect l="10532" t="7778" r="14680" b="9866"/>
            <a:stretch/>
          </p:blipFill>
          <p:spPr>
            <a:xfrm>
              <a:off x="4645974" y="4615602"/>
              <a:ext cx="759949" cy="836840"/>
            </a:xfrm>
            <a:prstGeom prst="rect">
              <a:avLst/>
            </a:prstGeom>
          </p:spPr>
        </p:pic>
        <p:pic>
          <p:nvPicPr>
            <p:cNvPr id="5" name="Picture 4"/>
            <p:cNvPicPr>
              <a:picLocks noChangeAspect="1"/>
            </p:cNvPicPr>
            <p:nvPr/>
          </p:nvPicPr>
          <p:blipFill>
            <a:blip r:embed="rId11"/>
            <a:stretch>
              <a:fillRect/>
            </a:stretch>
          </p:blipFill>
          <p:spPr>
            <a:xfrm>
              <a:off x="5758921" y="3943981"/>
              <a:ext cx="563518" cy="563518"/>
            </a:xfrm>
            <a:prstGeom prst="rect">
              <a:avLst/>
            </a:prstGeom>
          </p:spPr>
        </p:pic>
        <p:pic>
          <p:nvPicPr>
            <p:cNvPr id="10" name="Picture 9"/>
            <p:cNvPicPr>
              <a:picLocks noChangeAspect="1"/>
            </p:cNvPicPr>
            <p:nvPr/>
          </p:nvPicPr>
          <p:blipFill>
            <a:blip r:embed="rId12"/>
            <a:stretch>
              <a:fillRect/>
            </a:stretch>
          </p:blipFill>
          <p:spPr>
            <a:xfrm>
              <a:off x="4618046" y="3995448"/>
              <a:ext cx="857953" cy="460585"/>
            </a:xfrm>
            <a:prstGeom prst="rect">
              <a:avLst/>
            </a:prstGeom>
          </p:spPr>
        </p:pic>
        <p:pic>
          <p:nvPicPr>
            <p:cNvPr id="11" name="Picture 10"/>
            <p:cNvPicPr>
              <a:picLocks noChangeAspect="1"/>
            </p:cNvPicPr>
            <p:nvPr/>
          </p:nvPicPr>
          <p:blipFill>
            <a:blip r:embed="rId13"/>
            <a:stretch>
              <a:fillRect/>
            </a:stretch>
          </p:blipFill>
          <p:spPr>
            <a:xfrm>
              <a:off x="5641340" y="4642486"/>
              <a:ext cx="783072" cy="783072"/>
            </a:xfrm>
            <a:prstGeom prst="rect">
              <a:avLst/>
            </a:prstGeom>
          </p:spPr>
        </p:pic>
        <p:pic>
          <p:nvPicPr>
            <p:cNvPr id="15" name="Picture 14"/>
            <p:cNvPicPr>
              <a:picLocks noChangeAspect="1"/>
            </p:cNvPicPr>
            <p:nvPr/>
          </p:nvPicPr>
          <p:blipFill>
            <a:blip r:embed="rId14"/>
            <a:stretch>
              <a:fillRect/>
            </a:stretch>
          </p:blipFill>
          <p:spPr>
            <a:xfrm>
              <a:off x="5013817" y="3159748"/>
              <a:ext cx="1145285" cy="701588"/>
            </a:xfrm>
            <a:prstGeom prst="rect">
              <a:avLst/>
            </a:prstGeom>
          </p:spPr>
        </p:pic>
        <p:pic>
          <p:nvPicPr>
            <p:cNvPr id="16" name="Picture 15"/>
            <p:cNvPicPr>
              <a:picLocks noChangeAspect="1"/>
            </p:cNvPicPr>
            <p:nvPr/>
          </p:nvPicPr>
          <p:blipFill>
            <a:blip r:embed="rId15">
              <a:extLst>
                <a:ext uri="{BEBA8EAE-BF5A-486C-A8C5-ECC9F3942E4B}">
                  <a14:imgProps xmlns:a14="http://schemas.microsoft.com/office/drawing/2010/main">
                    <a14:imgLayer r:embed="rId16">
                      <a14:imgEffect>
                        <a14:backgroundRemoval t="10000" b="90000" l="10000" r="90000">
                          <a14:foregroundMark x1="66397" y1="38757" x2="66397" y2="38757"/>
                        </a14:backgroundRemoval>
                      </a14:imgEffect>
                    </a14:imgLayer>
                  </a14:imgProps>
                </a:ext>
              </a:extLst>
            </a:blip>
            <a:stretch>
              <a:fillRect/>
            </a:stretch>
          </p:blipFill>
          <p:spPr>
            <a:xfrm>
              <a:off x="4638280" y="2534263"/>
              <a:ext cx="817485" cy="559332"/>
            </a:xfrm>
            <a:prstGeom prst="rect">
              <a:avLst/>
            </a:prstGeom>
          </p:spPr>
        </p:pic>
        <p:pic>
          <p:nvPicPr>
            <p:cNvPr id="17" name="Picture 16"/>
            <p:cNvPicPr>
              <a:picLocks noChangeAspect="1"/>
            </p:cNvPicPr>
            <p:nvPr/>
          </p:nvPicPr>
          <p:blipFill>
            <a:blip r:embed="rId17"/>
            <a:stretch>
              <a:fillRect/>
            </a:stretch>
          </p:blipFill>
          <p:spPr>
            <a:xfrm>
              <a:off x="5743004" y="2516253"/>
              <a:ext cx="595352" cy="595352"/>
            </a:xfrm>
            <a:prstGeom prst="rect">
              <a:avLst/>
            </a:prstGeom>
          </p:spPr>
        </p:pic>
      </p:grpSp>
    </p:spTree>
    <p:extLst>
      <p:ext uri="{BB962C8B-B14F-4D97-AF65-F5344CB8AC3E}">
        <p14:creationId xmlns:p14="http://schemas.microsoft.com/office/powerpoint/2010/main" val="15970710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10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30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500" fill="hold"/>
                                        <p:tgtEl>
                                          <p:spTgt spid="53"/>
                                        </p:tgtEl>
                                        <p:attrNameLst>
                                          <p:attrName>ppt_x</p:attrName>
                                        </p:attrNameLst>
                                      </p:cBhvr>
                                      <p:tavLst>
                                        <p:tav tm="0">
                                          <p:val>
                                            <p:strVal val="#ppt_x"/>
                                          </p:val>
                                        </p:tav>
                                        <p:tav tm="100000">
                                          <p:val>
                                            <p:strVal val="#ppt_x"/>
                                          </p:val>
                                        </p:tav>
                                      </p:tavLst>
                                    </p:anim>
                                    <p:anim calcmode="lin" valueType="num">
                                      <p:cBhvr additive="base">
                                        <p:cTn id="12" dur="5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ppt_x"/>
                                          </p:val>
                                        </p:tav>
                                        <p:tav tm="100000">
                                          <p:val>
                                            <p:strVal val="#ppt_x"/>
                                          </p:val>
                                        </p:tav>
                                      </p:tavLst>
                                    </p:anim>
                                    <p:anim calcmode="lin" valueType="num">
                                      <p:cBhvr additive="base">
                                        <p:cTn id="16" dur="500" fill="hold"/>
                                        <p:tgtEl>
                                          <p:spTgt spid="54"/>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6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35" presetClass="path" presetSubtype="0" decel="100000" fill="hold" nodeType="withEffect">
                                  <p:stCondLst>
                                    <p:cond delay="600"/>
                                  </p:stCondLst>
                                  <p:childTnLst>
                                    <p:animMotion origin="layout" path="M 1.02374E-6 -3.55878E-6 L 1.02374E-6 0.0261 " pathEditMode="relative" rAng="0" ptsTypes="AA">
                                      <p:cBhvr>
                                        <p:cTn id="21" dur="500" spd="-100000" fill="hold"/>
                                        <p:tgtEl>
                                          <p:spTgt spid="26"/>
                                        </p:tgtEl>
                                        <p:attrNameLst>
                                          <p:attrName>ppt_x</p:attrName>
                                          <p:attrName>ppt_y</p:attrName>
                                        </p:attrNameLst>
                                      </p:cBhvr>
                                      <p:rCtr x="0" y="1294"/>
                                    </p:animMotion>
                                  </p:childTnLst>
                                </p:cTn>
                              </p:par>
                              <p:par>
                                <p:cTn id="22" presetID="10" presetClass="entr" presetSubtype="0" fill="hold" nodeType="withEffect">
                                  <p:stCondLst>
                                    <p:cond delay="70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35" presetClass="path" presetSubtype="0" decel="100000" fill="hold" nodeType="withEffect">
                                  <p:stCondLst>
                                    <p:cond delay="700"/>
                                  </p:stCondLst>
                                  <p:childTnLst>
                                    <p:animMotion origin="layout" path="M 1.02374E-6 -3.55878E-6 L 1.02374E-6 0.0261 " pathEditMode="relative" rAng="0" ptsTypes="AA">
                                      <p:cBhvr>
                                        <p:cTn id="26" dur="500" spd="-100000" fill="hold"/>
                                        <p:tgtEl>
                                          <p:spTgt spid="20"/>
                                        </p:tgtEl>
                                        <p:attrNameLst>
                                          <p:attrName>ppt_x</p:attrName>
                                          <p:attrName>ppt_y</p:attrName>
                                        </p:attrNameLst>
                                      </p:cBhvr>
                                      <p:rCtr x="0" y="1294"/>
                                    </p:animMotion>
                                  </p:childTnLst>
                                </p:cTn>
                              </p:par>
                              <p:par>
                                <p:cTn id="27" presetID="10" presetClass="entr" presetSubtype="0" fill="hold" nodeType="withEffect">
                                  <p:stCondLst>
                                    <p:cond delay="90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35" presetClass="path" presetSubtype="0" decel="100000" fill="hold" nodeType="withEffect">
                                  <p:stCondLst>
                                    <p:cond delay="900"/>
                                  </p:stCondLst>
                                  <p:childTnLst>
                                    <p:animMotion origin="layout" path="M 1.02374E-6 -3.55878E-6 L 1.02374E-6 0.0261 " pathEditMode="relative" rAng="0" ptsTypes="AA">
                                      <p:cBhvr>
                                        <p:cTn id="31" dur="500" spd="-100000" fill="hold"/>
                                        <p:tgtEl>
                                          <p:spTgt spid="22"/>
                                        </p:tgtEl>
                                        <p:attrNameLst>
                                          <p:attrName>ppt_x</p:attrName>
                                          <p:attrName>ppt_y</p:attrName>
                                        </p:attrNameLst>
                                      </p:cBhvr>
                                      <p:rCtr x="0" y="1294"/>
                                    </p:animMotion>
                                  </p:childTnLst>
                                </p:cTn>
                              </p:par>
                              <p:par>
                                <p:cTn id="32" presetID="10" presetClass="entr" presetSubtype="0" fill="hold" nodeType="withEffect">
                                  <p:stCondLst>
                                    <p:cond delay="100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35" presetClass="path" presetSubtype="0" decel="100000" fill="hold" nodeType="withEffect">
                                  <p:stCondLst>
                                    <p:cond delay="1000"/>
                                  </p:stCondLst>
                                  <p:childTnLst>
                                    <p:animMotion origin="layout" path="M 1.02374E-6 -3.55878E-6 L 1.02374E-6 0.0261 " pathEditMode="relative" rAng="0" ptsTypes="AA">
                                      <p:cBhvr>
                                        <p:cTn id="36" dur="500" spd="-100000" fill="hold"/>
                                        <p:tgtEl>
                                          <p:spTgt spid="23"/>
                                        </p:tgtEl>
                                        <p:attrNameLst>
                                          <p:attrName>ppt_x</p:attrName>
                                          <p:attrName>ppt_y</p:attrName>
                                        </p:attrNameLst>
                                      </p:cBhvr>
                                      <p:rCtr x="0" y="1294"/>
                                    </p:animMotion>
                                  </p:childTnLst>
                                </p:cTn>
                              </p:par>
                              <p:par>
                                <p:cTn id="37" presetID="10" presetClass="entr" presetSubtype="0" fill="hold" nodeType="withEffect">
                                  <p:stCondLst>
                                    <p:cond delay="110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35" presetClass="path" presetSubtype="0" decel="100000" fill="hold" nodeType="withEffect">
                                  <p:stCondLst>
                                    <p:cond delay="1100"/>
                                  </p:stCondLst>
                                  <p:childTnLst>
                                    <p:animMotion origin="layout" path="M 1.02374E-6 -3.55878E-6 L 1.02374E-6 0.0261 " pathEditMode="relative" rAng="0" ptsTypes="AA">
                                      <p:cBhvr>
                                        <p:cTn id="41" dur="500" spd="-100000" fill="hold"/>
                                        <p:tgtEl>
                                          <p:spTgt spid="24"/>
                                        </p:tgtEl>
                                        <p:attrNameLst>
                                          <p:attrName>ppt_x</p:attrName>
                                          <p:attrName>ppt_y</p:attrName>
                                        </p:attrNameLst>
                                      </p:cBhvr>
                                      <p:rCtr x="0" y="1294"/>
                                    </p:animMotion>
                                  </p:childTnLst>
                                </p:cTn>
                              </p:par>
                              <p:par>
                                <p:cTn id="42" presetID="10" presetClass="entr" presetSubtype="0" fill="hold" nodeType="withEffect">
                                  <p:stCondLst>
                                    <p:cond delay="120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35" presetClass="path" presetSubtype="0" decel="100000" fill="hold" nodeType="withEffect">
                                  <p:stCondLst>
                                    <p:cond delay="1200"/>
                                  </p:stCondLst>
                                  <p:childTnLst>
                                    <p:animMotion origin="layout" path="M 1.02374E-6 -3.55878E-6 L 1.02374E-6 0.0261 " pathEditMode="relative" rAng="0" ptsTypes="AA">
                                      <p:cBhvr>
                                        <p:cTn id="46" dur="500" spd="-100000" fill="hold"/>
                                        <p:tgtEl>
                                          <p:spTgt spid="25"/>
                                        </p:tgtEl>
                                        <p:attrNameLst>
                                          <p:attrName>ppt_x</p:attrName>
                                          <p:attrName>ppt_y</p:attrName>
                                        </p:attrNameLst>
                                      </p:cBhvr>
                                      <p:rCtr x="0" y="12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2" grpId="0" animBg="1"/>
      <p:bldP spid="5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Fabric</a:t>
            </a:r>
          </a:p>
        </p:txBody>
      </p:sp>
    </p:spTree>
    <p:extLst>
      <p:ext uri="{BB962C8B-B14F-4D97-AF65-F5344CB8AC3E}">
        <p14:creationId xmlns:p14="http://schemas.microsoft.com/office/powerpoint/2010/main" val="397965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57200" y="1517648"/>
            <a:ext cx="8047038" cy="4570414"/>
          </a:xfrm>
          <a:prstGeom prst="rect">
            <a:avLst/>
          </a:prstGeom>
        </p:spPr>
      </p:pic>
      <p:sp>
        <p:nvSpPr>
          <p:cNvPr id="7" name="Title 2"/>
          <p:cNvSpPr>
            <a:spLocks noGrp="1"/>
          </p:cNvSpPr>
          <p:nvPr>
            <p:ph type="title"/>
          </p:nvPr>
        </p:nvSpPr>
        <p:spPr/>
        <p:txBody>
          <a:bodyPr/>
          <a:lstStyle/>
          <a:p>
            <a:r>
              <a:rPr lang="en-US" dirty="0"/>
              <a:t>The rise of cloud apps and microservices</a:t>
            </a:r>
          </a:p>
        </p:txBody>
      </p:sp>
      <p:sp>
        <p:nvSpPr>
          <p:cNvPr id="2" name="Rectangle 1"/>
          <p:cNvSpPr/>
          <p:nvPr/>
        </p:nvSpPr>
        <p:spPr bwMode="auto">
          <a:xfrm>
            <a:off x="8656637" y="1503362"/>
            <a:ext cx="3322638" cy="4572000"/>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a:noFill/>
                </a:ln>
                <a:gradFill>
                  <a:gsLst>
                    <a:gs pos="57813">
                      <a:schemeClr val="tx1"/>
                    </a:gs>
                    <a:gs pos="40000">
                      <a:schemeClr val="tx1"/>
                    </a:gs>
                  </a:gsLst>
                  <a:lin ang="5400000" scaled="0"/>
                </a:gradFill>
                <a:effectLst/>
                <a:uLnTx/>
                <a:uFillTx/>
                <a:latin typeface="+mj-lt"/>
              </a:rPr>
              <a:t>Common pain points with Monolithic apps</a:t>
            </a:r>
          </a:p>
          <a:p>
            <a:pPr marL="0" marR="0" lvl="0" indent="0" defTabSz="932472" eaLnBrk="1" fontAlgn="base" latinLnBrk="0" hangingPunct="1">
              <a:lnSpc>
                <a:spcPct val="100000"/>
              </a:lnSpc>
              <a:spcBef>
                <a:spcPct val="0"/>
              </a:spcBef>
              <a:spcAft>
                <a:spcPct val="0"/>
              </a:spcAft>
              <a:buClrTx/>
              <a:buSzTx/>
              <a:buFontTx/>
              <a:buNone/>
              <a:tabLst/>
              <a:defRPr/>
            </a:pPr>
            <a:endParaRPr kumimoji="0" lang="en-US" sz="2200" b="0" i="0" u="none" strike="noStrike" kern="0" cap="none" spc="0" normalizeH="0" baseline="0" noProof="0" dirty="0">
              <a:ln>
                <a:noFill/>
              </a:ln>
              <a:solidFill>
                <a:schemeClr val="tx2"/>
              </a:solidFill>
              <a:effectLst/>
              <a:uLnTx/>
              <a:uFillTx/>
              <a:latin typeface="+mj-lt"/>
            </a:endParaRP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Large apps are complex</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Must redeploy the entire app on each update</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Difficult to scale individual pieces</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App reliability. Bug in any module can bring down the entire process</a:t>
            </a:r>
          </a:p>
          <a:p>
            <a:pPr marL="342900" marR="0" lvl="0" indent="-342900" defTabSz="932472"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900" b="0" i="0" u="none" strike="noStrike" kern="0" cap="none" spc="0" normalizeH="0" baseline="0" noProof="0" dirty="0">
                <a:ln>
                  <a:noFill/>
                </a:ln>
                <a:solidFill>
                  <a:schemeClr val="tx1"/>
                </a:solidFill>
                <a:effectLst/>
                <a:uLnTx/>
                <a:uFillTx/>
              </a:rPr>
              <a:t>Barrier to adopting new technologies</a:t>
            </a:r>
            <a:endParaRPr kumimoji="0" lang="en-US" sz="1900" b="0" i="0" u="none" strike="noStrike" kern="0" cap="none" spc="0" normalizeH="0" baseline="0" noProof="0" dirty="0">
              <a:ln>
                <a:noFill/>
              </a:ln>
              <a:solidFill>
                <a:schemeClr val="tx1"/>
              </a:solidFill>
              <a:effectLst/>
              <a:uLnTx/>
              <a:uFillTx/>
              <a:latin typeface="+mj-lt"/>
            </a:endParaRPr>
          </a:p>
        </p:txBody>
      </p:sp>
    </p:spTree>
    <p:extLst>
      <p:ext uri="{BB962C8B-B14F-4D97-AF65-F5344CB8AC3E}">
        <p14:creationId xmlns:p14="http://schemas.microsoft.com/office/powerpoint/2010/main" val="76098962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5761038" y="0"/>
            <a:ext cx="6675437"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160" name="Group 159"/>
          <p:cNvGrpSpPr/>
          <p:nvPr/>
        </p:nvGrpSpPr>
        <p:grpSpPr>
          <a:xfrm>
            <a:off x="9413876" y="3894137"/>
            <a:ext cx="2419749" cy="1660525"/>
            <a:chOff x="9413876" y="3379786"/>
            <a:chExt cx="2419749" cy="1660525"/>
          </a:xfrm>
        </p:grpSpPr>
        <p:grpSp>
          <p:nvGrpSpPr>
            <p:cNvPr id="159" name="Group 158"/>
            <p:cNvGrpSpPr/>
            <p:nvPr/>
          </p:nvGrpSpPr>
          <p:grpSpPr>
            <a:xfrm>
              <a:off x="9423401" y="3379786"/>
              <a:ext cx="2410224" cy="1660525"/>
              <a:chOff x="9423401" y="3379786"/>
              <a:chExt cx="2410224" cy="1660525"/>
            </a:xfrm>
          </p:grpSpPr>
          <p:sp>
            <p:nvSpPr>
              <p:cNvPr id="80" name="Oval 79"/>
              <p:cNvSpPr/>
              <p:nvPr/>
            </p:nvSpPr>
            <p:spPr bwMode="auto">
              <a:xfrm>
                <a:off x="9654540" y="3566160"/>
                <a:ext cx="1844040" cy="1310640"/>
              </a:xfrm>
              <a:prstGeom prst="ellipse">
                <a:avLst/>
              </a:prstGeom>
              <a:noFill/>
              <a:ln>
                <a:solidFill>
                  <a:srgbClr val="85C9F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35" name="Group 34"/>
              <p:cNvGrpSpPr/>
              <p:nvPr/>
            </p:nvGrpSpPr>
            <p:grpSpPr>
              <a:xfrm>
                <a:off x="10180637" y="3379786"/>
                <a:ext cx="843362" cy="269876"/>
                <a:chOff x="6682582" y="3406776"/>
                <a:chExt cx="1190625" cy="381000"/>
              </a:xfrm>
            </p:grpSpPr>
            <p:sp>
              <p:nvSpPr>
                <p:cNvPr id="36" name="Freeform: Shape 35"/>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37" name="Straight Connector 36"/>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0990263" y="3794123"/>
                <a:ext cx="843362" cy="269876"/>
                <a:chOff x="6682582" y="3406776"/>
                <a:chExt cx="1190625" cy="381000"/>
              </a:xfrm>
            </p:grpSpPr>
            <p:sp>
              <p:nvSpPr>
                <p:cNvPr id="42" name="Freeform: Shape 4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43" name="Straight Connector 4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10990263" y="4322760"/>
                <a:ext cx="843362" cy="269876"/>
                <a:chOff x="6682582" y="3406776"/>
                <a:chExt cx="1190625" cy="381000"/>
              </a:xfrm>
            </p:grpSpPr>
            <p:sp>
              <p:nvSpPr>
                <p:cNvPr id="47" name="Freeform: Shape 46"/>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48" name="Straight Connector 47"/>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10171113" y="4770435"/>
                <a:ext cx="843362" cy="269876"/>
                <a:chOff x="6682582" y="3406776"/>
                <a:chExt cx="1190625" cy="381000"/>
              </a:xfrm>
            </p:grpSpPr>
            <p:sp>
              <p:nvSpPr>
                <p:cNvPr id="52" name="Freeform: Shape 5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53" name="Straight Connector 5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6" name="Group 55"/>
              <p:cNvGrpSpPr/>
              <p:nvPr/>
            </p:nvGrpSpPr>
            <p:grpSpPr>
              <a:xfrm>
                <a:off x="9423401" y="4317998"/>
                <a:ext cx="843362" cy="269876"/>
                <a:chOff x="6682582" y="3406776"/>
                <a:chExt cx="1190625" cy="381000"/>
              </a:xfrm>
            </p:grpSpPr>
            <p:sp>
              <p:nvSpPr>
                <p:cNvPr id="57" name="Freeform: Shape 56"/>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58" name="Straight Connector 57"/>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61" name="Group 60"/>
            <p:cNvGrpSpPr/>
            <p:nvPr/>
          </p:nvGrpSpPr>
          <p:grpSpPr>
            <a:xfrm>
              <a:off x="9413876" y="3798886"/>
              <a:ext cx="843362" cy="269876"/>
              <a:chOff x="6682582" y="3406776"/>
              <a:chExt cx="1190625" cy="381000"/>
            </a:xfrm>
          </p:grpSpPr>
          <p:sp>
            <p:nvSpPr>
              <p:cNvPr id="62" name="Freeform: Shape 6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63" name="Straight Connector 62"/>
              <p:cNvCxnSpPr/>
              <p:nvPr/>
            </p:nvCxnSpPr>
            <p:spPr>
              <a:xfrm>
                <a:off x="7539831" y="3613945"/>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539831" y="3666332"/>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7539831" y="3711576"/>
                <a:ext cx="246889" cy="0"/>
              </a:xfrm>
              <a:prstGeom prst="line">
                <a:avLst/>
              </a:prstGeom>
              <a:ln w="1905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144" name="RED3"/>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nvGrpSpPr>
          <p:cNvPr id="23" name="Group 22"/>
          <p:cNvGrpSpPr/>
          <p:nvPr/>
        </p:nvGrpSpPr>
        <p:grpSpPr>
          <a:xfrm>
            <a:off x="6682582" y="3921127"/>
            <a:ext cx="1190625" cy="381000"/>
            <a:chOff x="6682582" y="3406776"/>
            <a:chExt cx="1190625" cy="381000"/>
          </a:xfrm>
        </p:grpSpPr>
        <p:sp>
          <p:nvSpPr>
            <p:cNvPr id="22" name="Freeform: Shape 21"/>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19" name="Straight Connector 18"/>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idx="4294967295"/>
          </p:nvPr>
        </p:nvSpPr>
        <p:spPr>
          <a:xfrm>
            <a:off x="122237" y="307976"/>
            <a:ext cx="11888787" cy="917575"/>
          </a:xfrm>
        </p:spPr>
        <p:txBody>
          <a:bodyPr/>
          <a:lstStyle/>
          <a:p>
            <a:r>
              <a:rPr lang="en-US" dirty="0"/>
              <a:t>Modernization </a:t>
            </a:r>
            <a:br>
              <a:rPr lang="en-US" dirty="0"/>
            </a:br>
            <a:r>
              <a:rPr lang="en-US" dirty="0"/>
              <a:t>with microservices</a:t>
            </a:r>
          </a:p>
        </p:txBody>
      </p:sp>
      <p:sp>
        <p:nvSpPr>
          <p:cNvPr id="4" name="Text Placeholder 3"/>
          <p:cNvSpPr>
            <a:spLocks noGrp="1"/>
          </p:cNvSpPr>
          <p:nvPr>
            <p:ph type="body" sz="quarter" idx="4294967295"/>
          </p:nvPr>
        </p:nvSpPr>
        <p:spPr>
          <a:xfrm>
            <a:off x="321866" y="1975599"/>
            <a:ext cx="5334000" cy="4136517"/>
          </a:xfrm>
        </p:spPr>
        <p:txBody>
          <a:bodyPr/>
          <a:lstStyle/>
          <a:p>
            <a:pPr>
              <a:spcBef>
                <a:spcPts val="1199"/>
              </a:spcBef>
            </a:pPr>
            <a:r>
              <a:rPr lang="en-US" sz="2800" dirty="0">
                <a:latin typeface="+mn-lt"/>
              </a:rPr>
              <a:t>Small, “single role” services</a:t>
            </a:r>
          </a:p>
          <a:p>
            <a:pPr>
              <a:spcBef>
                <a:spcPts val="1199"/>
              </a:spcBef>
            </a:pPr>
            <a:r>
              <a:rPr lang="en-US" sz="2800" dirty="0">
                <a:latin typeface="+mn-lt"/>
              </a:rPr>
              <a:t>Individually built and deployed. Version and update independently</a:t>
            </a:r>
          </a:p>
          <a:p>
            <a:pPr>
              <a:spcBef>
                <a:spcPts val="1199"/>
              </a:spcBef>
            </a:pPr>
            <a:r>
              <a:rPr lang="en-US" sz="2800" dirty="0">
                <a:latin typeface="+mn-lt"/>
              </a:rPr>
              <a:t>Integrate using published </a:t>
            </a:r>
            <a:br>
              <a:rPr lang="en-US" sz="2800" dirty="0">
                <a:latin typeface="+mn-lt"/>
              </a:rPr>
            </a:br>
            <a:r>
              <a:rPr lang="en-US" sz="2800" dirty="0">
                <a:latin typeface="+mn-lt"/>
              </a:rPr>
              <a:t>API calls for overall application’s functionality</a:t>
            </a:r>
          </a:p>
          <a:p>
            <a:pPr>
              <a:spcBef>
                <a:spcPts val="1199"/>
              </a:spcBef>
            </a:pPr>
            <a:r>
              <a:rPr lang="en-US" sz="2800" dirty="0">
                <a:latin typeface="+mn-lt"/>
              </a:rPr>
              <a:t>Fine-grained, loosely </a:t>
            </a:r>
            <a:br>
              <a:rPr lang="en-US" sz="2800" dirty="0">
                <a:latin typeface="+mn-lt"/>
              </a:rPr>
            </a:br>
            <a:r>
              <a:rPr lang="en-US" sz="2800" dirty="0">
                <a:latin typeface="+mn-lt"/>
              </a:rPr>
              <a:t>coupled application</a:t>
            </a:r>
          </a:p>
        </p:txBody>
      </p:sp>
      <p:grpSp>
        <p:nvGrpSpPr>
          <p:cNvPr id="87" name="Original App1"/>
          <p:cNvGrpSpPr/>
          <p:nvPr/>
        </p:nvGrpSpPr>
        <p:grpSpPr>
          <a:xfrm>
            <a:off x="7032624" y="2944813"/>
            <a:ext cx="533401" cy="533400"/>
            <a:chOff x="7032624" y="2430462"/>
            <a:chExt cx="533401" cy="533400"/>
          </a:xfrm>
        </p:grpSpPr>
        <p:sp>
          <p:nvSpPr>
            <p:cNvPr id="6" name="Rectangle: Rounded Corners 5"/>
            <p:cNvSpPr/>
            <p:nvPr/>
          </p:nvSpPr>
          <p:spPr bwMode="auto">
            <a:xfrm>
              <a:off x="7032624"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 name="Rectangle 6"/>
            <p:cNvSpPr/>
            <p:nvPr/>
          </p:nvSpPr>
          <p:spPr bwMode="auto">
            <a:xfrm>
              <a:off x="7108824"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8" name="Rectangle 7"/>
            <p:cNvSpPr/>
            <p:nvPr/>
          </p:nvSpPr>
          <p:spPr bwMode="auto">
            <a:xfrm>
              <a:off x="7333454"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9" name="Rectangle 8"/>
            <p:cNvSpPr/>
            <p:nvPr/>
          </p:nvSpPr>
          <p:spPr bwMode="auto">
            <a:xfrm>
              <a:off x="7223124"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sp>
        <p:nvSpPr>
          <p:cNvPr id="11" name="TextBox 10"/>
          <p:cNvSpPr txBox="1"/>
          <p:nvPr/>
        </p:nvSpPr>
        <p:spPr>
          <a:xfrm>
            <a:off x="7008812"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1</a:t>
            </a:r>
          </a:p>
        </p:txBody>
      </p:sp>
      <p:sp>
        <p:nvSpPr>
          <p:cNvPr id="13" name="Oval 12"/>
          <p:cNvSpPr/>
          <p:nvPr/>
        </p:nvSpPr>
        <p:spPr bwMode="auto">
          <a:xfrm>
            <a:off x="6538277" y="3041649"/>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1</a:t>
            </a:r>
          </a:p>
        </p:txBody>
      </p:sp>
      <p:sp>
        <p:nvSpPr>
          <p:cNvPr id="34" name="Oval 33"/>
          <p:cNvSpPr/>
          <p:nvPr/>
        </p:nvSpPr>
        <p:spPr bwMode="auto">
          <a:xfrm>
            <a:off x="6204902" y="3894137"/>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2</a:t>
            </a:r>
          </a:p>
        </p:txBody>
      </p:sp>
      <p:sp>
        <p:nvSpPr>
          <p:cNvPr id="66" name="Oval 65"/>
          <p:cNvSpPr/>
          <p:nvPr/>
        </p:nvSpPr>
        <p:spPr bwMode="auto">
          <a:xfrm>
            <a:off x="9705177" y="3802062"/>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4</a:t>
            </a:r>
          </a:p>
        </p:txBody>
      </p:sp>
      <p:sp>
        <p:nvSpPr>
          <p:cNvPr id="67" name="Oval 66"/>
          <p:cNvSpPr/>
          <p:nvPr/>
        </p:nvSpPr>
        <p:spPr bwMode="auto">
          <a:xfrm>
            <a:off x="9590087" y="3021012"/>
            <a:ext cx="365760" cy="365760"/>
          </a:xfrm>
          <a:prstGeom prst="ellipse">
            <a:avLst/>
          </a:prstGeom>
          <a:solidFill>
            <a:srgbClr val="BDBDB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5439">
                      <a:srgbClr val="F8F8F8"/>
                    </a:gs>
                    <a:gs pos="10000">
                      <a:srgbClr val="F8F8F8"/>
                    </a:gs>
                  </a:gsLst>
                  <a:lin ang="5400000" scaled="0"/>
                </a:gradFill>
                <a:effectLst/>
                <a:uLnTx/>
                <a:uFillTx/>
              </a:rPr>
              <a:t>3</a:t>
            </a:r>
          </a:p>
        </p:txBody>
      </p:sp>
      <p:sp>
        <p:nvSpPr>
          <p:cNvPr id="69" name="Rectangle: Rounded Corners 68"/>
          <p:cNvSpPr/>
          <p:nvPr/>
        </p:nvSpPr>
        <p:spPr bwMode="auto">
          <a:xfrm>
            <a:off x="10034904" y="2944813"/>
            <a:ext cx="533401" cy="533400"/>
          </a:xfrm>
          <a:prstGeom prst="roundRect">
            <a:avLst/>
          </a:prstGeom>
          <a:noFill/>
          <a:ln>
            <a:solidFill>
              <a:schemeClr val="accent3"/>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0" name="RED2"/>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3" name="TextBox 72"/>
          <p:cNvSpPr txBox="1"/>
          <p:nvPr/>
        </p:nvSpPr>
        <p:spPr>
          <a:xfrm>
            <a:off x="9982517"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1</a:t>
            </a:r>
          </a:p>
        </p:txBody>
      </p:sp>
      <p:sp>
        <p:nvSpPr>
          <p:cNvPr id="75" name="Rectangle: Rounded Corners 74"/>
          <p:cNvSpPr/>
          <p:nvPr/>
        </p:nvSpPr>
        <p:spPr bwMode="auto">
          <a:xfrm>
            <a:off x="10644504" y="2944813"/>
            <a:ext cx="533401" cy="533400"/>
          </a:xfrm>
          <a:prstGeom prst="roundRect">
            <a:avLst/>
          </a:prstGeom>
          <a:noFill/>
          <a:ln>
            <a:solidFill>
              <a:schemeClr val="accent3"/>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9" name="TextBox 78"/>
          <p:cNvSpPr txBox="1"/>
          <p:nvPr/>
        </p:nvSpPr>
        <p:spPr>
          <a:xfrm>
            <a:off x="10658792" y="2635290"/>
            <a:ext cx="675915" cy="221599"/>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gradFill>
                  <a:gsLst>
                    <a:gs pos="58438">
                      <a:schemeClr val="bg1"/>
                    </a:gs>
                    <a:gs pos="43000">
                      <a:schemeClr val="bg1"/>
                    </a:gs>
                  </a:gsLst>
                  <a:lin ang="5400000" scaled="0"/>
                </a:gradFill>
                <a:effectLst/>
                <a:uLnTx/>
                <a:uFillTx/>
              </a:rPr>
              <a:t>App 2</a:t>
            </a:r>
          </a:p>
        </p:txBody>
      </p:sp>
      <p:grpSp>
        <p:nvGrpSpPr>
          <p:cNvPr id="108" name="Group 107"/>
          <p:cNvGrpSpPr/>
          <p:nvPr/>
        </p:nvGrpSpPr>
        <p:grpSpPr>
          <a:xfrm>
            <a:off x="6682582" y="4349752"/>
            <a:ext cx="1190625" cy="381000"/>
            <a:chOff x="6682582" y="3835401"/>
            <a:chExt cx="1190625" cy="381000"/>
          </a:xfrm>
        </p:grpSpPr>
        <p:grpSp>
          <p:nvGrpSpPr>
            <p:cNvPr id="24" name="Group 23"/>
            <p:cNvGrpSpPr/>
            <p:nvPr/>
          </p:nvGrpSpPr>
          <p:grpSpPr>
            <a:xfrm>
              <a:off x="6682582" y="3835401"/>
              <a:ext cx="1190625" cy="381000"/>
              <a:chOff x="6682582" y="3406776"/>
              <a:chExt cx="1190625" cy="381000"/>
            </a:xfrm>
          </p:grpSpPr>
          <p:sp>
            <p:nvSpPr>
              <p:cNvPr id="25" name="Freeform: Shape 24"/>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26" name="Straight Connector 25"/>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3" name="Small App 1"/>
            <p:cNvGrpSpPr/>
            <p:nvPr/>
          </p:nvGrpSpPr>
          <p:grpSpPr>
            <a:xfrm>
              <a:off x="7115174" y="3856830"/>
              <a:ext cx="328614" cy="328613"/>
              <a:chOff x="7666037" y="2430462"/>
              <a:chExt cx="533401" cy="533400"/>
            </a:xfrm>
          </p:grpSpPr>
          <p:sp>
            <p:nvSpPr>
              <p:cNvPr id="104" name="Rectangle: Rounded Corners 103"/>
              <p:cNvSpPr/>
              <p:nvPr/>
            </p:nvSpPr>
            <p:spPr bwMode="auto">
              <a:xfrm>
                <a:off x="7666037"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5" name="Rectangle 104"/>
              <p:cNvSpPr/>
              <p:nvPr/>
            </p:nvSpPr>
            <p:spPr bwMode="auto">
              <a:xfrm>
                <a:off x="7742237"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6" name="Rectangle 105"/>
              <p:cNvSpPr/>
              <p:nvPr/>
            </p:nvSpPr>
            <p:spPr bwMode="auto">
              <a:xfrm>
                <a:off x="7966867"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07" name="Rectangle 106"/>
              <p:cNvSpPr/>
              <p:nvPr/>
            </p:nvSpPr>
            <p:spPr bwMode="auto">
              <a:xfrm>
                <a:off x="7856537"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grpSp>
        <p:nvGrpSpPr>
          <p:cNvPr id="109" name="Group 108"/>
          <p:cNvGrpSpPr/>
          <p:nvPr/>
        </p:nvGrpSpPr>
        <p:grpSpPr>
          <a:xfrm>
            <a:off x="6682582" y="4776787"/>
            <a:ext cx="1190625" cy="381000"/>
            <a:chOff x="6682582" y="3835401"/>
            <a:chExt cx="1190625" cy="381000"/>
          </a:xfrm>
        </p:grpSpPr>
        <p:grpSp>
          <p:nvGrpSpPr>
            <p:cNvPr id="110" name="Group 109"/>
            <p:cNvGrpSpPr/>
            <p:nvPr/>
          </p:nvGrpSpPr>
          <p:grpSpPr>
            <a:xfrm>
              <a:off x="6682582" y="3835401"/>
              <a:ext cx="1190625" cy="381000"/>
              <a:chOff x="6682582" y="3406776"/>
              <a:chExt cx="1190625" cy="381000"/>
            </a:xfrm>
          </p:grpSpPr>
          <p:sp>
            <p:nvSpPr>
              <p:cNvPr id="116" name="Freeform: Shape 115"/>
              <p:cNvSpPr/>
              <p:nvPr/>
            </p:nvSpPr>
            <p:spPr bwMode="auto">
              <a:xfrm>
                <a:off x="6682582" y="3406776"/>
                <a:ext cx="1190625" cy="381000"/>
              </a:xfrm>
              <a:custGeom>
                <a:avLst/>
                <a:gdLst>
                  <a:gd name="connsiteX0" fmla="*/ 114300 w 1190625"/>
                  <a:gd name="connsiteY0" fmla="*/ 242886 h 381000"/>
                  <a:gd name="connsiteX1" fmla="*/ 70644 w 1190625"/>
                  <a:gd name="connsiteY1" fmla="*/ 286542 h 381000"/>
                  <a:gd name="connsiteX2" fmla="*/ 114300 w 1190625"/>
                  <a:gd name="connsiteY2" fmla="*/ 330198 h 381000"/>
                  <a:gd name="connsiteX3" fmla="*/ 157956 w 1190625"/>
                  <a:gd name="connsiteY3" fmla="*/ 286542 h 381000"/>
                  <a:gd name="connsiteX4" fmla="*/ 114300 w 1190625"/>
                  <a:gd name="connsiteY4" fmla="*/ 242886 h 381000"/>
                  <a:gd name="connsiteX5" fmla="*/ 39689 w 1190625"/>
                  <a:gd name="connsiteY5" fmla="*/ 0 h 381000"/>
                  <a:gd name="connsiteX6" fmla="*/ 1150936 w 1190625"/>
                  <a:gd name="connsiteY6" fmla="*/ 0 h 381000"/>
                  <a:gd name="connsiteX7" fmla="*/ 1190625 w 1190625"/>
                  <a:gd name="connsiteY7" fmla="*/ 39689 h 381000"/>
                  <a:gd name="connsiteX8" fmla="*/ 1190625 w 1190625"/>
                  <a:gd name="connsiteY8" fmla="*/ 341311 h 381000"/>
                  <a:gd name="connsiteX9" fmla="*/ 1150936 w 1190625"/>
                  <a:gd name="connsiteY9" fmla="*/ 381000 h 381000"/>
                  <a:gd name="connsiteX10" fmla="*/ 39689 w 1190625"/>
                  <a:gd name="connsiteY10" fmla="*/ 381000 h 381000"/>
                  <a:gd name="connsiteX11" fmla="*/ 0 w 1190625"/>
                  <a:gd name="connsiteY11" fmla="*/ 341311 h 381000"/>
                  <a:gd name="connsiteX12" fmla="*/ 0 w 1190625"/>
                  <a:gd name="connsiteY12" fmla="*/ 39689 h 381000"/>
                  <a:gd name="connsiteX13" fmla="*/ 39689 w 1190625"/>
                  <a:gd name="connsiteY13"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0625" h="381000">
                    <a:moveTo>
                      <a:pt x="114300" y="242886"/>
                    </a:moveTo>
                    <a:cubicBezTo>
                      <a:pt x="90189" y="242886"/>
                      <a:pt x="70644" y="262431"/>
                      <a:pt x="70644" y="286542"/>
                    </a:cubicBezTo>
                    <a:cubicBezTo>
                      <a:pt x="70644" y="310653"/>
                      <a:pt x="90189" y="330198"/>
                      <a:pt x="114300" y="330198"/>
                    </a:cubicBezTo>
                    <a:cubicBezTo>
                      <a:pt x="138411" y="330198"/>
                      <a:pt x="157956" y="310653"/>
                      <a:pt x="157956" y="286542"/>
                    </a:cubicBezTo>
                    <a:cubicBezTo>
                      <a:pt x="157956" y="262431"/>
                      <a:pt x="138411" y="242886"/>
                      <a:pt x="114300" y="242886"/>
                    </a:cubicBezTo>
                    <a:close/>
                    <a:moveTo>
                      <a:pt x="39689" y="0"/>
                    </a:moveTo>
                    <a:lnTo>
                      <a:pt x="1150936" y="0"/>
                    </a:lnTo>
                    <a:cubicBezTo>
                      <a:pt x="1172856" y="0"/>
                      <a:pt x="1190625" y="17769"/>
                      <a:pt x="1190625" y="39689"/>
                    </a:cubicBezTo>
                    <a:lnTo>
                      <a:pt x="1190625" y="341311"/>
                    </a:lnTo>
                    <a:cubicBezTo>
                      <a:pt x="1190625" y="363231"/>
                      <a:pt x="1172856" y="381000"/>
                      <a:pt x="1150936" y="381000"/>
                    </a:cubicBezTo>
                    <a:lnTo>
                      <a:pt x="39689" y="381000"/>
                    </a:lnTo>
                    <a:cubicBezTo>
                      <a:pt x="17769" y="381000"/>
                      <a:pt x="0" y="363231"/>
                      <a:pt x="0" y="341311"/>
                    </a:cubicBezTo>
                    <a:lnTo>
                      <a:pt x="0" y="39689"/>
                    </a:lnTo>
                    <a:cubicBezTo>
                      <a:pt x="0" y="17769"/>
                      <a:pt x="17769" y="0"/>
                      <a:pt x="39689" y="0"/>
                    </a:cubicBezTo>
                    <a:close/>
                  </a:path>
                </a:pathLst>
              </a:custGeom>
              <a:solidFill>
                <a:srgbClr val="5B9CC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cxnSp>
            <p:nvCxnSpPr>
              <p:cNvPr id="117" name="Straight Connector 116"/>
              <p:cNvCxnSpPr/>
              <p:nvPr/>
            </p:nvCxnSpPr>
            <p:spPr>
              <a:xfrm>
                <a:off x="7539831" y="3613945"/>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7539831" y="3666332"/>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7539831" y="3711576"/>
                <a:ext cx="246888" cy="0"/>
              </a:xfrm>
              <a:prstGeom prst="line">
                <a:avLst/>
              </a:prstGeom>
              <a:ln w="254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1" name="Small App 1"/>
            <p:cNvGrpSpPr/>
            <p:nvPr/>
          </p:nvGrpSpPr>
          <p:grpSpPr>
            <a:xfrm>
              <a:off x="7115174" y="3856830"/>
              <a:ext cx="328614" cy="328613"/>
              <a:chOff x="7666037" y="2430462"/>
              <a:chExt cx="533401" cy="533400"/>
            </a:xfrm>
          </p:grpSpPr>
          <p:sp>
            <p:nvSpPr>
              <p:cNvPr id="112" name="Rectangle: Rounded Corners 111"/>
              <p:cNvSpPr/>
              <p:nvPr/>
            </p:nvSpPr>
            <p:spPr bwMode="auto">
              <a:xfrm>
                <a:off x="7666037" y="2430462"/>
                <a:ext cx="533401" cy="533400"/>
              </a:xfrm>
              <a:prstGeom prst="roundRect">
                <a:avLst/>
              </a:prstGeom>
              <a:solidFill>
                <a:srgbClr val="BDBDBD"/>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3" name="Rectangle 112"/>
              <p:cNvSpPr/>
              <p:nvPr/>
            </p:nvSpPr>
            <p:spPr bwMode="auto">
              <a:xfrm>
                <a:off x="7742237" y="2506662"/>
                <a:ext cx="152400" cy="1524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4" name="Rectangle 113"/>
              <p:cNvSpPr/>
              <p:nvPr/>
            </p:nvSpPr>
            <p:spPr bwMode="auto">
              <a:xfrm>
                <a:off x="7966867" y="2506662"/>
                <a:ext cx="152400" cy="152400"/>
              </a:xfrm>
              <a:prstGeom prst="rect">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15" name="Rectangle 114"/>
              <p:cNvSpPr/>
              <p:nvPr/>
            </p:nvSpPr>
            <p:spPr bwMode="auto">
              <a:xfrm>
                <a:off x="7856537" y="2724149"/>
                <a:ext cx="152400" cy="152400"/>
              </a:xfrm>
              <a:prstGeom prst="rect">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grpSp>
      <p:sp>
        <p:nvSpPr>
          <p:cNvPr id="143" name="RED1"/>
          <p:cNvSpPr/>
          <p:nvPr/>
        </p:nvSpPr>
        <p:spPr bwMode="auto">
          <a:xfrm>
            <a:off x="10134916" y="2994343"/>
            <a:ext cx="183040" cy="152400"/>
          </a:xfrm>
          <a:prstGeom prst="hexago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5" name="GREEN2"/>
          <p:cNvSpPr/>
          <p:nvPr/>
        </p:nvSpPr>
        <p:spPr bwMode="auto">
          <a:xfrm>
            <a:off x="10349861" y="3178768"/>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6" name="GREEN1"/>
          <p:cNvSpPr/>
          <p:nvPr/>
        </p:nvSpPr>
        <p:spPr bwMode="auto">
          <a:xfrm>
            <a:off x="10349861" y="3168751"/>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7" name="GREEN3"/>
          <p:cNvSpPr/>
          <p:nvPr/>
        </p:nvSpPr>
        <p:spPr bwMode="auto">
          <a:xfrm>
            <a:off x="10344331" y="3168751"/>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2" name="GREEN4"/>
          <p:cNvSpPr/>
          <p:nvPr/>
        </p:nvSpPr>
        <p:spPr bwMode="auto">
          <a:xfrm>
            <a:off x="10349861" y="3172720"/>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8" name="GREEN5"/>
          <p:cNvSpPr/>
          <p:nvPr/>
        </p:nvSpPr>
        <p:spPr bwMode="auto">
          <a:xfrm>
            <a:off x="10353480" y="3172720"/>
            <a:ext cx="175263" cy="152400"/>
          </a:xfrm>
          <a:prstGeom prst="hexagon">
            <a:avLst/>
          </a:prstGeom>
          <a:solidFill>
            <a:srgbClr val="A5CE5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38" name="BROWN1"/>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49" name="BROWN2"/>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0" name="BROWN3"/>
          <p:cNvSpPr/>
          <p:nvPr/>
        </p:nvSpPr>
        <p:spPr bwMode="auto">
          <a:xfrm>
            <a:off x="10730893" y="3242720"/>
            <a:ext cx="181484" cy="152400"/>
          </a:xfrm>
          <a:prstGeom prst="hexagon">
            <a:avLst/>
          </a:prstGeom>
          <a:solidFill>
            <a:srgbClr val="AA681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7" name="PURPLE1"/>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1" name="PURPLE2"/>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2" name="PURPLE3"/>
          <p:cNvSpPr/>
          <p:nvPr/>
        </p:nvSpPr>
        <p:spPr bwMode="auto">
          <a:xfrm>
            <a:off x="10965022" y="3148329"/>
            <a:ext cx="176848" cy="152400"/>
          </a:xfrm>
          <a:prstGeom prst="hexagon">
            <a:avLst/>
          </a:prstGeom>
          <a:solidFill>
            <a:srgbClr val="62339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6" name="BLUE1"/>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3" name="BLUE2"/>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4" name="BLUE3"/>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5" name="BLUE4"/>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6" name="BLUE5"/>
          <p:cNvSpPr/>
          <p:nvPr/>
        </p:nvSpPr>
        <p:spPr bwMode="auto">
          <a:xfrm>
            <a:off x="10746899" y="2995137"/>
            <a:ext cx="180658" cy="152400"/>
          </a:xfrm>
          <a:prstGeom prst="hexagon">
            <a:avLst/>
          </a:prstGeom>
          <a:solidFill>
            <a:srgbClr val="15255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71" name="YELLOW1"/>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7" name="YELLOW2"/>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58" name="YELLOW3"/>
          <p:cNvSpPr/>
          <p:nvPr/>
        </p:nvSpPr>
        <p:spPr bwMode="auto">
          <a:xfrm>
            <a:off x="10130153" y="3285647"/>
            <a:ext cx="183672" cy="152400"/>
          </a:xfrm>
          <a:prstGeom prst="hexagon">
            <a:avLst/>
          </a:prstGeom>
          <a:solidFill>
            <a:srgbClr val="EEBE2C"/>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161" name="TextBox 160"/>
          <p:cNvSpPr txBox="1"/>
          <p:nvPr/>
        </p:nvSpPr>
        <p:spPr>
          <a:xfrm>
            <a:off x="5837237" y="677862"/>
            <a:ext cx="2971800" cy="1292662"/>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69063">
                      <a:schemeClr val="bg1"/>
                    </a:gs>
                    <a:gs pos="45000">
                      <a:schemeClr val="bg1"/>
                    </a:gs>
                  </a:gsLst>
                  <a:lin ang="5400000" scaled="0"/>
                </a:gradFill>
                <a:effectLst/>
                <a:uLnTx/>
                <a:uFillTx/>
              </a:rPr>
              <a:t>Monolithic application approach</a:t>
            </a:r>
          </a:p>
        </p:txBody>
      </p:sp>
      <p:sp>
        <p:nvSpPr>
          <p:cNvPr id="162" name="TextBox 161"/>
          <p:cNvSpPr txBox="1"/>
          <p:nvPr/>
        </p:nvSpPr>
        <p:spPr>
          <a:xfrm>
            <a:off x="8985290" y="677862"/>
            <a:ext cx="3200401" cy="1292662"/>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69063">
                      <a:schemeClr val="bg1"/>
                    </a:gs>
                    <a:gs pos="45000">
                      <a:schemeClr val="bg1"/>
                    </a:gs>
                  </a:gsLst>
                  <a:lin ang="5400000" scaled="0"/>
                </a:gradFill>
                <a:effectLst/>
                <a:uLnTx/>
                <a:uFillTx/>
              </a:rPr>
              <a:t>Microservices application approach</a:t>
            </a:r>
          </a:p>
        </p:txBody>
      </p:sp>
      <p:cxnSp>
        <p:nvCxnSpPr>
          <p:cNvPr id="164" name="Straight Connector 163"/>
          <p:cNvCxnSpPr/>
          <p:nvPr/>
        </p:nvCxnSpPr>
        <p:spPr>
          <a:xfrm>
            <a:off x="8895554" y="2335214"/>
            <a:ext cx="0" cy="3981448"/>
          </a:xfrm>
          <a:prstGeom prst="line">
            <a:avLst/>
          </a:prstGeom>
          <a:ln w="158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1387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1"/>
                                        </p:tgtEl>
                                        <p:attrNameLst>
                                          <p:attrName>style.visibility</p:attrName>
                                        </p:attrNameLst>
                                      </p:cBhvr>
                                      <p:to>
                                        <p:strVal val="visible"/>
                                      </p:to>
                                    </p:set>
                                    <p:animEffect transition="in" filter="fade">
                                      <p:cBhvr>
                                        <p:cTn id="24" dur="500"/>
                                        <p:tgtEl>
                                          <p:spTgt spid="1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87"/>
                                        </p:tgtEl>
                                        <p:attrNameLst>
                                          <p:attrName>style.visibility</p:attrName>
                                        </p:attrNameLst>
                                      </p:cBhvr>
                                      <p:to>
                                        <p:strVal val="visible"/>
                                      </p:to>
                                    </p:set>
                                    <p:animEffect transition="in" filter="fade">
                                      <p:cBhvr>
                                        <p:cTn id="30" dur="500"/>
                                        <p:tgtEl>
                                          <p:spTgt spid="8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par>
                                <p:cTn id="36" presetID="10" presetClass="entr" presetSubtype="0"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42" presetClass="path" presetSubtype="0" accel="50000" decel="50000" fill="hold" nodeType="withEffect">
                                  <p:stCondLst>
                                    <p:cond delay="0"/>
                                  </p:stCondLst>
                                  <p:childTnLst>
                                    <p:animMotion origin="layout" path="M 1.22798E-6 3.38175E-6 L -0.00115 0.12823 " pathEditMode="relative" rAng="0" ptsTypes="AA">
                                      <p:cBhvr>
                                        <p:cTn id="40" dur="2000" fill="hold"/>
                                        <p:tgtEl>
                                          <p:spTgt spid="87"/>
                                        </p:tgtEl>
                                        <p:attrNameLst>
                                          <p:attrName>ppt_x</p:attrName>
                                          <p:attrName>ppt_y</p:attrName>
                                        </p:attrNameLst>
                                      </p:cBhvr>
                                      <p:rCtr x="-64" y="6400"/>
                                    </p:animMotion>
                                  </p:childTnLst>
                                </p:cTn>
                              </p:par>
                              <p:par>
                                <p:cTn id="41" presetID="6" presetClass="emph" presetSubtype="0" accel="10000" decel="90000" fill="hold" nodeType="withEffect">
                                  <p:stCondLst>
                                    <p:cond delay="0"/>
                                  </p:stCondLst>
                                  <p:childTnLst>
                                    <p:animScale>
                                      <p:cBhvr>
                                        <p:cTn id="42" dur="2000" fill="hold"/>
                                        <p:tgtEl>
                                          <p:spTgt spid="87"/>
                                        </p:tgtEl>
                                      </p:cBhvr>
                                      <p:by x="64000" y="64000"/>
                                    </p:animScale>
                                  </p:childTnLst>
                                </p:cTn>
                              </p:par>
                              <p:par>
                                <p:cTn id="43" presetID="10" presetClass="entr" presetSubtype="0" fill="hold" nodeType="withEffect">
                                  <p:stCondLst>
                                    <p:cond delay="500"/>
                                  </p:stCondLst>
                                  <p:childTnLst>
                                    <p:set>
                                      <p:cBhvr>
                                        <p:cTn id="44" dur="1" fill="hold">
                                          <p:stCondLst>
                                            <p:cond delay="0"/>
                                          </p:stCondLst>
                                        </p:cTn>
                                        <p:tgtEl>
                                          <p:spTgt spid="108"/>
                                        </p:tgtEl>
                                        <p:attrNameLst>
                                          <p:attrName>style.visibility</p:attrName>
                                        </p:attrNameLst>
                                      </p:cBhvr>
                                      <p:to>
                                        <p:strVal val="visible"/>
                                      </p:to>
                                    </p:set>
                                    <p:animEffect transition="in" filter="fade">
                                      <p:cBhvr>
                                        <p:cTn id="45" dur="500"/>
                                        <p:tgtEl>
                                          <p:spTgt spid="108"/>
                                        </p:tgtEl>
                                      </p:cBhvr>
                                    </p:animEffect>
                                  </p:childTnLst>
                                </p:cTn>
                              </p:par>
                              <p:par>
                                <p:cTn id="46" presetID="10" presetClass="entr" presetSubtype="0" fill="hold" nodeType="withEffect">
                                  <p:stCondLst>
                                    <p:cond delay="1000"/>
                                  </p:stCondLst>
                                  <p:childTnLst>
                                    <p:set>
                                      <p:cBhvr>
                                        <p:cTn id="47" dur="1" fill="hold">
                                          <p:stCondLst>
                                            <p:cond delay="0"/>
                                          </p:stCondLst>
                                        </p:cTn>
                                        <p:tgtEl>
                                          <p:spTgt spid="109"/>
                                        </p:tgtEl>
                                        <p:attrNameLst>
                                          <p:attrName>style.visibility</p:attrName>
                                        </p:attrNameLst>
                                      </p:cBhvr>
                                      <p:to>
                                        <p:strVal val="visible"/>
                                      </p:to>
                                    </p:set>
                                    <p:animEffect transition="in" filter="fade">
                                      <p:cBhvr>
                                        <p:cTn id="48" dur="500"/>
                                        <p:tgtEl>
                                          <p:spTgt spid="10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5"/>
                                        </p:tgtEl>
                                        <p:attrNameLst>
                                          <p:attrName>style.visibility</p:attrName>
                                        </p:attrNameLst>
                                      </p:cBhvr>
                                      <p:to>
                                        <p:strVal val="visible"/>
                                      </p:to>
                                    </p:set>
                                    <p:animEffect transition="in" filter="fade">
                                      <p:cBhvr>
                                        <p:cTn id="53" dur="500"/>
                                        <p:tgtEl>
                                          <p:spTgt spid="75"/>
                                        </p:tgtEl>
                                      </p:cBhvr>
                                    </p:animEffect>
                                  </p:childTnLst>
                                </p:cTn>
                              </p:par>
                              <p:par>
                                <p:cTn id="54" presetID="10" presetClass="entr" presetSubtype="0" fill="hold" nodeType="withEffect">
                                  <p:stCondLst>
                                    <p:cond delay="0"/>
                                  </p:stCondLst>
                                  <p:childTnLst>
                                    <p:set>
                                      <p:cBhvr>
                                        <p:cTn id="55" dur="1" fill="hold">
                                          <p:stCondLst>
                                            <p:cond delay="0"/>
                                          </p:stCondLst>
                                        </p:cTn>
                                        <p:tgtEl>
                                          <p:spTgt spid="164"/>
                                        </p:tgtEl>
                                        <p:attrNameLst>
                                          <p:attrName>style.visibility</p:attrName>
                                        </p:attrNameLst>
                                      </p:cBhvr>
                                      <p:to>
                                        <p:strVal val="visible"/>
                                      </p:to>
                                    </p:set>
                                    <p:animEffect transition="in" filter="fade">
                                      <p:cBhvr>
                                        <p:cTn id="56" dur="500"/>
                                        <p:tgtEl>
                                          <p:spTgt spid="16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2"/>
                                        </p:tgtEl>
                                        <p:attrNameLst>
                                          <p:attrName>style.visibility</p:attrName>
                                        </p:attrNameLst>
                                      </p:cBhvr>
                                      <p:to>
                                        <p:strVal val="visible"/>
                                      </p:to>
                                    </p:set>
                                    <p:animEffect transition="in" filter="fade">
                                      <p:cBhvr>
                                        <p:cTn id="59" dur="500"/>
                                        <p:tgtEl>
                                          <p:spTgt spid="16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0"/>
                                        </p:tgtEl>
                                        <p:attrNameLst>
                                          <p:attrName>style.visibility</p:attrName>
                                        </p:attrNameLst>
                                      </p:cBhvr>
                                      <p:to>
                                        <p:strVal val="visible"/>
                                      </p:to>
                                    </p:set>
                                    <p:animEffect transition="in" filter="fade">
                                      <p:cBhvr>
                                        <p:cTn id="62" dur="500"/>
                                        <p:tgtEl>
                                          <p:spTgt spid="7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79"/>
                                        </p:tgtEl>
                                        <p:attrNameLst>
                                          <p:attrName>style.visibility</p:attrName>
                                        </p:attrNameLst>
                                      </p:cBhvr>
                                      <p:to>
                                        <p:strVal val="visible"/>
                                      </p:to>
                                    </p:set>
                                    <p:animEffect transition="in" filter="fade">
                                      <p:cBhvr>
                                        <p:cTn id="68" dur="500"/>
                                        <p:tgtEl>
                                          <p:spTgt spid="7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9"/>
                                        </p:tgtEl>
                                        <p:attrNameLst>
                                          <p:attrName>style.visibility</p:attrName>
                                        </p:attrNameLst>
                                      </p:cBhvr>
                                      <p:to>
                                        <p:strVal val="visible"/>
                                      </p:to>
                                    </p:set>
                                    <p:animEffect transition="in" filter="fade">
                                      <p:cBhvr>
                                        <p:cTn id="71" dur="500"/>
                                        <p:tgtEl>
                                          <p:spTgt spid="6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7"/>
                                        </p:tgtEl>
                                        <p:attrNameLst>
                                          <p:attrName>style.visibility</p:attrName>
                                        </p:attrNameLst>
                                      </p:cBhvr>
                                      <p:to>
                                        <p:strVal val="visible"/>
                                      </p:to>
                                    </p:set>
                                    <p:animEffect transition="in" filter="fade">
                                      <p:cBhvr>
                                        <p:cTn id="74" dur="500"/>
                                        <p:tgtEl>
                                          <p:spTgt spid="6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72"/>
                                        </p:tgtEl>
                                        <p:attrNameLst>
                                          <p:attrName>style.visibility</p:attrName>
                                        </p:attrNameLst>
                                      </p:cBhvr>
                                      <p:to>
                                        <p:strVal val="visible"/>
                                      </p:to>
                                    </p:set>
                                    <p:animEffect transition="in" filter="fade">
                                      <p:cBhvr>
                                        <p:cTn id="77" dur="500"/>
                                        <p:tgtEl>
                                          <p:spTgt spid="72"/>
                                        </p:tgtEl>
                                      </p:cBhvr>
                                    </p:animEffect>
                                  </p:childTnLst>
                                </p:cTn>
                              </p:par>
                              <p:par>
                                <p:cTn id="78" presetID="10" presetClass="entr" presetSubtype="0" fill="hold" grpId="3" nodeType="withEffect">
                                  <p:stCondLst>
                                    <p:cond delay="0"/>
                                  </p:stCondLst>
                                  <p:childTnLst>
                                    <p:set>
                                      <p:cBhvr>
                                        <p:cTn id="79" dur="1" fill="hold">
                                          <p:stCondLst>
                                            <p:cond delay="0"/>
                                          </p:stCondLst>
                                        </p:cTn>
                                        <p:tgtEl>
                                          <p:spTgt spid="143"/>
                                        </p:tgtEl>
                                        <p:attrNameLst>
                                          <p:attrName>style.visibility</p:attrName>
                                        </p:attrNameLst>
                                      </p:cBhvr>
                                      <p:to>
                                        <p:strVal val="visible"/>
                                      </p:to>
                                    </p:set>
                                    <p:animEffect transition="in" filter="fade">
                                      <p:cBhvr>
                                        <p:cTn id="80" dur="500"/>
                                        <p:tgtEl>
                                          <p:spTgt spid="143"/>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148"/>
                                        </p:tgtEl>
                                        <p:attrNameLst>
                                          <p:attrName>style.visibility</p:attrName>
                                        </p:attrNameLst>
                                      </p:cBhvr>
                                      <p:to>
                                        <p:strVal val="visible"/>
                                      </p:to>
                                    </p:set>
                                    <p:animEffect transition="in" filter="fade">
                                      <p:cBhvr>
                                        <p:cTn id="83" dur="500"/>
                                        <p:tgtEl>
                                          <p:spTgt spid="14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47"/>
                                        </p:tgtEl>
                                        <p:attrNameLst>
                                          <p:attrName>style.visibility</p:attrName>
                                        </p:attrNameLst>
                                      </p:cBhvr>
                                      <p:to>
                                        <p:strVal val="visible"/>
                                      </p:to>
                                    </p:set>
                                    <p:animEffect transition="in" filter="fade">
                                      <p:cBhvr>
                                        <p:cTn id="86" dur="500"/>
                                        <p:tgtEl>
                                          <p:spTgt spid="147"/>
                                        </p:tgtEl>
                                      </p:cBhvr>
                                    </p:animEffect>
                                  </p:childTnLst>
                                </p:cTn>
                              </p:par>
                              <p:par>
                                <p:cTn id="87" presetID="10" presetClass="entr" presetSubtype="0" fill="hold" grpId="3" nodeType="withEffect">
                                  <p:stCondLst>
                                    <p:cond delay="0"/>
                                  </p:stCondLst>
                                  <p:childTnLst>
                                    <p:set>
                                      <p:cBhvr>
                                        <p:cTn id="88" dur="1" fill="hold">
                                          <p:stCondLst>
                                            <p:cond delay="0"/>
                                          </p:stCondLst>
                                        </p:cTn>
                                        <p:tgtEl>
                                          <p:spTgt spid="144"/>
                                        </p:tgtEl>
                                        <p:attrNameLst>
                                          <p:attrName>style.visibility</p:attrName>
                                        </p:attrNameLst>
                                      </p:cBhvr>
                                      <p:to>
                                        <p:strVal val="visible"/>
                                      </p:to>
                                    </p:set>
                                    <p:animEffect transition="in" filter="fade">
                                      <p:cBhvr>
                                        <p:cTn id="89" dur="500"/>
                                        <p:tgtEl>
                                          <p:spTgt spid="144"/>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45"/>
                                        </p:tgtEl>
                                        <p:attrNameLst>
                                          <p:attrName>style.visibility</p:attrName>
                                        </p:attrNameLst>
                                      </p:cBhvr>
                                      <p:to>
                                        <p:strVal val="visible"/>
                                      </p:to>
                                    </p:set>
                                    <p:animEffect transition="in" filter="fade">
                                      <p:cBhvr>
                                        <p:cTn id="92" dur="500"/>
                                        <p:tgtEl>
                                          <p:spTgt spid="145"/>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38"/>
                                        </p:tgtEl>
                                        <p:attrNameLst>
                                          <p:attrName>style.visibility</p:attrName>
                                        </p:attrNameLst>
                                      </p:cBhvr>
                                      <p:to>
                                        <p:strVal val="visible"/>
                                      </p:to>
                                    </p:set>
                                    <p:animEffect transition="in" filter="fade">
                                      <p:cBhvr>
                                        <p:cTn id="95" dur="500"/>
                                        <p:tgtEl>
                                          <p:spTgt spid="13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77"/>
                                        </p:tgtEl>
                                        <p:attrNameLst>
                                          <p:attrName>style.visibility</p:attrName>
                                        </p:attrNameLst>
                                      </p:cBhvr>
                                      <p:to>
                                        <p:strVal val="visible"/>
                                      </p:to>
                                    </p:set>
                                    <p:animEffect transition="in" filter="fade">
                                      <p:cBhvr>
                                        <p:cTn id="98" dur="500"/>
                                        <p:tgtEl>
                                          <p:spTgt spid="7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51"/>
                                        </p:tgtEl>
                                        <p:attrNameLst>
                                          <p:attrName>style.visibility</p:attrName>
                                        </p:attrNameLst>
                                      </p:cBhvr>
                                      <p:to>
                                        <p:strVal val="visible"/>
                                      </p:to>
                                    </p:set>
                                    <p:animEffect transition="in" filter="fade">
                                      <p:cBhvr>
                                        <p:cTn id="101" dur="500"/>
                                        <p:tgtEl>
                                          <p:spTgt spid="15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52"/>
                                        </p:tgtEl>
                                        <p:attrNameLst>
                                          <p:attrName>style.visibility</p:attrName>
                                        </p:attrNameLst>
                                      </p:cBhvr>
                                      <p:to>
                                        <p:strVal val="visible"/>
                                      </p:to>
                                    </p:set>
                                    <p:animEffect transition="in" filter="fade">
                                      <p:cBhvr>
                                        <p:cTn id="104" dur="500"/>
                                        <p:tgtEl>
                                          <p:spTgt spid="152"/>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fade">
                                      <p:cBhvr>
                                        <p:cTn id="107" dur="500"/>
                                        <p:tgtEl>
                                          <p:spTgt spid="76"/>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53"/>
                                        </p:tgtEl>
                                        <p:attrNameLst>
                                          <p:attrName>style.visibility</p:attrName>
                                        </p:attrNameLst>
                                      </p:cBhvr>
                                      <p:to>
                                        <p:strVal val="visible"/>
                                      </p:to>
                                    </p:set>
                                    <p:animEffect transition="in" filter="fade">
                                      <p:cBhvr>
                                        <p:cTn id="110" dur="500"/>
                                        <p:tgtEl>
                                          <p:spTgt spid="153"/>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54"/>
                                        </p:tgtEl>
                                        <p:attrNameLst>
                                          <p:attrName>style.visibility</p:attrName>
                                        </p:attrNameLst>
                                      </p:cBhvr>
                                      <p:to>
                                        <p:strVal val="visible"/>
                                      </p:to>
                                    </p:set>
                                    <p:animEffect transition="in" filter="fade">
                                      <p:cBhvr>
                                        <p:cTn id="113" dur="500"/>
                                        <p:tgtEl>
                                          <p:spTgt spid="154"/>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155"/>
                                        </p:tgtEl>
                                        <p:attrNameLst>
                                          <p:attrName>style.visibility</p:attrName>
                                        </p:attrNameLst>
                                      </p:cBhvr>
                                      <p:to>
                                        <p:strVal val="visible"/>
                                      </p:to>
                                    </p:set>
                                    <p:animEffect transition="in" filter="fade">
                                      <p:cBhvr>
                                        <p:cTn id="116" dur="500"/>
                                        <p:tgtEl>
                                          <p:spTgt spid="155"/>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156"/>
                                        </p:tgtEl>
                                        <p:attrNameLst>
                                          <p:attrName>style.visibility</p:attrName>
                                        </p:attrNameLst>
                                      </p:cBhvr>
                                      <p:to>
                                        <p:strVal val="visible"/>
                                      </p:to>
                                    </p:set>
                                    <p:animEffect transition="in" filter="fade">
                                      <p:cBhvr>
                                        <p:cTn id="119" dur="500"/>
                                        <p:tgtEl>
                                          <p:spTgt spid="156"/>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71"/>
                                        </p:tgtEl>
                                        <p:attrNameLst>
                                          <p:attrName>style.visibility</p:attrName>
                                        </p:attrNameLst>
                                      </p:cBhvr>
                                      <p:to>
                                        <p:strVal val="visible"/>
                                      </p:to>
                                    </p:set>
                                    <p:animEffect transition="in" filter="fade">
                                      <p:cBhvr>
                                        <p:cTn id="122" dur="500"/>
                                        <p:tgtEl>
                                          <p:spTgt spid="71"/>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157"/>
                                        </p:tgtEl>
                                        <p:attrNameLst>
                                          <p:attrName>style.visibility</p:attrName>
                                        </p:attrNameLst>
                                      </p:cBhvr>
                                      <p:to>
                                        <p:strVal val="visible"/>
                                      </p:to>
                                    </p:set>
                                    <p:animEffect transition="in" filter="fade">
                                      <p:cBhvr>
                                        <p:cTn id="125" dur="500"/>
                                        <p:tgtEl>
                                          <p:spTgt spid="15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58"/>
                                        </p:tgtEl>
                                        <p:attrNameLst>
                                          <p:attrName>style.visibility</p:attrName>
                                        </p:attrNameLst>
                                      </p:cBhvr>
                                      <p:to>
                                        <p:strVal val="visible"/>
                                      </p:to>
                                    </p:set>
                                    <p:animEffect transition="in" filter="fade">
                                      <p:cBhvr>
                                        <p:cTn id="128" dur="500"/>
                                        <p:tgtEl>
                                          <p:spTgt spid="15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50"/>
                                        </p:tgtEl>
                                        <p:attrNameLst>
                                          <p:attrName>style.visibility</p:attrName>
                                        </p:attrNameLst>
                                      </p:cBhvr>
                                      <p:to>
                                        <p:strVal val="visible"/>
                                      </p:to>
                                    </p:set>
                                    <p:animEffect transition="in" filter="fade">
                                      <p:cBhvr>
                                        <p:cTn id="131" dur="500"/>
                                        <p:tgtEl>
                                          <p:spTgt spid="1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49"/>
                                        </p:tgtEl>
                                        <p:attrNameLst>
                                          <p:attrName>style.visibility</p:attrName>
                                        </p:attrNameLst>
                                      </p:cBhvr>
                                      <p:to>
                                        <p:strVal val="visible"/>
                                      </p:to>
                                    </p:set>
                                    <p:animEffect transition="in" filter="fade">
                                      <p:cBhvr>
                                        <p:cTn id="134" dur="500"/>
                                        <p:tgtEl>
                                          <p:spTgt spid="149"/>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146"/>
                                        </p:tgtEl>
                                        <p:attrNameLst>
                                          <p:attrName>style.visibility</p:attrName>
                                        </p:attrNameLst>
                                      </p:cBhvr>
                                      <p:to>
                                        <p:strVal val="visible"/>
                                      </p:to>
                                    </p:set>
                                    <p:animEffect transition="in" filter="fade">
                                      <p:cBhvr>
                                        <p:cTn id="137" dur="500"/>
                                        <p:tgtEl>
                                          <p:spTgt spid="146"/>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nodeType="clickEffect">
                                  <p:stCondLst>
                                    <p:cond delay="0"/>
                                  </p:stCondLst>
                                  <p:childTnLst>
                                    <p:set>
                                      <p:cBhvr>
                                        <p:cTn id="141" dur="1" fill="hold">
                                          <p:stCondLst>
                                            <p:cond delay="0"/>
                                          </p:stCondLst>
                                        </p:cTn>
                                        <p:tgtEl>
                                          <p:spTgt spid="160"/>
                                        </p:tgtEl>
                                        <p:attrNameLst>
                                          <p:attrName>style.visibility</p:attrName>
                                        </p:attrNameLst>
                                      </p:cBhvr>
                                      <p:to>
                                        <p:strVal val="visible"/>
                                      </p:to>
                                    </p:set>
                                    <p:animEffect transition="in" filter="fade">
                                      <p:cBhvr>
                                        <p:cTn id="142" dur="500"/>
                                        <p:tgtEl>
                                          <p:spTgt spid="16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66"/>
                                        </p:tgtEl>
                                        <p:attrNameLst>
                                          <p:attrName>style.visibility</p:attrName>
                                        </p:attrNameLst>
                                      </p:cBhvr>
                                      <p:to>
                                        <p:strVal val="visible"/>
                                      </p:to>
                                    </p:set>
                                    <p:animEffect transition="in" filter="fade">
                                      <p:cBhvr>
                                        <p:cTn id="145" dur="500"/>
                                        <p:tgtEl>
                                          <p:spTgt spid="66"/>
                                        </p:tgtEl>
                                      </p:cBhvr>
                                    </p:animEffect>
                                  </p:childTnLst>
                                </p:cTn>
                              </p:par>
                            </p:childTnLst>
                          </p:cTn>
                        </p:par>
                        <p:par>
                          <p:cTn id="146" fill="hold">
                            <p:stCondLst>
                              <p:cond delay="500"/>
                            </p:stCondLst>
                            <p:childTnLst>
                              <p:par>
                                <p:cTn id="147" presetID="42" presetClass="path" presetSubtype="0" accel="50000" decel="50000" fill="hold" grpId="1" nodeType="afterEffect">
                                  <p:stCondLst>
                                    <p:cond delay="0"/>
                                  </p:stCondLst>
                                  <p:childTnLst>
                                    <p:animMotion origin="layout" path="M 4.65407E-6 3.1094E-6 L 0.02016 0.1305 " pathEditMode="relative" rAng="0" ptsTypes="AA">
                                      <p:cBhvr>
                                        <p:cTn id="148" dur="1500" fill="hold"/>
                                        <p:tgtEl>
                                          <p:spTgt spid="70"/>
                                        </p:tgtEl>
                                        <p:attrNameLst>
                                          <p:attrName>ppt_x</p:attrName>
                                          <p:attrName>ppt_y</p:attrName>
                                        </p:attrNameLst>
                                      </p:cBhvr>
                                      <p:rCtr x="1008" y="6514"/>
                                    </p:animMotion>
                                  </p:childTnLst>
                                </p:cTn>
                              </p:par>
                              <p:par>
                                <p:cTn id="149" presetID="6" presetClass="emph" presetSubtype="0" fill="hold" grpId="2" nodeType="withEffect">
                                  <p:stCondLst>
                                    <p:cond delay="0"/>
                                  </p:stCondLst>
                                  <p:childTnLst>
                                    <p:animScale>
                                      <p:cBhvr>
                                        <p:cTn id="150" dur="1500" fill="hold"/>
                                        <p:tgtEl>
                                          <p:spTgt spid="70"/>
                                        </p:tgtEl>
                                      </p:cBhvr>
                                      <p:by x="100000" y="82350"/>
                                    </p:animScale>
                                  </p:childTnLst>
                                </p:cTn>
                              </p:par>
                              <p:par>
                                <p:cTn id="151" presetID="6" presetClass="emph" presetSubtype="0" decel="100000" fill="hold" grpId="3" nodeType="withEffect">
                                  <p:stCondLst>
                                    <p:cond delay="0"/>
                                  </p:stCondLst>
                                  <p:childTnLst>
                                    <p:animScale>
                                      <p:cBhvr>
                                        <p:cTn id="152" dur="1500" fill="hold"/>
                                        <p:tgtEl>
                                          <p:spTgt spid="70"/>
                                        </p:tgtEl>
                                      </p:cBhvr>
                                      <p:by x="80000" y="100000"/>
                                    </p:animScale>
                                  </p:childTnLst>
                                </p:cTn>
                              </p:par>
                              <p:par>
                                <p:cTn id="153" presetID="42" presetClass="path" presetSubtype="0" accel="50000" decel="50000" fill="hold" grpId="1" nodeType="withEffect">
                                  <p:stCondLst>
                                    <p:cond delay="0"/>
                                  </p:stCondLst>
                                  <p:childTnLst>
                                    <p:animMotion origin="layout" path="M -2.73168E-7 -2.84612E-6 L -0.04085 0.1641 " pathEditMode="relative" rAng="0" ptsTypes="AA">
                                      <p:cBhvr>
                                        <p:cTn id="154" dur="1500" fill="hold"/>
                                        <p:tgtEl>
                                          <p:spTgt spid="146"/>
                                        </p:tgtEl>
                                        <p:attrNameLst>
                                          <p:attrName>ppt_x</p:attrName>
                                          <p:attrName>ppt_y</p:attrName>
                                        </p:attrNameLst>
                                      </p:cBhvr>
                                      <p:rCtr x="-2042" y="8193"/>
                                    </p:animMotion>
                                  </p:childTnLst>
                                </p:cTn>
                              </p:par>
                              <p:par>
                                <p:cTn id="155" presetID="6" presetClass="emph" presetSubtype="0" decel="100000" fill="hold" grpId="2" nodeType="withEffect">
                                  <p:stCondLst>
                                    <p:cond delay="0"/>
                                  </p:stCondLst>
                                  <p:childTnLst>
                                    <p:animScale>
                                      <p:cBhvr>
                                        <p:cTn id="156" dur="1500" fill="hold"/>
                                        <p:tgtEl>
                                          <p:spTgt spid="146"/>
                                        </p:tgtEl>
                                      </p:cBhvr>
                                      <p:by x="100000" y="82350"/>
                                    </p:animScale>
                                  </p:childTnLst>
                                </p:cTn>
                              </p:par>
                              <p:par>
                                <p:cTn id="157" presetID="6" presetClass="emph" presetSubtype="0" decel="100000" fill="hold" grpId="3" nodeType="withEffect">
                                  <p:stCondLst>
                                    <p:cond delay="0"/>
                                  </p:stCondLst>
                                  <p:childTnLst>
                                    <p:animScale>
                                      <p:cBhvr>
                                        <p:cTn id="158" dur="1500" fill="hold"/>
                                        <p:tgtEl>
                                          <p:spTgt spid="146"/>
                                        </p:tgtEl>
                                      </p:cBhvr>
                                      <p:by x="80000" y="100000"/>
                                    </p:animScale>
                                  </p:childTnLst>
                                </p:cTn>
                              </p:par>
                              <p:par>
                                <p:cTn id="159" presetID="42" presetClass="path" presetSubtype="0" accel="50000" decel="50000" fill="hold" grpId="1" nodeType="withEffect">
                                  <p:stCondLst>
                                    <p:cond delay="0"/>
                                  </p:stCondLst>
                                  <p:childTnLst>
                                    <p:animMotion origin="layout" path="M -2.73168E-7 -4.62551E-6 L 0.01098 0.3173 " pathEditMode="relative" rAng="0" ptsTypes="AA">
                                      <p:cBhvr>
                                        <p:cTn id="160" dur="1500" fill="hold"/>
                                        <p:tgtEl>
                                          <p:spTgt spid="145"/>
                                        </p:tgtEl>
                                        <p:attrNameLst>
                                          <p:attrName>ppt_x</p:attrName>
                                          <p:attrName>ppt_y</p:attrName>
                                        </p:attrNameLst>
                                      </p:cBhvr>
                                      <p:rCtr x="549" y="15865"/>
                                    </p:animMotion>
                                  </p:childTnLst>
                                </p:cTn>
                              </p:par>
                              <p:par>
                                <p:cTn id="161" presetID="6" presetClass="emph" presetSubtype="0" decel="100000" fill="hold" grpId="2" nodeType="withEffect">
                                  <p:stCondLst>
                                    <p:cond delay="0"/>
                                  </p:stCondLst>
                                  <p:childTnLst>
                                    <p:animScale>
                                      <p:cBhvr>
                                        <p:cTn id="162" dur="1500" fill="hold"/>
                                        <p:tgtEl>
                                          <p:spTgt spid="145"/>
                                        </p:tgtEl>
                                      </p:cBhvr>
                                      <p:by x="100000" y="82350"/>
                                    </p:animScale>
                                  </p:childTnLst>
                                </p:cTn>
                              </p:par>
                              <p:par>
                                <p:cTn id="163" presetID="6" presetClass="emph" presetSubtype="0" decel="100000" fill="hold" grpId="3" nodeType="withEffect">
                                  <p:stCondLst>
                                    <p:cond delay="0"/>
                                  </p:stCondLst>
                                  <p:childTnLst>
                                    <p:animScale>
                                      <p:cBhvr>
                                        <p:cTn id="164" dur="1500" fill="hold"/>
                                        <p:tgtEl>
                                          <p:spTgt spid="145"/>
                                        </p:tgtEl>
                                      </p:cBhvr>
                                      <p:by x="80000" y="100000"/>
                                    </p:animScale>
                                  </p:childTnLst>
                                </p:cTn>
                              </p:par>
                              <p:par>
                                <p:cTn id="165" presetID="42" presetClass="path" presetSubtype="0" accel="50000" decel="50000" fill="hold" grpId="2" nodeType="withEffect">
                                  <p:stCondLst>
                                    <p:cond delay="0"/>
                                  </p:stCondLst>
                                  <p:childTnLst>
                                    <p:animMotion origin="layout" path="M 4.65407E-6 3.1094E-6 L -0.04366 0.19042 " pathEditMode="relative" rAng="0" ptsTypes="AA">
                                      <p:cBhvr>
                                        <p:cTn id="166" dur="1500" fill="hold"/>
                                        <p:tgtEl>
                                          <p:spTgt spid="143"/>
                                        </p:tgtEl>
                                        <p:attrNameLst>
                                          <p:attrName>ppt_x</p:attrName>
                                          <p:attrName>ppt_y</p:attrName>
                                        </p:attrNameLst>
                                      </p:cBhvr>
                                      <p:rCtr x="-2183" y="9510"/>
                                    </p:animMotion>
                                  </p:childTnLst>
                                </p:cTn>
                              </p:par>
                              <p:par>
                                <p:cTn id="167" presetID="6" presetClass="emph" presetSubtype="0" fill="hold" grpId="0" nodeType="withEffect">
                                  <p:stCondLst>
                                    <p:cond delay="0"/>
                                  </p:stCondLst>
                                  <p:childTnLst>
                                    <p:animScale>
                                      <p:cBhvr>
                                        <p:cTn id="168" dur="1500" fill="hold"/>
                                        <p:tgtEl>
                                          <p:spTgt spid="143"/>
                                        </p:tgtEl>
                                      </p:cBhvr>
                                      <p:by x="100000" y="82350"/>
                                    </p:animScale>
                                  </p:childTnLst>
                                </p:cTn>
                              </p:par>
                              <p:par>
                                <p:cTn id="169" presetID="6" presetClass="emph" presetSubtype="0" decel="100000" fill="hold" grpId="1" nodeType="withEffect">
                                  <p:stCondLst>
                                    <p:cond delay="0"/>
                                  </p:stCondLst>
                                  <p:childTnLst>
                                    <p:animScale>
                                      <p:cBhvr>
                                        <p:cTn id="170" dur="1500" fill="hold"/>
                                        <p:tgtEl>
                                          <p:spTgt spid="143"/>
                                        </p:tgtEl>
                                      </p:cBhvr>
                                      <p:by x="80000" y="100000"/>
                                    </p:animScale>
                                  </p:childTnLst>
                                </p:cTn>
                              </p:par>
                              <p:par>
                                <p:cTn id="171" presetID="42" presetClass="path" presetSubtype="0" accel="50000" decel="50000" fill="hold" grpId="1" nodeType="withEffect">
                                  <p:stCondLst>
                                    <p:cond delay="0"/>
                                  </p:stCondLst>
                                  <p:childTnLst>
                                    <p:animMotion origin="layout" path="M -2.73168E-7 -3.73581E-6 L 0.06191 0.16478 " pathEditMode="relative" rAng="0" ptsTypes="AA">
                                      <p:cBhvr>
                                        <p:cTn id="172" dur="1500" fill="hold"/>
                                        <p:tgtEl>
                                          <p:spTgt spid="72"/>
                                        </p:tgtEl>
                                        <p:attrNameLst>
                                          <p:attrName>ppt_x</p:attrName>
                                          <p:attrName>ppt_y</p:attrName>
                                        </p:attrNameLst>
                                      </p:cBhvr>
                                      <p:rCtr x="3089" y="8239"/>
                                    </p:animMotion>
                                  </p:childTnLst>
                                </p:cTn>
                              </p:par>
                              <p:par>
                                <p:cTn id="173" presetID="6" presetClass="emph" presetSubtype="0" decel="100000" fill="hold" grpId="2" nodeType="withEffect">
                                  <p:stCondLst>
                                    <p:cond delay="0"/>
                                  </p:stCondLst>
                                  <p:childTnLst>
                                    <p:animScale>
                                      <p:cBhvr>
                                        <p:cTn id="174" dur="1500" fill="hold"/>
                                        <p:tgtEl>
                                          <p:spTgt spid="72"/>
                                        </p:tgtEl>
                                      </p:cBhvr>
                                      <p:by x="100000" y="82350"/>
                                    </p:animScale>
                                  </p:childTnLst>
                                </p:cTn>
                              </p:par>
                              <p:par>
                                <p:cTn id="175" presetID="6" presetClass="emph" presetSubtype="0" decel="100000" fill="hold" grpId="3" nodeType="withEffect">
                                  <p:stCondLst>
                                    <p:cond delay="0"/>
                                  </p:stCondLst>
                                  <p:childTnLst>
                                    <p:animScale>
                                      <p:cBhvr>
                                        <p:cTn id="176" dur="1500" fill="hold"/>
                                        <p:tgtEl>
                                          <p:spTgt spid="72"/>
                                        </p:tgtEl>
                                      </p:cBhvr>
                                      <p:by x="80000" y="100000"/>
                                    </p:animScale>
                                  </p:childTnLst>
                                </p:cTn>
                              </p:par>
                              <p:par>
                                <p:cTn id="177" presetID="42" presetClass="path" presetSubtype="0" accel="50000" decel="50000" fill="hold" grpId="1" nodeType="withEffect">
                                  <p:stCondLst>
                                    <p:cond delay="0"/>
                                  </p:stCondLst>
                                  <p:childTnLst>
                                    <p:animMotion origin="layout" path="M -1.26117E-6 -1.18021E-7 L -0.07008 0.22878 " pathEditMode="relative" rAng="0" ptsTypes="AA">
                                      <p:cBhvr>
                                        <p:cTn id="178" dur="1500" fill="hold"/>
                                        <p:tgtEl>
                                          <p:spTgt spid="138"/>
                                        </p:tgtEl>
                                        <p:attrNameLst>
                                          <p:attrName>ppt_x</p:attrName>
                                          <p:attrName>ppt_y</p:attrName>
                                        </p:attrNameLst>
                                      </p:cBhvr>
                                      <p:rCtr x="-3510" y="11439"/>
                                    </p:animMotion>
                                  </p:childTnLst>
                                </p:cTn>
                              </p:par>
                              <p:par>
                                <p:cTn id="179" presetID="6" presetClass="emph" presetSubtype="0" decel="100000" fill="hold" grpId="2" nodeType="withEffect">
                                  <p:stCondLst>
                                    <p:cond delay="0"/>
                                  </p:stCondLst>
                                  <p:childTnLst>
                                    <p:animScale>
                                      <p:cBhvr>
                                        <p:cTn id="180" dur="1500" fill="hold"/>
                                        <p:tgtEl>
                                          <p:spTgt spid="138"/>
                                        </p:tgtEl>
                                      </p:cBhvr>
                                      <p:by x="100000" y="82350"/>
                                    </p:animScale>
                                  </p:childTnLst>
                                </p:cTn>
                              </p:par>
                              <p:par>
                                <p:cTn id="181" presetID="6" presetClass="emph" presetSubtype="0" decel="100000" fill="hold" grpId="3" nodeType="withEffect">
                                  <p:stCondLst>
                                    <p:cond delay="0"/>
                                  </p:stCondLst>
                                  <p:childTnLst>
                                    <p:animScale>
                                      <p:cBhvr>
                                        <p:cTn id="182" dur="1500" fill="hold"/>
                                        <p:tgtEl>
                                          <p:spTgt spid="138"/>
                                        </p:tgtEl>
                                      </p:cBhvr>
                                      <p:by x="80000" y="100000"/>
                                    </p:animScale>
                                  </p:childTnLst>
                                </p:cTn>
                              </p:par>
                              <p:par>
                                <p:cTn id="183" presetID="42" presetClass="path" presetSubtype="0" accel="50000" decel="50000" fill="hold" grpId="1" nodeType="withEffect">
                                  <p:stCondLst>
                                    <p:cond delay="0"/>
                                  </p:stCondLst>
                                  <p:childTnLst>
                                    <p:animMotion origin="layout" path="M -1.26117E-6 -1.18021E-7 L -0.01021 0.29392 " pathEditMode="relative" rAng="0" ptsTypes="AA">
                                      <p:cBhvr>
                                        <p:cTn id="184" dur="1500" fill="hold"/>
                                        <p:tgtEl>
                                          <p:spTgt spid="149"/>
                                        </p:tgtEl>
                                        <p:attrNameLst>
                                          <p:attrName>ppt_x</p:attrName>
                                          <p:attrName>ppt_y</p:attrName>
                                        </p:attrNameLst>
                                      </p:cBhvr>
                                      <p:rCtr x="-511" y="14685"/>
                                    </p:animMotion>
                                  </p:childTnLst>
                                </p:cTn>
                              </p:par>
                              <p:par>
                                <p:cTn id="185" presetID="6" presetClass="emph" presetSubtype="0" decel="100000" fill="hold" grpId="2" nodeType="withEffect">
                                  <p:stCondLst>
                                    <p:cond delay="0"/>
                                  </p:stCondLst>
                                  <p:childTnLst>
                                    <p:animScale>
                                      <p:cBhvr>
                                        <p:cTn id="186" dur="1500" fill="hold"/>
                                        <p:tgtEl>
                                          <p:spTgt spid="149"/>
                                        </p:tgtEl>
                                      </p:cBhvr>
                                      <p:by x="100000" y="82350"/>
                                    </p:animScale>
                                  </p:childTnLst>
                                </p:cTn>
                              </p:par>
                              <p:par>
                                <p:cTn id="187" presetID="6" presetClass="emph" presetSubtype="0" decel="100000" fill="hold" grpId="3" nodeType="withEffect">
                                  <p:stCondLst>
                                    <p:cond delay="0"/>
                                  </p:stCondLst>
                                  <p:childTnLst>
                                    <p:animScale>
                                      <p:cBhvr>
                                        <p:cTn id="188" dur="1500" fill="hold"/>
                                        <p:tgtEl>
                                          <p:spTgt spid="149"/>
                                        </p:tgtEl>
                                      </p:cBhvr>
                                      <p:by x="80000" y="100000"/>
                                    </p:animScale>
                                  </p:childTnLst>
                                </p:cTn>
                              </p:par>
                              <p:par>
                                <p:cTn id="189" presetID="42" presetClass="path" presetSubtype="0" accel="50000" decel="50000" fill="hold" grpId="1" nodeType="withEffect">
                                  <p:stCondLst>
                                    <p:cond delay="0"/>
                                  </p:stCondLst>
                                  <p:childTnLst>
                                    <p:animMotion origin="layout" path="M 4.42941E-6 -3.73581E-6 L -0.00996 0.10486 " pathEditMode="relative" rAng="0" ptsTypes="AA">
                                      <p:cBhvr>
                                        <p:cTn id="190" dur="1500" fill="hold"/>
                                        <p:tgtEl>
                                          <p:spTgt spid="148"/>
                                        </p:tgtEl>
                                        <p:attrNameLst>
                                          <p:attrName>ppt_x</p:attrName>
                                          <p:attrName>ppt_y</p:attrName>
                                        </p:attrNameLst>
                                      </p:cBhvr>
                                      <p:rCtr x="-498" y="5243"/>
                                    </p:animMotion>
                                  </p:childTnLst>
                                </p:cTn>
                              </p:par>
                              <p:par>
                                <p:cTn id="191" presetID="6" presetClass="emph" presetSubtype="0" decel="100000" fill="hold" grpId="2" nodeType="withEffect">
                                  <p:stCondLst>
                                    <p:cond delay="0"/>
                                  </p:stCondLst>
                                  <p:childTnLst>
                                    <p:animScale>
                                      <p:cBhvr>
                                        <p:cTn id="192" dur="1500" fill="hold"/>
                                        <p:tgtEl>
                                          <p:spTgt spid="148"/>
                                        </p:tgtEl>
                                      </p:cBhvr>
                                      <p:by x="100000" y="82350"/>
                                    </p:animScale>
                                  </p:childTnLst>
                                </p:cTn>
                              </p:par>
                              <p:par>
                                <p:cTn id="193" presetID="6" presetClass="emph" presetSubtype="0" decel="100000" fill="hold" grpId="3" nodeType="withEffect">
                                  <p:stCondLst>
                                    <p:cond delay="0"/>
                                  </p:stCondLst>
                                  <p:childTnLst>
                                    <p:animScale>
                                      <p:cBhvr>
                                        <p:cTn id="194" dur="1500" fill="hold"/>
                                        <p:tgtEl>
                                          <p:spTgt spid="148"/>
                                        </p:tgtEl>
                                      </p:cBhvr>
                                      <p:by x="80000" y="100000"/>
                                    </p:animScale>
                                  </p:childTnLst>
                                </p:cTn>
                              </p:par>
                              <p:par>
                                <p:cTn id="195" presetID="42" presetClass="path" presetSubtype="0" accel="50000" decel="50000" fill="hold" grpId="1" nodeType="withEffect">
                                  <p:stCondLst>
                                    <p:cond delay="0"/>
                                  </p:stCondLst>
                                  <p:childTnLst>
                                    <p:animMotion origin="layout" path="M 3.21675E-7 -2.84612E-6 L 0.07544 0.24875 " pathEditMode="relative" rAng="0" ptsTypes="AA">
                                      <p:cBhvr>
                                        <p:cTn id="196" dur="1500" fill="hold"/>
                                        <p:tgtEl>
                                          <p:spTgt spid="147"/>
                                        </p:tgtEl>
                                        <p:attrNameLst>
                                          <p:attrName>ppt_x</p:attrName>
                                          <p:attrName>ppt_y</p:attrName>
                                        </p:attrNameLst>
                                      </p:cBhvr>
                                      <p:rCtr x="3766" y="12438"/>
                                    </p:animMotion>
                                  </p:childTnLst>
                                </p:cTn>
                              </p:par>
                              <p:par>
                                <p:cTn id="197" presetID="6" presetClass="emph" presetSubtype="0" decel="100000" fill="hold" grpId="2" nodeType="withEffect">
                                  <p:stCondLst>
                                    <p:cond delay="0"/>
                                  </p:stCondLst>
                                  <p:childTnLst>
                                    <p:animScale>
                                      <p:cBhvr>
                                        <p:cTn id="198" dur="1500" fill="hold"/>
                                        <p:tgtEl>
                                          <p:spTgt spid="147"/>
                                        </p:tgtEl>
                                      </p:cBhvr>
                                      <p:by x="100000" y="82350"/>
                                    </p:animScale>
                                  </p:childTnLst>
                                </p:cTn>
                              </p:par>
                              <p:par>
                                <p:cTn id="199" presetID="6" presetClass="emph" presetSubtype="0" decel="100000" fill="hold" grpId="3" nodeType="withEffect">
                                  <p:stCondLst>
                                    <p:cond delay="0"/>
                                  </p:stCondLst>
                                  <p:childTnLst>
                                    <p:animScale>
                                      <p:cBhvr>
                                        <p:cTn id="200" dur="1500" fill="hold"/>
                                        <p:tgtEl>
                                          <p:spTgt spid="147"/>
                                        </p:tgtEl>
                                      </p:cBhvr>
                                      <p:by x="80000" y="100000"/>
                                    </p:animScale>
                                  </p:childTnLst>
                                </p:cTn>
                              </p:par>
                              <p:par>
                                <p:cTn id="201" presetID="42" presetClass="path" presetSubtype="0" accel="50000" decel="50000" fill="hold" grpId="2" nodeType="withEffect">
                                  <p:stCondLst>
                                    <p:cond delay="0"/>
                                  </p:stCondLst>
                                  <p:childTnLst>
                                    <p:animMotion origin="layout" path="M 4.65407E-6 3.1094E-6 L -0.04404 0.27008 " pathEditMode="relative" rAng="0" ptsTypes="AA">
                                      <p:cBhvr>
                                        <p:cTn id="202" dur="1500" fill="hold"/>
                                        <p:tgtEl>
                                          <p:spTgt spid="144"/>
                                        </p:tgtEl>
                                        <p:attrNameLst>
                                          <p:attrName>ppt_x</p:attrName>
                                          <p:attrName>ppt_y</p:attrName>
                                        </p:attrNameLst>
                                      </p:cBhvr>
                                      <p:rCtr x="-2208" y="13504"/>
                                    </p:animMotion>
                                  </p:childTnLst>
                                </p:cTn>
                              </p:par>
                              <p:par>
                                <p:cTn id="203" presetID="6" presetClass="emph" presetSubtype="0" fill="hold" grpId="0" nodeType="withEffect">
                                  <p:stCondLst>
                                    <p:cond delay="0"/>
                                  </p:stCondLst>
                                  <p:childTnLst>
                                    <p:animScale>
                                      <p:cBhvr>
                                        <p:cTn id="204" dur="1500" fill="hold"/>
                                        <p:tgtEl>
                                          <p:spTgt spid="144"/>
                                        </p:tgtEl>
                                      </p:cBhvr>
                                      <p:by x="100000" y="82350"/>
                                    </p:animScale>
                                  </p:childTnLst>
                                </p:cTn>
                              </p:par>
                              <p:par>
                                <p:cTn id="205" presetID="6" presetClass="emph" presetSubtype="0" decel="100000" fill="hold" grpId="1" nodeType="withEffect">
                                  <p:stCondLst>
                                    <p:cond delay="0"/>
                                  </p:stCondLst>
                                  <p:childTnLst>
                                    <p:animScale>
                                      <p:cBhvr>
                                        <p:cTn id="206" dur="1500" fill="hold"/>
                                        <p:tgtEl>
                                          <p:spTgt spid="144"/>
                                        </p:tgtEl>
                                      </p:cBhvr>
                                      <p:by x="80000" y="100000"/>
                                    </p:animScale>
                                  </p:childTnLst>
                                </p:cTn>
                              </p:par>
                              <p:par>
                                <p:cTn id="207" presetID="42" presetClass="path" presetSubtype="0" accel="50000" decel="50000" fill="hold" grpId="1" nodeType="withEffect">
                                  <p:stCondLst>
                                    <p:cond delay="0"/>
                                  </p:stCondLst>
                                  <p:childTnLst>
                                    <p:animMotion origin="layout" path="M -1.26117E-6 -1.18021E-7 L 0.05425 0.15388 " pathEditMode="relative" rAng="0" ptsTypes="AA">
                                      <p:cBhvr>
                                        <p:cTn id="208" dur="1500" fill="hold"/>
                                        <p:tgtEl>
                                          <p:spTgt spid="150"/>
                                        </p:tgtEl>
                                        <p:attrNameLst>
                                          <p:attrName>ppt_x</p:attrName>
                                          <p:attrName>ppt_y</p:attrName>
                                        </p:attrNameLst>
                                      </p:cBhvr>
                                      <p:rCtr x="2706" y="7694"/>
                                    </p:animMotion>
                                  </p:childTnLst>
                                </p:cTn>
                              </p:par>
                              <p:par>
                                <p:cTn id="209" presetID="6" presetClass="emph" presetSubtype="0" decel="100000" fill="hold" grpId="2" nodeType="withEffect">
                                  <p:stCondLst>
                                    <p:cond delay="0"/>
                                  </p:stCondLst>
                                  <p:childTnLst>
                                    <p:animScale>
                                      <p:cBhvr>
                                        <p:cTn id="210" dur="1500" fill="hold"/>
                                        <p:tgtEl>
                                          <p:spTgt spid="150"/>
                                        </p:tgtEl>
                                      </p:cBhvr>
                                      <p:by x="100000" y="82350"/>
                                    </p:animScale>
                                  </p:childTnLst>
                                </p:cTn>
                              </p:par>
                              <p:par>
                                <p:cTn id="211" presetID="6" presetClass="emph" presetSubtype="0" decel="100000" fill="hold" grpId="3" nodeType="withEffect">
                                  <p:stCondLst>
                                    <p:cond delay="0"/>
                                  </p:stCondLst>
                                  <p:childTnLst>
                                    <p:animScale>
                                      <p:cBhvr>
                                        <p:cTn id="212" dur="1500" fill="hold"/>
                                        <p:tgtEl>
                                          <p:spTgt spid="150"/>
                                        </p:tgtEl>
                                      </p:cBhvr>
                                      <p:by x="80000" y="100000"/>
                                    </p:animScale>
                                  </p:childTnLst>
                                </p:cTn>
                              </p:par>
                              <p:par>
                                <p:cTn id="213" presetID="42" presetClass="path" presetSubtype="0" accel="50000" decel="50000" fill="hold" grpId="1" nodeType="withEffect">
                                  <p:stCondLst>
                                    <p:cond delay="0"/>
                                  </p:stCondLst>
                                  <p:childTnLst>
                                    <p:animMotion origin="layout" path="M 2.02706E-6 -2.3241E-6 L -0.09893 0.25692 " pathEditMode="relative" rAng="0" ptsTypes="AA">
                                      <p:cBhvr>
                                        <p:cTn id="214" dur="1500" fill="hold"/>
                                        <p:tgtEl>
                                          <p:spTgt spid="77"/>
                                        </p:tgtEl>
                                        <p:attrNameLst>
                                          <p:attrName>ppt_x</p:attrName>
                                          <p:attrName>ppt_y</p:attrName>
                                        </p:attrNameLst>
                                      </p:cBhvr>
                                      <p:rCtr x="-4953" y="12846"/>
                                    </p:animMotion>
                                  </p:childTnLst>
                                </p:cTn>
                              </p:par>
                              <p:par>
                                <p:cTn id="215" presetID="6" presetClass="emph" presetSubtype="0" decel="100000" fill="hold" grpId="2" nodeType="withEffect">
                                  <p:stCondLst>
                                    <p:cond delay="0"/>
                                  </p:stCondLst>
                                  <p:childTnLst>
                                    <p:animScale>
                                      <p:cBhvr>
                                        <p:cTn id="216" dur="1500" fill="hold"/>
                                        <p:tgtEl>
                                          <p:spTgt spid="77"/>
                                        </p:tgtEl>
                                      </p:cBhvr>
                                      <p:by x="100000" y="82350"/>
                                    </p:animScale>
                                  </p:childTnLst>
                                </p:cTn>
                              </p:par>
                              <p:par>
                                <p:cTn id="217" presetID="6" presetClass="emph" presetSubtype="0" decel="100000" fill="hold" grpId="3" nodeType="withEffect">
                                  <p:stCondLst>
                                    <p:cond delay="0"/>
                                  </p:stCondLst>
                                  <p:childTnLst>
                                    <p:animScale>
                                      <p:cBhvr>
                                        <p:cTn id="218" dur="1500" fill="hold"/>
                                        <p:tgtEl>
                                          <p:spTgt spid="77"/>
                                        </p:tgtEl>
                                      </p:cBhvr>
                                      <p:by x="80000" y="100000"/>
                                    </p:animScale>
                                  </p:childTnLst>
                                </p:cTn>
                              </p:par>
                              <p:par>
                                <p:cTn id="219" presetID="42" presetClass="path" presetSubtype="0" accel="50000" decel="50000" fill="hold" grpId="1" nodeType="withEffect">
                                  <p:stCondLst>
                                    <p:cond delay="0"/>
                                  </p:stCondLst>
                                  <p:childTnLst>
                                    <p:animMotion origin="layout" path="M 2.02706E-6 -2.3241E-6 L -0.10021 0.18089 " pathEditMode="relative" rAng="0" ptsTypes="AA">
                                      <p:cBhvr>
                                        <p:cTn id="220" dur="1500" fill="hold"/>
                                        <p:tgtEl>
                                          <p:spTgt spid="151"/>
                                        </p:tgtEl>
                                        <p:attrNameLst>
                                          <p:attrName>ppt_x</p:attrName>
                                          <p:attrName>ppt_y</p:attrName>
                                        </p:attrNameLst>
                                      </p:cBhvr>
                                      <p:rCtr x="-5017" y="9033"/>
                                    </p:animMotion>
                                  </p:childTnLst>
                                </p:cTn>
                              </p:par>
                              <p:par>
                                <p:cTn id="221" presetID="6" presetClass="emph" presetSubtype="0" decel="100000" fill="hold" grpId="2" nodeType="withEffect">
                                  <p:stCondLst>
                                    <p:cond delay="0"/>
                                  </p:stCondLst>
                                  <p:childTnLst>
                                    <p:animScale>
                                      <p:cBhvr>
                                        <p:cTn id="222" dur="1500" fill="hold"/>
                                        <p:tgtEl>
                                          <p:spTgt spid="151"/>
                                        </p:tgtEl>
                                      </p:cBhvr>
                                      <p:by x="100000" y="82350"/>
                                    </p:animScale>
                                  </p:childTnLst>
                                </p:cTn>
                              </p:par>
                              <p:par>
                                <p:cTn id="223" presetID="6" presetClass="emph" presetSubtype="0" decel="100000" fill="hold" grpId="3" nodeType="withEffect">
                                  <p:stCondLst>
                                    <p:cond delay="0"/>
                                  </p:stCondLst>
                                  <p:childTnLst>
                                    <p:animScale>
                                      <p:cBhvr>
                                        <p:cTn id="224" dur="1500" fill="hold"/>
                                        <p:tgtEl>
                                          <p:spTgt spid="151"/>
                                        </p:tgtEl>
                                      </p:cBhvr>
                                      <p:by x="80000" y="100000"/>
                                    </p:animScale>
                                  </p:childTnLst>
                                </p:cTn>
                              </p:par>
                              <p:par>
                                <p:cTn id="225" presetID="42" presetClass="path" presetSubtype="0" accel="50000" decel="50000" fill="hold" grpId="1" nodeType="withEffect">
                                  <p:stCondLst>
                                    <p:cond delay="0"/>
                                  </p:stCondLst>
                                  <p:childTnLst>
                                    <p:animMotion origin="layout" path="M 2.02706E-6 -2.3241E-6 L 0.03702 0.24263 " pathEditMode="relative" rAng="0" ptsTypes="AA">
                                      <p:cBhvr>
                                        <p:cTn id="226" dur="1500" fill="hold"/>
                                        <p:tgtEl>
                                          <p:spTgt spid="152"/>
                                        </p:tgtEl>
                                        <p:attrNameLst>
                                          <p:attrName>ppt_x</p:attrName>
                                          <p:attrName>ppt_y</p:attrName>
                                        </p:attrNameLst>
                                      </p:cBhvr>
                                      <p:rCtr x="1851" y="12120"/>
                                    </p:animMotion>
                                  </p:childTnLst>
                                </p:cTn>
                              </p:par>
                              <p:par>
                                <p:cTn id="227" presetID="6" presetClass="emph" presetSubtype="0" decel="100000" fill="hold" grpId="2" nodeType="withEffect">
                                  <p:stCondLst>
                                    <p:cond delay="0"/>
                                  </p:stCondLst>
                                  <p:childTnLst>
                                    <p:animScale>
                                      <p:cBhvr>
                                        <p:cTn id="228" dur="1500" fill="hold"/>
                                        <p:tgtEl>
                                          <p:spTgt spid="152"/>
                                        </p:tgtEl>
                                      </p:cBhvr>
                                      <p:by x="100000" y="82350"/>
                                    </p:animScale>
                                  </p:childTnLst>
                                </p:cTn>
                              </p:par>
                              <p:par>
                                <p:cTn id="229" presetID="6" presetClass="emph" presetSubtype="0" decel="100000" fill="hold" grpId="3" nodeType="withEffect">
                                  <p:stCondLst>
                                    <p:cond delay="0"/>
                                  </p:stCondLst>
                                  <p:childTnLst>
                                    <p:animScale>
                                      <p:cBhvr>
                                        <p:cTn id="230" dur="1500" fill="hold"/>
                                        <p:tgtEl>
                                          <p:spTgt spid="152"/>
                                        </p:tgtEl>
                                      </p:cBhvr>
                                      <p:by x="80000" y="100000"/>
                                    </p:animScale>
                                  </p:childTnLst>
                                </p:cTn>
                              </p:par>
                              <p:par>
                                <p:cTn id="231" presetID="42" presetClass="path" presetSubtype="0" accel="50000" decel="50000" fill="hold" grpId="1" nodeType="withEffect">
                                  <p:stCondLst>
                                    <p:cond delay="0"/>
                                  </p:stCondLst>
                                  <p:childTnLst>
                                    <p:animMotion origin="layout" path="M 2.25172E-6 -3.85384E-6 L 0.03127 0.26737 " pathEditMode="relative" rAng="0" ptsTypes="AA">
                                      <p:cBhvr>
                                        <p:cTn id="232" dur="1500" fill="hold"/>
                                        <p:tgtEl>
                                          <p:spTgt spid="76"/>
                                        </p:tgtEl>
                                        <p:attrNameLst>
                                          <p:attrName>ppt_x</p:attrName>
                                          <p:attrName>ppt_y</p:attrName>
                                        </p:attrNameLst>
                                      </p:cBhvr>
                                      <p:rCtr x="1557" y="13368"/>
                                    </p:animMotion>
                                  </p:childTnLst>
                                </p:cTn>
                              </p:par>
                              <p:par>
                                <p:cTn id="233" presetID="6" presetClass="emph" presetSubtype="0" decel="100000" fill="hold" grpId="2" nodeType="withEffect">
                                  <p:stCondLst>
                                    <p:cond delay="0"/>
                                  </p:stCondLst>
                                  <p:childTnLst>
                                    <p:animScale>
                                      <p:cBhvr>
                                        <p:cTn id="234" dur="1500" fill="hold"/>
                                        <p:tgtEl>
                                          <p:spTgt spid="76"/>
                                        </p:tgtEl>
                                      </p:cBhvr>
                                      <p:by x="100000" y="82350"/>
                                    </p:animScale>
                                  </p:childTnLst>
                                </p:cTn>
                              </p:par>
                              <p:par>
                                <p:cTn id="235" presetID="6" presetClass="emph" presetSubtype="0" decel="100000" fill="hold" grpId="3" nodeType="withEffect">
                                  <p:stCondLst>
                                    <p:cond delay="0"/>
                                  </p:stCondLst>
                                  <p:childTnLst>
                                    <p:animScale>
                                      <p:cBhvr>
                                        <p:cTn id="236" dur="1500" fill="hold"/>
                                        <p:tgtEl>
                                          <p:spTgt spid="76"/>
                                        </p:tgtEl>
                                      </p:cBhvr>
                                      <p:by x="80000" y="100000"/>
                                    </p:animScale>
                                  </p:childTnLst>
                                </p:cTn>
                              </p:par>
                              <p:par>
                                <p:cTn id="237" presetID="42" presetClass="path" presetSubtype="0" accel="50000" decel="50000" fill="hold" grpId="1" nodeType="withEffect">
                                  <p:stCondLst>
                                    <p:cond delay="0"/>
                                  </p:stCondLst>
                                  <p:childTnLst>
                                    <p:animMotion origin="layout" path="M 2.25172E-6 -3.85384E-6 L 0.04161 0.19996 " pathEditMode="relative" rAng="0" ptsTypes="AA">
                                      <p:cBhvr>
                                        <p:cTn id="238" dur="1500" fill="hold"/>
                                        <p:tgtEl>
                                          <p:spTgt spid="153"/>
                                        </p:tgtEl>
                                        <p:attrNameLst>
                                          <p:attrName>ppt_x</p:attrName>
                                          <p:attrName>ppt_y</p:attrName>
                                        </p:attrNameLst>
                                      </p:cBhvr>
                                      <p:rCtr x="2081" y="9986"/>
                                    </p:animMotion>
                                  </p:childTnLst>
                                </p:cTn>
                              </p:par>
                              <p:par>
                                <p:cTn id="239" presetID="6" presetClass="emph" presetSubtype="0" decel="100000" fill="hold" grpId="2" nodeType="withEffect">
                                  <p:stCondLst>
                                    <p:cond delay="0"/>
                                  </p:stCondLst>
                                  <p:childTnLst>
                                    <p:animScale>
                                      <p:cBhvr>
                                        <p:cTn id="240" dur="1500" fill="hold"/>
                                        <p:tgtEl>
                                          <p:spTgt spid="153"/>
                                        </p:tgtEl>
                                      </p:cBhvr>
                                      <p:by x="100000" y="82350"/>
                                    </p:animScale>
                                  </p:childTnLst>
                                </p:cTn>
                              </p:par>
                              <p:par>
                                <p:cTn id="241" presetID="6" presetClass="emph" presetSubtype="0" decel="100000" fill="hold" grpId="3" nodeType="withEffect">
                                  <p:stCondLst>
                                    <p:cond delay="0"/>
                                  </p:stCondLst>
                                  <p:childTnLst>
                                    <p:animScale>
                                      <p:cBhvr>
                                        <p:cTn id="242" dur="1500" fill="hold"/>
                                        <p:tgtEl>
                                          <p:spTgt spid="153"/>
                                        </p:tgtEl>
                                      </p:cBhvr>
                                      <p:by x="80000" y="100000"/>
                                    </p:animScale>
                                  </p:childTnLst>
                                </p:cTn>
                              </p:par>
                              <p:par>
                                <p:cTn id="243" presetID="42" presetClass="path" presetSubtype="0" accel="50000" decel="50000" fill="hold" grpId="1" nodeType="withEffect">
                                  <p:stCondLst>
                                    <p:cond delay="0"/>
                                  </p:stCondLst>
                                  <p:childTnLst>
                                    <p:animMotion origin="layout" path="M 2.25172E-6 -3.85384E-6 L -0.04366 0.32751 " pathEditMode="relative" rAng="0" ptsTypes="AA">
                                      <p:cBhvr>
                                        <p:cTn id="244" dur="1500" fill="hold"/>
                                        <p:tgtEl>
                                          <p:spTgt spid="154"/>
                                        </p:tgtEl>
                                        <p:attrNameLst>
                                          <p:attrName>ppt_x</p:attrName>
                                          <p:attrName>ppt_y</p:attrName>
                                        </p:attrNameLst>
                                      </p:cBhvr>
                                      <p:rCtr x="-2183" y="16364"/>
                                    </p:animMotion>
                                  </p:childTnLst>
                                </p:cTn>
                              </p:par>
                              <p:par>
                                <p:cTn id="245" presetID="6" presetClass="emph" presetSubtype="0" decel="100000" fill="hold" grpId="2" nodeType="withEffect">
                                  <p:stCondLst>
                                    <p:cond delay="0"/>
                                  </p:stCondLst>
                                  <p:childTnLst>
                                    <p:animScale>
                                      <p:cBhvr>
                                        <p:cTn id="246" dur="1500" fill="hold"/>
                                        <p:tgtEl>
                                          <p:spTgt spid="154"/>
                                        </p:tgtEl>
                                      </p:cBhvr>
                                      <p:by x="100000" y="82350"/>
                                    </p:animScale>
                                  </p:childTnLst>
                                </p:cTn>
                              </p:par>
                              <p:par>
                                <p:cTn id="247" presetID="6" presetClass="emph" presetSubtype="0" decel="100000" fill="hold" grpId="3" nodeType="withEffect">
                                  <p:stCondLst>
                                    <p:cond delay="0"/>
                                  </p:stCondLst>
                                  <p:childTnLst>
                                    <p:animScale>
                                      <p:cBhvr>
                                        <p:cTn id="248" dur="1500" fill="hold"/>
                                        <p:tgtEl>
                                          <p:spTgt spid="154"/>
                                        </p:tgtEl>
                                      </p:cBhvr>
                                      <p:by x="80000" y="100000"/>
                                    </p:animScale>
                                  </p:childTnLst>
                                </p:cTn>
                              </p:par>
                              <p:par>
                                <p:cTn id="249" presetID="42" presetClass="path" presetSubtype="0" accel="50000" decel="50000" fill="hold" grpId="1" nodeType="withEffect">
                                  <p:stCondLst>
                                    <p:cond delay="0"/>
                                  </p:stCondLst>
                                  <p:childTnLst>
                                    <p:animMotion origin="layout" path="M 2.25172E-6 -3.85384E-6 L -0.10621 0.18997 " pathEditMode="relative" rAng="0" ptsTypes="AA">
                                      <p:cBhvr>
                                        <p:cTn id="250" dur="1500" fill="hold"/>
                                        <p:tgtEl>
                                          <p:spTgt spid="155"/>
                                        </p:tgtEl>
                                        <p:attrNameLst>
                                          <p:attrName>ppt_x</p:attrName>
                                          <p:attrName>ppt_y</p:attrName>
                                        </p:attrNameLst>
                                      </p:cBhvr>
                                      <p:rCtr x="-5310" y="9487"/>
                                    </p:animMotion>
                                  </p:childTnLst>
                                </p:cTn>
                              </p:par>
                              <p:par>
                                <p:cTn id="251" presetID="6" presetClass="emph" presetSubtype="0" decel="100000" fill="hold" grpId="2" nodeType="withEffect">
                                  <p:stCondLst>
                                    <p:cond delay="0"/>
                                  </p:stCondLst>
                                  <p:childTnLst>
                                    <p:animScale>
                                      <p:cBhvr>
                                        <p:cTn id="252" dur="1500" fill="hold"/>
                                        <p:tgtEl>
                                          <p:spTgt spid="155"/>
                                        </p:tgtEl>
                                      </p:cBhvr>
                                      <p:by x="100000" y="82350"/>
                                    </p:animScale>
                                  </p:childTnLst>
                                </p:cTn>
                              </p:par>
                              <p:par>
                                <p:cTn id="253" presetID="6" presetClass="emph" presetSubtype="0" decel="100000" fill="hold" grpId="3" nodeType="withEffect">
                                  <p:stCondLst>
                                    <p:cond delay="0"/>
                                  </p:stCondLst>
                                  <p:childTnLst>
                                    <p:animScale>
                                      <p:cBhvr>
                                        <p:cTn id="254" dur="1500" fill="hold"/>
                                        <p:tgtEl>
                                          <p:spTgt spid="155"/>
                                        </p:tgtEl>
                                      </p:cBhvr>
                                      <p:by x="80000" y="100000"/>
                                    </p:animScale>
                                  </p:childTnLst>
                                </p:cTn>
                              </p:par>
                              <p:par>
                                <p:cTn id="255" presetID="42" presetClass="path" presetSubtype="0" accel="50000" decel="50000" fill="hold" grpId="1" nodeType="withEffect">
                                  <p:stCondLst>
                                    <p:cond delay="0"/>
                                  </p:stCondLst>
                                  <p:childTnLst>
                                    <p:animMotion origin="layout" path="M 2.25172E-6 -3.85384E-6 L -0.00996 0.13028 " pathEditMode="relative" rAng="0" ptsTypes="AA">
                                      <p:cBhvr>
                                        <p:cTn id="256" dur="1500" fill="hold"/>
                                        <p:tgtEl>
                                          <p:spTgt spid="156"/>
                                        </p:tgtEl>
                                        <p:attrNameLst>
                                          <p:attrName>ppt_x</p:attrName>
                                          <p:attrName>ppt_y</p:attrName>
                                        </p:attrNameLst>
                                      </p:cBhvr>
                                      <p:rCtr x="-498" y="6514"/>
                                    </p:animMotion>
                                  </p:childTnLst>
                                </p:cTn>
                              </p:par>
                              <p:par>
                                <p:cTn id="257" presetID="6" presetClass="emph" presetSubtype="0" decel="100000" fill="hold" grpId="2" nodeType="withEffect">
                                  <p:stCondLst>
                                    <p:cond delay="0"/>
                                  </p:stCondLst>
                                  <p:childTnLst>
                                    <p:animScale>
                                      <p:cBhvr>
                                        <p:cTn id="258" dur="1500" fill="hold"/>
                                        <p:tgtEl>
                                          <p:spTgt spid="156"/>
                                        </p:tgtEl>
                                      </p:cBhvr>
                                      <p:by x="100000" y="82350"/>
                                    </p:animScale>
                                  </p:childTnLst>
                                </p:cTn>
                              </p:par>
                              <p:par>
                                <p:cTn id="259" presetID="6" presetClass="emph" presetSubtype="0" decel="100000" fill="hold" grpId="3" nodeType="withEffect">
                                  <p:stCondLst>
                                    <p:cond delay="0"/>
                                  </p:stCondLst>
                                  <p:childTnLst>
                                    <p:animScale>
                                      <p:cBhvr>
                                        <p:cTn id="260" dur="1500" fill="hold"/>
                                        <p:tgtEl>
                                          <p:spTgt spid="156"/>
                                        </p:tgtEl>
                                      </p:cBhvr>
                                      <p:by x="80000" y="100000"/>
                                    </p:animScale>
                                  </p:childTnLst>
                                </p:cTn>
                              </p:par>
                              <p:par>
                                <p:cTn id="261" presetID="42" presetClass="path" presetSubtype="0" accel="50000" decel="50000" fill="hold" grpId="1" nodeType="withEffect">
                                  <p:stCondLst>
                                    <p:cond delay="0"/>
                                  </p:stCondLst>
                                  <p:childTnLst>
                                    <p:animMotion origin="layout" path="M -4.85065E-8 1.87472E-6 L 0.01851 0.28574 " pathEditMode="relative" rAng="0" ptsTypes="AA">
                                      <p:cBhvr>
                                        <p:cTn id="262" dur="1500" fill="hold"/>
                                        <p:tgtEl>
                                          <p:spTgt spid="71"/>
                                        </p:tgtEl>
                                        <p:attrNameLst>
                                          <p:attrName>ppt_x</p:attrName>
                                          <p:attrName>ppt_y</p:attrName>
                                        </p:attrNameLst>
                                      </p:cBhvr>
                                      <p:rCtr x="919" y="14276"/>
                                    </p:animMotion>
                                  </p:childTnLst>
                                </p:cTn>
                              </p:par>
                              <p:par>
                                <p:cTn id="263" presetID="6" presetClass="emph" presetSubtype="0" decel="100000" fill="hold" grpId="2" nodeType="withEffect">
                                  <p:stCondLst>
                                    <p:cond delay="0"/>
                                  </p:stCondLst>
                                  <p:childTnLst>
                                    <p:animScale>
                                      <p:cBhvr>
                                        <p:cTn id="264" dur="1500" fill="hold"/>
                                        <p:tgtEl>
                                          <p:spTgt spid="71"/>
                                        </p:tgtEl>
                                      </p:cBhvr>
                                      <p:by x="100000" y="82350"/>
                                    </p:animScale>
                                  </p:childTnLst>
                                </p:cTn>
                              </p:par>
                              <p:par>
                                <p:cTn id="265" presetID="6" presetClass="emph" presetSubtype="0" decel="100000" fill="hold" grpId="3" nodeType="withEffect">
                                  <p:stCondLst>
                                    <p:cond delay="0"/>
                                  </p:stCondLst>
                                  <p:childTnLst>
                                    <p:animScale>
                                      <p:cBhvr>
                                        <p:cTn id="266" dur="1500" fill="hold"/>
                                        <p:tgtEl>
                                          <p:spTgt spid="71"/>
                                        </p:tgtEl>
                                      </p:cBhvr>
                                      <p:by x="80000" y="100000"/>
                                    </p:animScale>
                                  </p:childTnLst>
                                </p:cTn>
                              </p:par>
                              <p:par>
                                <p:cTn id="267" presetID="42" presetClass="path" presetSubtype="0" accel="50000" decel="50000" fill="hold" grpId="1" nodeType="withEffect">
                                  <p:stCondLst>
                                    <p:cond delay="0"/>
                                  </p:stCondLst>
                                  <p:childTnLst>
                                    <p:animMotion origin="layout" path="M -4.85065E-8 1.87472E-6 L -0.05578 0.22288 " pathEditMode="relative" rAng="0" ptsTypes="AA">
                                      <p:cBhvr>
                                        <p:cTn id="268" dur="1500" fill="hold"/>
                                        <p:tgtEl>
                                          <p:spTgt spid="157"/>
                                        </p:tgtEl>
                                        <p:attrNameLst>
                                          <p:attrName>ppt_x</p:attrName>
                                          <p:attrName>ppt_y</p:attrName>
                                        </p:attrNameLst>
                                      </p:cBhvr>
                                      <p:rCtr x="-2796" y="11144"/>
                                    </p:animMotion>
                                  </p:childTnLst>
                                </p:cTn>
                              </p:par>
                              <p:par>
                                <p:cTn id="269" presetID="6" presetClass="emph" presetSubtype="0" decel="100000" fill="hold" grpId="2" nodeType="withEffect">
                                  <p:stCondLst>
                                    <p:cond delay="0"/>
                                  </p:stCondLst>
                                  <p:childTnLst>
                                    <p:animScale>
                                      <p:cBhvr>
                                        <p:cTn id="270" dur="1500" fill="hold"/>
                                        <p:tgtEl>
                                          <p:spTgt spid="157"/>
                                        </p:tgtEl>
                                      </p:cBhvr>
                                      <p:by x="100000" y="82350"/>
                                    </p:animScale>
                                  </p:childTnLst>
                                </p:cTn>
                              </p:par>
                              <p:par>
                                <p:cTn id="271" presetID="6" presetClass="emph" presetSubtype="0" decel="100000" fill="hold" grpId="3" nodeType="withEffect">
                                  <p:stCondLst>
                                    <p:cond delay="0"/>
                                  </p:stCondLst>
                                  <p:childTnLst>
                                    <p:animScale>
                                      <p:cBhvr>
                                        <p:cTn id="272" dur="1500" fill="hold"/>
                                        <p:tgtEl>
                                          <p:spTgt spid="157"/>
                                        </p:tgtEl>
                                      </p:cBhvr>
                                      <p:by x="80000" y="100000"/>
                                    </p:animScale>
                                  </p:childTnLst>
                                </p:cTn>
                              </p:par>
                              <p:par>
                                <p:cTn id="273" presetID="42" presetClass="path" presetSubtype="0" accel="50000" decel="50000" fill="hold" grpId="1" nodeType="withEffect">
                                  <p:stCondLst>
                                    <p:cond delay="0"/>
                                  </p:stCondLst>
                                  <p:childTnLst>
                                    <p:animMotion origin="layout" path="M -4.85065E-8 1.87472E-6 L 0.03051 0.10145 " pathEditMode="relative" rAng="0" ptsTypes="AA">
                                      <p:cBhvr>
                                        <p:cTn id="274" dur="1500" fill="hold"/>
                                        <p:tgtEl>
                                          <p:spTgt spid="158"/>
                                        </p:tgtEl>
                                        <p:attrNameLst>
                                          <p:attrName>ppt_x</p:attrName>
                                          <p:attrName>ppt_y</p:attrName>
                                        </p:attrNameLst>
                                      </p:cBhvr>
                                      <p:rCtr x="1519" y="5061"/>
                                    </p:animMotion>
                                  </p:childTnLst>
                                </p:cTn>
                              </p:par>
                              <p:par>
                                <p:cTn id="275" presetID="6" presetClass="emph" presetSubtype="0" decel="100000" fill="hold" grpId="2" nodeType="withEffect">
                                  <p:stCondLst>
                                    <p:cond delay="0"/>
                                  </p:stCondLst>
                                  <p:childTnLst>
                                    <p:animScale>
                                      <p:cBhvr>
                                        <p:cTn id="276" dur="1500" fill="hold"/>
                                        <p:tgtEl>
                                          <p:spTgt spid="158"/>
                                        </p:tgtEl>
                                      </p:cBhvr>
                                      <p:by x="100000" y="82350"/>
                                    </p:animScale>
                                  </p:childTnLst>
                                </p:cTn>
                              </p:par>
                              <p:par>
                                <p:cTn id="277" presetID="6" presetClass="emph" presetSubtype="0" decel="100000" fill="hold" grpId="3" nodeType="withEffect">
                                  <p:stCondLst>
                                    <p:cond delay="0"/>
                                  </p:stCondLst>
                                  <p:childTnLst>
                                    <p:animScale>
                                      <p:cBhvr>
                                        <p:cTn id="278" dur="1500" fill="hold"/>
                                        <p:tgtEl>
                                          <p:spTgt spid="158"/>
                                        </p:tgtEl>
                                      </p:cBhvr>
                                      <p:by x="8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4" grpId="2" animBg="1"/>
      <p:bldP spid="144" grpId="3" animBg="1"/>
      <p:bldP spid="4" grpId="0" build="p"/>
      <p:bldP spid="11" grpId="0"/>
      <p:bldP spid="13" grpId="0" animBg="1"/>
      <p:bldP spid="34" grpId="0" animBg="1"/>
      <p:bldP spid="66" grpId="0" animBg="1"/>
      <p:bldP spid="67" grpId="0" animBg="1"/>
      <p:bldP spid="69" grpId="0" animBg="1"/>
      <p:bldP spid="70" grpId="0" animBg="1"/>
      <p:bldP spid="70" grpId="1" animBg="1"/>
      <p:bldP spid="70" grpId="2" animBg="1"/>
      <p:bldP spid="70" grpId="3" animBg="1"/>
      <p:bldP spid="73" grpId="0"/>
      <p:bldP spid="75" grpId="0" animBg="1"/>
      <p:bldP spid="79" grpId="0"/>
      <p:bldP spid="143" grpId="0" animBg="1"/>
      <p:bldP spid="143" grpId="1" animBg="1"/>
      <p:bldP spid="143" grpId="2" animBg="1"/>
      <p:bldP spid="143" grpId="3" animBg="1"/>
      <p:bldP spid="145" grpId="0" animBg="1"/>
      <p:bldP spid="145" grpId="1" animBg="1"/>
      <p:bldP spid="145" grpId="2" animBg="1"/>
      <p:bldP spid="145" grpId="3" animBg="1"/>
      <p:bldP spid="146" grpId="0" animBg="1"/>
      <p:bldP spid="146" grpId="1" animBg="1"/>
      <p:bldP spid="146" grpId="2" animBg="1"/>
      <p:bldP spid="146" grpId="3" animBg="1"/>
      <p:bldP spid="147" grpId="0" animBg="1"/>
      <p:bldP spid="147" grpId="1" animBg="1"/>
      <p:bldP spid="147" grpId="2" animBg="1"/>
      <p:bldP spid="147" grpId="3" animBg="1"/>
      <p:bldP spid="72" grpId="0" animBg="1"/>
      <p:bldP spid="72" grpId="1" animBg="1"/>
      <p:bldP spid="72" grpId="2" animBg="1"/>
      <p:bldP spid="72" grpId="3" animBg="1"/>
      <p:bldP spid="148" grpId="0" animBg="1"/>
      <p:bldP spid="148" grpId="1" animBg="1"/>
      <p:bldP spid="148" grpId="2" animBg="1"/>
      <p:bldP spid="148" grpId="3" animBg="1"/>
      <p:bldP spid="138" grpId="0" animBg="1"/>
      <p:bldP spid="138" grpId="1" animBg="1"/>
      <p:bldP spid="138" grpId="2" animBg="1"/>
      <p:bldP spid="138" grpId="3" animBg="1"/>
      <p:bldP spid="149" grpId="0" animBg="1"/>
      <p:bldP spid="149" grpId="1" animBg="1"/>
      <p:bldP spid="149" grpId="2" animBg="1"/>
      <p:bldP spid="149" grpId="3" animBg="1"/>
      <p:bldP spid="150" grpId="0" animBg="1"/>
      <p:bldP spid="150" grpId="1" animBg="1"/>
      <p:bldP spid="150" grpId="2" animBg="1"/>
      <p:bldP spid="150" grpId="3" animBg="1"/>
      <p:bldP spid="77" grpId="0" animBg="1"/>
      <p:bldP spid="77" grpId="1" animBg="1"/>
      <p:bldP spid="77" grpId="2" animBg="1"/>
      <p:bldP spid="77" grpId="3" animBg="1"/>
      <p:bldP spid="151" grpId="0" animBg="1"/>
      <p:bldP spid="151" grpId="1" animBg="1"/>
      <p:bldP spid="151" grpId="2" animBg="1"/>
      <p:bldP spid="151" grpId="3" animBg="1"/>
      <p:bldP spid="152" grpId="0" animBg="1"/>
      <p:bldP spid="152" grpId="1" animBg="1"/>
      <p:bldP spid="152" grpId="2" animBg="1"/>
      <p:bldP spid="152" grpId="3" animBg="1"/>
      <p:bldP spid="76" grpId="0" animBg="1"/>
      <p:bldP spid="76" grpId="1" animBg="1"/>
      <p:bldP spid="76" grpId="2" animBg="1"/>
      <p:bldP spid="76" grpId="3" animBg="1"/>
      <p:bldP spid="153" grpId="0" animBg="1"/>
      <p:bldP spid="153" grpId="1" animBg="1"/>
      <p:bldP spid="153" grpId="2" animBg="1"/>
      <p:bldP spid="153" grpId="3" animBg="1"/>
      <p:bldP spid="154" grpId="0" animBg="1"/>
      <p:bldP spid="154" grpId="1" animBg="1"/>
      <p:bldP spid="154" grpId="2" animBg="1"/>
      <p:bldP spid="154" grpId="3" animBg="1"/>
      <p:bldP spid="155" grpId="0" animBg="1"/>
      <p:bldP spid="155" grpId="1" animBg="1"/>
      <p:bldP spid="155" grpId="2" animBg="1"/>
      <p:bldP spid="155" grpId="3" animBg="1"/>
      <p:bldP spid="156" grpId="0" animBg="1"/>
      <p:bldP spid="156" grpId="1" animBg="1"/>
      <p:bldP spid="156" grpId="2" animBg="1"/>
      <p:bldP spid="156" grpId="3" animBg="1"/>
      <p:bldP spid="71" grpId="0" animBg="1"/>
      <p:bldP spid="71" grpId="1" animBg="1"/>
      <p:bldP spid="71" grpId="2" animBg="1"/>
      <p:bldP spid="71" grpId="3" animBg="1"/>
      <p:bldP spid="157" grpId="0" animBg="1"/>
      <p:bldP spid="157" grpId="1" animBg="1"/>
      <p:bldP spid="157" grpId="2" animBg="1"/>
      <p:bldP spid="157" grpId="3" animBg="1"/>
      <p:bldP spid="158" grpId="0" animBg="1"/>
      <p:bldP spid="158" grpId="1" animBg="1"/>
      <p:bldP spid="158" grpId="2" animBg="1"/>
      <p:bldP spid="158" grpId="3" animBg="1"/>
      <p:bldP spid="161" grpId="0"/>
      <p:bldP spid="16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Box 96"/>
          <p:cNvSpPr txBox="1"/>
          <p:nvPr/>
        </p:nvSpPr>
        <p:spPr>
          <a:xfrm>
            <a:off x="294654" y="1209028"/>
            <a:ext cx="3878512"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Microservices </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in the wild</a:t>
            </a:r>
          </a:p>
        </p:txBody>
      </p:sp>
      <p:sp>
        <p:nvSpPr>
          <p:cNvPr id="98" name="TextBox 97"/>
          <p:cNvSpPr txBox="1"/>
          <p:nvPr/>
        </p:nvSpPr>
        <p:spPr>
          <a:xfrm>
            <a:off x="4293698"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Functions</a:t>
            </a:r>
            <a:b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br>
            <a:endPar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endParaRPr>
          </a:p>
        </p:txBody>
      </p:sp>
      <p:sp>
        <p:nvSpPr>
          <p:cNvPr id="99" name="TextBox 98"/>
          <p:cNvSpPr txBox="1"/>
          <p:nvPr/>
        </p:nvSpPr>
        <p:spPr>
          <a:xfrm>
            <a:off x="8289604" y="1209028"/>
            <a:ext cx="3872234" cy="5306072"/>
          </a:xfrm>
          <a:prstGeom prst="rect">
            <a:avLst/>
          </a:prstGeom>
          <a:solidFill>
            <a:schemeClr val="tx2"/>
          </a:solidFill>
        </p:spPr>
        <p:txBody>
          <a:bodyPr wrap="square" lIns="182880" tIns="146304" rIns="182880" bIns="146304" rtlCol="0">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59062">
                      <a:schemeClr val="bg1"/>
                    </a:gs>
                    <a:gs pos="53000">
                      <a:schemeClr val="bg1"/>
                    </a:gs>
                  </a:gsLst>
                  <a:lin ang="5400000" scaled="0"/>
                </a:gradFill>
                <a:effectLst/>
                <a:uLnTx/>
                <a:uFillTx/>
                <a:latin typeface="+mj-lt"/>
                <a:cs typeface="Segoe UI" panose="020B0502040204020203" pitchFamily="34" charset="0"/>
              </a:rPr>
              <a:t>Azure Service Fabric</a:t>
            </a:r>
          </a:p>
        </p:txBody>
      </p:sp>
      <p:sp>
        <p:nvSpPr>
          <p:cNvPr id="5" name="Title 2"/>
          <p:cNvSpPr>
            <a:spLocks noGrp="1"/>
          </p:cNvSpPr>
          <p:nvPr>
            <p:ph type="title"/>
          </p:nvPr>
        </p:nvSpPr>
        <p:spPr/>
        <p:txBody>
          <a:bodyPr/>
          <a:lstStyle/>
          <a:p>
            <a:r>
              <a:rPr lang="en-US" dirty="0"/>
              <a:t>Microservice tools and approaches</a:t>
            </a:r>
          </a:p>
        </p:txBody>
      </p:sp>
      <p:sp>
        <p:nvSpPr>
          <p:cNvPr id="9" name="Rectangle 8"/>
          <p:cNvSpPr/>
          <p:nvPr/>
        </p:nvSpPr>
        <p:spPr bwMode="auto">
          <a:xfrm>
            <a:off x="297793"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Build your own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Customizable, pick best of breed solutions</a:t>
            </a:r>
          </a:p>
        </p:txBody>
      </p:sp>
      <p:sp>
        <p:nvSpPr>
          <p:cNvPr id="4" name="Rectangle 3"/>
          <p:cNvSpPr/>
          <p:nvPr/>
        </p:nvSpPr>
        <p:spPr bwMode="auto">
          <a:xfrm>
            <a:off x="4293698"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Serverless microservices </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Quick ramp up, sub second metering, zero ops</a:t>
            </a:r>
          </a:p>
        </p:txBody>
      </p:sp>
      <p:sp>
        <p:nvSpPr>
          <p:cNvPr id="102" name="Rectangle 101"/>
          <p:cNvSpPr/>
          <p:nvPr/>
        </p:nvSpPr>
        <p:spPr bwMode="auto">
          <a:xfrm>
            <a:off x="36701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16" name="Rectangle 15"/>
          <p:cNvSpPr/>
          <p:nvPr/>
        </p:nvSpPr>
        <p:spPr bwMode="auto">
          <a:xfrm>
            <a:off x="8289604" y="2278062"/>
            <a:ext cx="3872234" cy="181483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t" anchorCtr="0" compatLnSpc="1">
            <a:prstTxWarp prst="textNoShape">
              <a:avLst/>
            </a:prstTxWarp>
          </a:bodyPr>
          <a:lstStyle/>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Implication: Prescriptive microservices platform</a:t>
            </a:r>
          </a:p>
          <a:p>
            <a:pPr marL="0" marR="0" lvl="0" indent="0"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endParaRPr>
          </a:p>
          <a:p>
            <a:pPr marL="0" marR="0" lvl="0" indent="0"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9062">
                      <a:schemeClr val="bg1"/>
                    </a:gs>
                    <a:gs pos="53000">
                      <a:schemeClr val="bg1"/>
                    </a:gs>
                  </a:gsLst>
                  <a:lin ang="5400000" scaled="0"/>
                </a:gradFill>
                <a:effectLst/>
                <a:uLnTx/>
                <a:uFillTx/>
                <a:cs typeface="Segoe UI" panose="020B0502040204020203" pitchFamily="34" charset="0"/>
              </a:rPr>
              <a:t>Benefits: Easy to build, deploy and manage microservices at scale</a:t>
            </a:r>
          </a:p>
        </p:txBody>
      </p:sp>
      <p:pic>
        <p:nvPicPr>
          <p:cNvPr id="41" name="Picture 2" descr="https://blog.profitbricks.com/wp-content/uploads/2015/12/infrastructure-automation-ecosystem-landscape-infographic.jp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452980" y="4455981"/>
            <a:ext cx="3561860" cy="1910510"/>
          </a:xfrm>
          <a:prstGeom prst="rect">
            <a:avLst/>
          </a:prstGeom>
          <a:noFill/>
          <a:extLst>
            <a:ext uri="{909E8E84-426E-40DD-AFC4-6F175D3DCCD1}">
              <a14:hiddenFill xmlns:a14="http://schemas.microsoft.com/office/drawing/2010/main">
                <a:solidFill>
                  <a:srgbClr val="FFFFFF"/>
                </a:solidFill>
              </a14:hiddenFill>
            </a:ext>
          </a:extLst>
        </p:spPr>
      </p:pic>
      <p:sp>
        <p:nvSpPr>
          <p:cNvPr id="103" name="Rectangle 102"/>
          <p:cNvSpPr/>
          <p:nvPr/>
        </p:nvSpPr>
        <p:spPr bwMode="auto">
          <a:xfrm>
            <a:off x="8358821"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2052" name="Rectangle 2051"/>
          <p:cNvSpPr/>
          <p:nvPr/>
        </p:nvSpPr>
        <p:spPr bwMode="auto">
          <a:xfrm>
            <a:off x="4366260" y="4387887"/>
            <a:ext cx="3733800" cy="205863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pic>
        <p:nvPicPr>
          <p:cNvPr id="2051" name="Picture 2050"/>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068783" y="4647495"/>
            <a:ext cx="2313876" cy="1799026"/>
          </a:xfrm>
          <a:prstGeom prst="rect">
            <a:avLst/>
          </a:prstGeom>
        </p:spPr>
      </p:pic>
      <p:sp>
        <p:nvSpPr>
          <p:cNvPr id="34" name="Rectangle: Rounded Corners 33"/>
          <p:cNvSpPr/>
          <p:nvPr/>
        </p:nvSpPr>
        <p:spPr bwMode="auto">
          <a:xfrm>
            <a:off x="4768973" y="4516737"/>
            <a:ext cx="2854840" cy="1818975"/>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
        <p:nvSpPr>
          <p:cNvPr id="44" name="TextBox 43"/>
          <p:cNvSpPr txBox="1"/>
          <p:nvPr/>
        </p:nvSpPr>
        <p:spPr>
          <a:xfrm>
            <a:off x="4999037" y="5815730"/>
            <a:ext cx="1018227" cy="4247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Event-driven</a:t>
            </a:r>
            <a:b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scale</a:t>
            </a:r>
          </a:p>
        </p:txBody>
      </p:sp>
      <p:pic>
        <p:nvPicPr>
          <p:cNvPr id="45" name="Picture 44"/>
          <p:cNvPicPr>
            <a:picLocks noChangeAspect="1"/>
          </p:cNvPicPr>
          <p:nvPr/>
        </p:nvPicPr>
        <p:blipFill rotWithShape="1">
          <a:blip r:embed="rId5" cstate="print">
            <a:duotone>
              <a:schemeClr val="accent1">
                <a:shade val="45000"/>
                <a:satMod val="135000"/>
              </a:schemeClr>
              <a:prstClr val="white"/>
            </a:duotone>
            <a:lum contrast="25000"/>
            <a:extLst>
              <a:ext uri="{28A0092B-C50C-407E-A947-70E740481C1C}">
                <a14:useLocalDpi xmlns:a14="http://schemas.microsoft.com/office/drawing/2010/main"/>
              </a:ext>
            </a:extLst>
          </a:blip>
          <a:srcRect l="24332" r="23006"/>
          <a:stretch/>
        </p:blipFill>
        <p:spPr>
          <a:xfrm>
            <a:off x="5146225" y="4526914"/>
            <a:ext cx="691012" cy="1408748"/>
          </a:xfrm>
          <a:prstGeom prst="rect">
            <a:avLst/>
          </a:prstGeom>
        </p:spPr>
      </p:pic>
      <p:grpSp>
        <p:nvGrpSpPr>
          <p:cNvPr id="35" name="Group 34"/>
          <p:cNvGrpSpPr/>
          <p:nvPr/>
        </p:nvGrpSpPr>
        <p:grpSpPr>
          <a:xfrm>
            <a:off x="6437293" y="4762210"/>
            <a:ext cx="760432" cy="1021052"/>
            <a:chOff x="14373205" y="2018938"/>
            <a:chExt cx="1233549" cy="1646563"/>
          </a:xfrm>
        </p:grpSpPr>
        <p:sp>
          <p:nvSpPr>
            <p:cNvPr id="48" name="Freeform 8"/>
            <p:cNvSpPr>
              <a:spLocks noEditPoints="1"/>
            </p:cNvSpPr>
            <p:nvPr/>
          </p:nvSpPr>
          <p:spPr bwMode="auto">
            <a:xfrm>
              <a:off x="14383815"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9" name="Freeform 9"/>
            <p:cNvSpPr>
              <a:spLocks noEditPoints="1"/>
            </p:cNvSpPr>
            <p:nvPr/>
          </p:nvSpPr>
          <p:spPr bwMode="auto">
            <a:xfrm>
              <a:off x="14824349" y="2773326"/>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0" name="Freeform 10"/>
            <p:cNvSpPr>
              <a:spLocks noEditPoints="1"/>
            </p:cNvSpPr>
            <p:nvPr/>
          </p:nvSpPr>
          <p:spPr bwMode="auto">
            <a:xfrm>
              <a:off x="15264883" y="2773326"/>
              <a:ext cx="341312" cy="892175"/>
            </a:xfrm>
            <a:custGeom>
              <a:avLst/>
              <a:gdLst>
                <a:gd name="T0" fmla="*/ 67 w 91"/>
                <a:gd name="T1" fmla="*/ 0 h 238"/>
                <a:gd name="T2" fmla="*/ 25 w 91"/>
                <a:gd name="T3" fmla="*/ 0 h 238"/>
                <a:gd name="T4" fmla="*/ 0 w 91"/>
                <a:gd name="T5" fmla="*/ 24 h 238"/>
                <a:gd name="T6" fmla="*/ 0 w 91"/>
                <a:gd name="T7" fmla="*/ 214 h 238"/>
                <a:gd name="T8" fmla="*/ 25 w 91"/>
                <a:gd name="T9" fmla="*/ 238 h 238"/>
                <a:gd name="T10" fmla="*/ 67 w 91"/>
                <a:gd name="T11" fmla="*/ 238 h 238"/>
                <a:gd name="T12" fmla="*/ 91 w 91"/>
                <a:gd name="T13" fmla="*/ 214 h 238"/>
                <a:gd name="T14" fmla="*/ 91 w 91"/>
                <a:gd name="T15" fmla="*/ 24 h 238"/>
                <a:gd name="T16" fmla="*/ 67 w 91"/>
                <a:gd name="T17" fmla="*/ 0 h 238"/>
                <a:gd name="T18" fmla="*/ 46 w 91"/>
                <a:gd name="T19" fmla="*/ 182 h 238"/>
                <a:gd name="T20" fmla="*/ 34 w 91"/>
                <a:gd name="T21" fmla="*/ 170 h 238"/>
                <a:gd name="T22" fmla="*/ 46 w 91"/>
                <a:gd name="T23" fmla="*/ 158 h 238"/>
                <a:gd name="T24" fmla="*/ 57 w 91"/>
                <a:gd name="T25" fmla="*/ 170 h 238"/>
                <a:gd name="T26" fmla="*/ 46 w 91"/>
                <a:gd name="T27" fmla="*/ 182 h 238"/>
                <a:gd name="T28" fmla="*/ 67 w 91"/>
                <a:gd name="T29" fmla="*/ 65 h 238"/>
                <a:gd name="T30" fmla="*/ 24 w 91"/>
                <a:gd name="T31" fmla="*/ 65 h 238"/>
                <a:gd name="T32" fmla="*/ 24 w 91"/>
                <a:gd name="T33" fmla="*/ 57 h 238"/>
                <a:gd name="T34" fmla="*/ 67 w 91"/>
                <a:gd name="T35" fmla="*/ 57 h 238"/>
                <a:gd name="T36" fmla="*/ 67 w 91"/>
                <a:gd name="T37" fmla="*/ 65 h 238"/>
                <a:gd name="T38" fmla="*/ 67 w 91"/>
                <a:gd name="T39" fmla="*/ 65 h 238"/>
                <a:gd name="T40" fmla="*/ 67 w 91"/>
                <a:gd name="T41" fmla="*/ 41 h 238"/>
                <a:gd name="T42" fmla="*/ 24 w 91"/>
                <a:gd name="T43" fmla="*/ 41 h 238"/>
                <a:gd name="T44" fmla="*/ 24 w 91"/>
                <a:gd name="T45" fmla="*/ 32 h 238"/>
                <a:gd name="T46" fmla="*/ 67 w 91"/>
                <a:gd name="T47" fmla="*/ 32 h 238"/>
                <a:gd name="T48" fmla="*/ 67 w 91"/>
                <a:gd name="T49" fmla="*/ 41 h 238"/>
                <a:gd name="T50" fmla="*/ 67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7" y="0"/>
                  </a:moveTo>
                  <a:cubicBezTo>
                    <a:pt x="25" y="0"/>
                    <a:pt x="25" y="0"/>
                    <a:pt x="25" y="0"/>
                  </a:cubicBezTo>
                  <a:cubicBezTo>
                    <a:pt x="11" y="0"/>
                    <a:pt x="0" y="11"/>
                    <a:pt x="0" y="24"/>
                  </a:cubicBezTo>
                  <a:cubicBezTo>
                    <a:pt x="0" y="214"/>
                    <a:pt x="0" y="214"/>
                    <a:pt x="0" y="214"/>
                  </a:cubicBezTo>
                  <a:cubicBezTo>
                    <a:pt x="0" y="227"/>
                    <a:pt x="11" y="238"/>
                    <a:pt x="25" y="238"/>
                  </a:cubicBezTo>
                  <a:cubicBezTo>
                    <a:pt x="67" y="238"/>
                    <a:pt x="67" y="238"/>
                    <a:pt x="67" y="238"/>
                  </a:cubicBezTo>
                  <a:cubicBezTo>
                    <a:pt x="80" y="238"/>
                    <a:pt x="91" y="227"/>
                    <a:pt x="91" y="214"/>
                  </a:cubicBezTo>
                  <a:cubicBezTo>
                    <a:pt x="91" y="24"/>
                    <a:pt x="91" y="24"/>
                    <a:pt x="91" y="24"/>
                  </a:cubicBezTo>
                  <a:cubicBezTo>
                    <a:pt x="91" y="11"/>
                    <a:pt x="80" y="0"/>
                    <a:pt x="67" y="0"/>
                  </a:cubicBezTo>
                  <a:close/>
                  <a:moveTo>
                    <a:pt x="46" y="182"/>
                  </a:moveTo>
                  <a:cubicBezTo>
                    <a:pt x="39" y="182"/>
                    <a:pt x="34" y="176"/>
                    <a:pt x="34" y="170"/>
                  </a:cubicBezTo>
                  <a:cubicBezTo>
                    <a:pt x="34" y="163"/>
                    <a:pt x="39" y="158"/>
                    <a:pt x="46" y="158"/>
                  </a:cubicBezTo>
                  <a:cubicBezTo>
                    <a:pt x="52" y="158"/>
                    <a:pt x="57" y="163"/>
                    <a:pt x="57" y="170"/>
                  </a:cubicBezTo>
                  <a:cubicBezTo>
                    <a:pt x="57" y="176"/>
                    <a:pt x="52" y="182"/>
                    <a:pt x="46" y="182"/>
                  </a:cubicBezTo>
                  <a:close/>
                  <a:moveTo>
                    <a:pt x="67" y="65"/>
                  </a:moveTo>
                  <a:cubicBezTo>
                    <a:pt x="24" y="65"/>
                    <a:pt x="24" y="65"/>
                    <a:pt x="24" y="65"/>
                  </a:cubicBezTo>
                  <a:cubicBezTo>
                    <a:pt x="24" y="57"/>
                    <a:pt x="24" y="57"/>
                    <a:pt x="24" y="57"/>
                  </a:cubicBezTo>
                  <a:cubicBezTo>
                    <a:pt x="67" y="57"/>
                    <a:pt x="67" y="57"/>
                    <a:pt x="67" y="57"/>
                  </a:cubicBezTo>
                  <a:cubicBezTo>
                    <a:pt x="67" y="65"/>
                    <a:pt x="67" y="65"/>
                    <a:pt x="67" y="65"/>
                  </a:cubicBezTo>
                  <a:cubicBezTo>
                    <a:pt x="67" y="65"/>
                    <a:pt x="67" y="65"/>
                    <a:pt x="67" y="65"/>
                  </a:cubicBezTo>
                  <a:close/>
                  <a:moveTo>
                    <a:pt x="67" y="41"/>
                  </a:moveTo>
                  <a:cubicBezTo>
                    <a:pt x="24" y="41"/>
                    <a:pt x="24" y="41"/>
                    <a:pt x="24" y="41"/>
                  </a:cubicBezTo>
                  <a:cubicBezTo>
                    <a:pt x="24" y="32"/>
                    <a:pt x="24" y="32"/>
                    <a:pt x="24" y="32"/>
                  </a:cubicBezTo>
                  <a:cubicBezTo>
                    <a:pt x="67" y="32"/>
                    <a:pt x="67" y="32"/>
                    <a:pt x="67" y="32"/>
                  </a:cubicBezTo>
                  <a:cubicBezTo>
                    <a:pt x="67" y="41"/>
                    <a:pt x="67" y="41"/>
                    <a:pt x="67" y="41"/>
                  </a:cubicBezTo>
                  <a:cubicBezTo>
                    <a:pt x="67" y="41"/>
                    <a:pt x="67" y="41"/>
                    <a:pt x="67"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1" name="Freeform 8"/>
            <p:cNvSpPr>
              <a:spLocks noEditPoints="1"/>
            </p:cNvSpPr>
            <p:nvPr/>
          </p:nvSpPr>
          <p:spPr bwMode="auto">
            <a:xfrm rot="5400000">
              <a:off x="14829107" y="1846750"/>
              <a:ext cx="341312" cy="892175"/>
            </a:xfrm>
            <a:custGeom>
              <a:avLst/>
              <a:gdLst>
                <a:gd name="T0" fmla="*/ 66 w 91"/>
                <a:gd name="T1" fmla="*/ 0 h 238"/>
                <a:gd name="T2" fmla="*/ 24 w 91"/>
                <a:gd name="T3" fmla="*/ 0 h 238"/>
                <a:gd name="T4" fmla="*/ 0 w 91"/>
                <a:gd name="T5" fmla="*/ 24 h 238"/>
                <a:gd name="T6" fmla="*/ 0 w 91"/>
                <a:gd name="T7" fmla="*/ 214 h 238"/>
                <a:gd name="T8" fmla="*/ 24 w 91"/>
                <a:gd name="T9" fmla="*/ 238 h 238"/>
                <a:gd name="T10" fmla="*/ 66 w 91"/>
                <a:gd name="T11" fmla="*/ 238 h 238"/>
                <a:gd name="T12" fmla="*/ 91 w 91"/>
                <a:gd name="T13" fmla="*/ 214 h 238"/>
                <a:gd name="T14" fmla="*/ 91 w 91"/>
                <a:gd name="T15" fmla="*/ 24 h 238"/>
                <a:gd name="T16" fmla="*/ 66 w 91"/>
                <a:gd name="T17" fmla="*/ 0 h 238"/>
                <a:gd name="T18" fmla="*/ 45 w 91"/>
                <a:gd name="T19" fmla="*/ 182 h 238"/>
                <a:gd name="T20" fmla="*/ 33 w 91"/>
                <a:gd name="T21" fmla="*/ 170 h 238"/>
                <a:gd name="T22" fmla="*/ 45 w 91"/>
                <a:gd name="T23" fmla="*/ 158 h 238"/>
                <a:gd name="T24" fmla="*/ 57 w 91"/>
                <a:gd name="T25" fmla="*/ 170 h 238"/>
                <a:gd name="T26" fmla="*/ 45 w 91"/>
                <a:gd name="T27" fmla="*/ 182 h 238"/>
                <a:gd name="T28" fmla="*/ 66 w 91"/>
                <a:gd name="T29" fmla="*/ 65 h 238"/>
                <a:gd name="T30" fmla="*/ 23 w 91"/>
                <a:gd name="T31" fmla="*/ 65 h 238"/>
                <a:gd name="T32" fmla="*/ 23 w 91"/>
                <a:gd name="T33" fmla="*/ 57 h 238"/>
                <a:gd name="T34" fmla="*/ 66 w 91"/>
                <a:gd name="T35" fmla="*/ 57 h 238"/>
                <a:gd name="T36" fmla="*/ 66 w 91"/>
                <a:gd name="T37" fmla="*/ 65 h 238"/>
                <a:gd name="T38" fmla="*/ 66 w 91"/>
                <a:gd name="T39" fmla="*/ 65 h 238"/>
                <a:gd name="T40" fmla="*/ 66 w 91"/>
                <a:gd name="T41" fmla="*/ 41 h 238"/>
                <a:gd name="T42" fmla="*/ 23 w 91"/>
                <a:gd name="T43" fmla="*/ 41 h 238"/>
                <a:gd name="T44" fmla="*/ 23 w 91"/>
                <a:gd name="T45" fmla="*/ 32 h 238"/>
                <a:gd name="T46" fmla="*/ 66 w 91"/>
                <a:gd name="T47" fmla="*/ 32 h 238"/>
                <a:gd name="T48" fmla="*/ 66 w 91"/>
                <a:gd name="T49" fmla="*/ 41 h 238"/>
                <a:gd name="T50" fmla="*/ 66 w 91"/>
                <a:gd name="T5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238">
                  <a:moveTo>
                    <a:pt x="66" y="0"/>
                  </a:moveTo>
                  <a:cubicBezTo>
                    <a:pt x="24" y="0"/>
                    <a:pt x="24" y="0"/>
                    <a:pt x="24" y="0"/>
                  </a:cubicBezTo>
                  <a:cubicBezTo>
                    <a:pt x="10" y="0"/>
                    <a:pt x="0" y="11"/>
                    <a:pt x="0" y="24"/>
                  </a:cubicBezTo>
                  <a:cubicBezTo>
                    <a:pt x="0" y="214"/>
                    <a:pt x="0" y="214"/>
                    <a:pt x="0" y="214"/>
                  </a:cubicBezTo>
                  <a:cubicBezTo>
                    <a:pt x="0" y="227"/>
                    <a:pt x="10" y="238"/>
                    <a:pt x="24" y="238"/>
                  </a:cubicBezTo>
                  <a:cubicBezTo>
                    <a:pt x="66" y="238"/>
                    <a:pt x="66" y="238"/>
                    <a:pt x="66" y="238"/>
                  </a:cubicBezTo>
                  <a:cubicBezTo>
                    <a:pt x="79" y="238"/>
                    <a:pt x="91" y="227"/>
                    <a:pt x="91" y="214"/>
                  </a:cubicBezTo>
                  <a:cubicBezTo>
                    <a:pt x="91" y="24"/>
                    <a:pt x="91" y="24"/>
                    <a:pt x="91" y="24"/>
                  </a:cubicBezTo>
                  <a:cubicBezTo>
                    <a:pt x="91" y="11"/>
                    <a:pt x="79" y="0"/>
                    <a:pt x="66" y="0"/>
                  </a:cubicBezTo>
                  <a:close/>
                  <a:moveTo>
                    <a:pt x="45" y="182"/>
                  </a:moveTo>
                  <a:cubicBezTo>
                    <a:pt x="39" y="182"/>
                    <a:pt x="33" y="176"/>
                    <a:pt x="33" y="170"/>
                  </a:cubicBezTo>
                  <a:cubicBezTo>
                    <a:pt x="33" y="163"/>
                    <a:pt x="39" y="158"/>
                    <a:pt x="45" y="158"/>
                  </a:cubicBezTo>
                  <a:cubicBezTo>
                    <a:pt x="52" y="158"/>
                    <a:pt x="57" y="163"/>
                    <a:pt x="57" y="170"/>
                  </a:cubicBezTo>
                  <a:cubicBezTo>
                    <a:pt x="57" y="176"/>
                    <a:pt x="52" y="182"/>
                    <a:pt x="45" y="182"/>
                  </a:cubicBezTo>
                  <a:close/>
                  <a:moveTo>
                    <a:pt x="66" y="65"/>
                  </a:moveTo>
                  <a:cubicBezTo>
                    <a:pt x="23" y="65"/>
                    <a:pt x="23" y="65"/>
                    <a:pt x="23" y="65"/>
                  </a:cubicBezTo>
                  <a:cubicBezTo>
                    <a:pt x="23" y="57"/>
                    <a:pt x="23" y="57"/>
                    <a:pt x="23" y="57"/>
                  </a:cubicBezTo>
                  <a:cubicBezTo>
                    <a:pt x="66" y="57"/>
                    <a:pt x="66" y="57"/>
                    <a:pt x="66" y="57"/>
                  </a:cubicBezTo>
                  <a:cubicBezTo>
                    <a:pt x="66" y="65"/>
                    <a:pt x="66" y="65"/>
                    <a:pt x="66" y="65"/>
                  </a:cubicBezTo>
                  <a:cubicBezTo>
                    <a:pt x="66" y="65"/>
                    <a:pt x="66" y="65"/>
                    <a:pt x="66" y="65"/>
                  </a:cubicBezTo>
                  <a:close/>
                  <a:moveTo>
                    <a:pt x="66" y="41"/>
                  </a:moveTo>
                  <a:cubicBezTo>
                    <a:pt x="23" y="41"/>
                    <a:pt x="23" y="41"/>
                    <a:pt x="23" y="41"/>
                  </a:cubicBezTo>
                  <a:cubicBezTo>
                    <a:pt x="23" y="32"/>
                    <a:pt x="23" y="32"/>
                    <a:pt x="23" y="32"/>
                  </a:cubicBezTo>
                  <a:cubicBezTo>
                    <a:pt x="66" y="32"/>
                    <a:pt x="66" y="32"/>
                    <a:pt x="66" y="32"/>
                  </a:cubicBezTo>
                  <a:cubicBezTo>
                    <a:pt x="66" y="41"/>
                    <a:pt x="66" y="41"/>
                    <a:pt x="66" y="41"/>
                  </a:cubicBezTo>
                  <a:cubicBezTo>
                    <a:pt x="66" y="41"/>
                    <a:pt x="66" y="41"/>
                    <a:pt x="66" y="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2" name="Freeform 5"/>
            <p:cNvSpPr>
              <a:spLocks/>
            </p:cNvSpPr>
            <p:nvPr/>
          </p:nvSpPr>
          <p:spPr bwMode="auto">
            <a:xfrm>
              <a:off x="14558438" y="2412486"/>
              <a:ext cx="882650" cy="407447"/>
            </a:xfrm>
            <a:custGeom>
              <a:avLst/>
              <a:gdLst>
                <a:gd name="T0" fmla="*/ 0 w 556"/>
                <a:gd name="T1" fmla="*/ 557 h 557"/>
                <a:gd name="T2" fmla="*/ 0 w 556"/>
                <a:gd name="T3" fmla="*/ 279 h 557"/>
                <a:gd name="T4" fmla="*/ 278 w 556"/>
                <a:gd name="T5" fmla="*/ 279 h 557"/>
                <a:gd name="T6" fmla="*/ 278 w 556"/>
                <a:gd name="T7" fmla="*/ 557 h 557"/>
                <a:gd name="T8" fmla="*/ 278 w 556"/>
                <a:gd name="T9" fmla="*/ 0 h 557"/>
                <a:gd name="T10" fmla="*/ 278 w 556"/>
                <a:gd name="T11" fmla="*/ 279 h 557"/>
                <a:gd name="T12" fmla="*/ 556 w 556"/>
                <a:gd name="T13" fmla="*/ 279 h 557"/>
                <a:gd name="T14" fmla="*/ 556 w 556"/>
                <a:gd name="T15" fmla="*/ 557 h 5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6" h="557">
                  <a:moveTo>
                    <a:pt x="0" y="557"/>
                  </a:moveTo>
                  <a:lnTo>
                    <a:pt x="0" y="279"/>
                  </a:lnTo>
                  <a:lnTo>
                    <a:pt x="278" y="279"/>
                  </a:lnTo>
                  <a:lnTo>
                    <a:pt x="278" y="557"/>
                  </a:lnTo>
                  <a:lnTo>
                    <a:pt x="278" y="0"/>
                  </a:lnTo>
                  <a:lnTo>
                    <a:pt x="278" y="279"/>
                  </a:lnTo>
                  <a:lnTo>
                    <a:pt x="556" y="279"/>
                  </a:lnTo>
                  <a:lnTo>
                    <a:pt x="556" y="557"/>
                  </a:lnTo>
                </a:path>
              </a:pathLst>
            </a:custGeom>
            <a:noFill/>
            <a:ln w="254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3" name="&quot;Not Allowed&quot; Symbol 52"/>
            <p:cNvSpPr/>
            <p:nvPr/>
          </p:nvSpPr>
          <p:spPr bwMode="auto">
            <a:xfrm>
              <a:off x="14373205" y="2018938"/>
              <a:ext cx="1233549" cy="1233549"/>
            </a:xfrm>
            <a:prstGeom prst="noSmoking">
              <a:avLst>
                <a:gd name="adj" fmla="val 8694"/>
              </a:avLst>
            </a:prstGeom>
            <a:solidFill>
              <a:srgbClr val="FFFFFF"/>
            </a:solidFill>
            <a:ln w="412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grpSp>
      <p:sp>
        <p:nvSpPr>
          <p:cNvPr id="47" name="TextBox 46"/>
          <p:cNvSpPr txBox="1"/>
          <p:nvPr/>
        </p:nvSpPr>
        <p:spPr>
          <a:xfrm>
            <a:off x="6446837" y="5935662"/>
            <a:ext cx="694421" cy="258532"/>
          </a:xfrm>
          <a:prstGeom prst="rect">
            <a:avLst/>
          </a:prstGeom>
          <a:noFill/>
        </p:spPr>
        <p:txBody>
          <a:bodyPr wrap="none" lIns="91440" tIns="45720" rIns="91440" bIns="45720" rtlCol="0">
            <a:spAutoFit/>
          </a:bodyPr>
          <a:lstStyle>
            <a:defPPr>
              <a:defRPr lang="en-US"/>
            </a:defPPr>
            <a:lvl1pPr algn="ctr">
              <a:lnSpc>
                <a:spcPct val="90000"/>
              </a:lnSpc>
              <a:defRPr sz="2000">
                <a:gradFill>
                  <a:gsLst>
                    <a:gs pos="0">
                      <a:srgbClr val="FFFFFF"/>
                    </a:gs>
                    <a:gs pos="100000">
                      <a:srgbClr val="FFFFFF"/>
                    </a:gs>
                  </a:gsLst>
                  <a:lin ang="5400000" scaled="0"/>
                </a:gradFill>
                <a:latin typeface="Segoe UI Semilight" panose="020B0402040204020203" pitchFamily="34" charset="0"/>
                <a:cs typeface="Segoe UI Semilight" panose="020B0402040204020203"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No Ops</a:t>
            </a:r>
          </a:p>
        </p:txBody>
      </p:sp>
    </p:spTree>
    <p:extLst>
      <p:ext uri="{BB962C8B-B14F-4D97-AF65-F5344CB8AC3E}">
        <p14:creationId xmlns:p14="http://schemas.microsoft.com/office/powerpoint/2010/main" val="399159304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entagon 82"/>
          <p:cNvSpPr/>
          <p:nvPr/>
        </p:nvSpPr>
        <p:spPr bwMode="auto">
          <a:xfrm rot="5400000">
            <a:off x="10043734" y="3378603"/>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 name="Hexagon 83"/>
          <p:cNvSpPr>
            <a:spLocks noChangeAspect="1"/>
          </p:cNvSpPr>
          <p:nvPr/>
        </p:nvSpPr>
        <p:spPr bwMode="auto">
          <a:xfrm>
            <a:off x="1433762"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Hexagon 84"/>
          <p:cNvSpPr>
            <a:spLocks noChangeAspect="1"/>
          </p:cNvSpPr>
          <p:nvPr/>
        </p:nvSpPr>
        <p:spPr bwMode="auto">
          <a:xfrm>
            <a:off x="2547041"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6" name="Hexagon 85"/>
          <p:cNvSpPr>
            <a:spLocks noChangeAspect="1"/>
          </p:cNvSpPr>
          <p:nvPr/>
        </p:nvSpPr>
        <p:spPr bwMode="auto">
          <a:xfrm>
            <a:off x="3619740"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7" name="Hexagon 86"/>
          <p:cNvSpPr>
            <a:spLocks noChangeAspect="1"/>
          </p:cNvSpPr>
          <p:nvPr/>
        </p:nvSpPr>
        <p:spPr bwMode="auto">
          <a:xfrm>
            <a:off x="4721265"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8" name="Hexagon 87"/>
          <p:cNvSpPr>
            <a:spLocks noChangeAspect="1"/>
          </p:cNvSpPr>
          <p:nvPr/>
        </p:nvSpPr>
        <p:spPr bwMode="auto">
          <a:xfrm>
            <a:off x="5822790"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9" name="Hexagon 88"/>
          <p:cNvSpPr>
            <a:spLocks noChangeAspect="1"/>
          </p:cNvSpPr>
          <p:nvPr/>
        </p:nvSpPr>
        <p:spPr bwMode="auto">
          <a:xfrm>
            <a:off x="6905213"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0" name="Hexagon 89"/>
          <p:cNvSpPr>
            <a:spLocks noChangeAspect="1"/>
          </p:cNvSpPr>
          <p:nvPr/>
        </p:nvSpPr>
        <p:spPr bwMode="auto">
          <a:xfrm>
            <a:off x="7989775"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Hexagon 90"/>
          <p:cNvSpPr>
            <a:spLocks noChangeAspect="1"/>
          </p:cNvSpPr>
          <p:nvPr/>
        </p:nvSpPr>
        <p:spPr bwMode="auto">
          <a:xfrm>
            <a:off x="9087921"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2" name="Hexagon 91"/>
          <p:cNvSpPr>
            <a:spLocks noChangeAspect="1"/>
          </p:cNvSpPr>
          <p:nvPr/>
        </p:nvSpPr>
        <p:spPr bwMode="auto">
          <a:xfrm>
            <a:off x="10156508" y="2695935"/>
            <a:ext cx="652809" cy="564680"/>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3" name="Pentagon 92"/>
          <p:cNvSpPr/>
          <p:nvPr/>
        </p:nvSpPr>
        <p:spPr bwMode="auto">
          <a:xfrm rot="5400000">
            <a:off x="1119351"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4" name="Pentagon 93"/>
          <p:cNvSpPr/>
          <p:nvPr/>
        </p:nvSpPr>
        <p:spPr bwMode="auto">
          <a:xfrm rot="5400000">
            <a:off x="7016150"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5" name="Pentagon 94"/>
          <p:cNvSpPr/>
          <p:nvPr/>
        </p:nvSpPr>
        <p:spPr bwMode="auto">
          <a:xfrm rot="5400000">
            <a:off x="4089342" y="3400079"/>
            <a:ext cx="1112370" cy="1565320"/>
          </a:xfrm>
          <a:prstGeom prst="homePlate">
            <a:avLst>
              <a:gd name="adj" fmla="val 38432"/>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6" name="Rectangle 95"/>
          <p:cNvSpPr/>
          <p:nvPr/>
        </p:nvSpPr>
        <p:spPr bwMode="auto">
          <a:xfrm>
            <a:off x="891714" y="2971062"/>
            <a:ext cx="10483048" cy="931544"/>
          </a:xfrm>
          <a:prstGeom prst="rect">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97" name="Group 96"/>
          <p:cNvGrpSpPr/>
          <p:nvPr/>
        </p:nvGrpSpPr>
        <p:grpSpPr>
          <a:xfrm>
            <a:off x="891714" y="1433843"/>
            <a:ext cx="10483048" cy="1481175"/>
            <a:chOff x="880533" y="1857930"/>
            <a:chExt cx="10706923" cy="1512807"/>
          </a:xfrm>
        </p:grpSpPr>
        <p:sp>
          <p:nvSpPr>
            <p:cNvPr id="98" name="Hexagon 97"/>
            <p:cNvSpPr>
              <a:spLocks noChangeAspect="1"/>
            </p:cNvSpPr>
            <p:nvPr/>
          </p:nvSpPr>
          <p:spPr bwMode="auto">
            <a:xfrm>
              <a:off x="880533" y="2175933"/>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Hexagon 98"/>
            <p:cNvSpPr>
              <a:spLocks noChangeAspect="1"/>
            </p:cNvSpPr>
            <p:nvPr/>
          </p:nvSpPr>
          <p:spPr bwMode="auto">
            <a:xfrm>
              <a:off x="1438686"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0" name="Hexagon 99"/>
            <p:cNvSpPr>
              <a:spLocks noChangeAspect="1"/>
            </p:cNvSpPr>
            <p:nvPr/>
          </p:nvSpPr>
          <p:spPr bwMode="auto">
            <a:xfrm>
              <a:off x="1438686"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1" name="Hexagon 100"/>
            <p:cNvSpPr>
              <a:spLocks noChangeAspect="1"/>
            </p:cNvSpPr>
            <p:nvPr/>
          </p:nvSpPr>
          <p:spPr bwMode="auto">
            <a:xfrm>
              <a:off x="1996839" y="2175932"/>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2" name="Hexagon 101"/>
            <p:cNvSpPr>
              <a:spLocks noChangeAspect="1"/>
            </p:cNvSpPr>
            <p:nvPr/>
          </p:nvSpPr>
          <p:spPr bwMode="auto">
            <a:xfrm>
              <a:off x="1996839" y="2793998"/>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3" name="Hexagon 102"/>
            <p:cNvSpPr>
              <a:spLocks noChangeAspect="1"/>
            </p:cNvSpPr>
            <p:nvPr/>
          </p:nvSpPr>
          <p:spPr bwMode="auto">
            <a:xfrm>
              <a:off x="880533" y="2793997"/>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Hexagon 103"/>
            <p:cNvSpPr>
              <a:spLocks noChangeAspect="1"/>
            </p:cNvSpPr>
            <p:nvPr/>
          </p:nvSpPr>
          <p:spPr bwMode="auto">
            <a:xfrm>
              <a:off x="2554992"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5" name="Hexagon 104"/>
            <p:cNvSpPr>
              <a:spLocks noChangeAspect="1"/>
            </p:cNvSpPr>
            <p:nvPr/>
          </p:nvSpPr>
          <p:spPr bwMode="auto">
            <a:xfrm>
              <a:off x="2554992"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Hexagon 105"/>
            <p:cNvSpPr>
              <a:spLocks noChangeAspect="1"/>
            </p:cNvSpPr>
            <p:nvPr/>
          </p:nvSpPr>
          <p:spPr bwMode="auto">
            <a:xfrm>
              <a:off x="3113145" y="2175933"/>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7" name="Hexagon 106"/>
            <p:cNvSpPr>
              <a:spLocks noChangeAspect="1"/>
            </p:cNvSpPr>
            <p:nvPr/>
          </p:nvSpPr>
          <p:spPr bwMode="auto">
            <a:xfrm>
              <a:off x="3671298" y="1866396"/>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8" name="Hexagon 107"/>
            <p:cNvSpPr>
              <a:spLocks noChangeAspect="1"/>
            </p:cNvSpPr>
            <p:nvPr/>
          </p:nvSpPr>
          <p:spPr bwMode="auto">
            <a:xfrm>
              <a:off x="3671298" y="248446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Hexagon 108"/>
            <p:cNvSpPr>
              <a:spLocks noChangeAspect="1"/>
            </p:cNvSpPr>
            <p:nvPr/>
          </p:nvSpPr>
          <p:spPr bwMode="auto">
            <a:xfrm>
              <a:off x="4229451" y="217593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Hexagon 109"/>
            <p:cNvSpPr>
              <a:spLocks noChangeAspect="1"/>
            </p:cNvSpPr>
            <p:nvPr/>
          </p:nvSpPr>
          <p:spPr bwMode="auto">
            <a:xfrm>
              <a:off x="4229451" y="2793998"/>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1" name="Hexagon 110"/>
            <p:cNvSpPr>
              <a:spLocks noChangeAspect="1"/>
            </p:cNvSpPr>
            <p:nvPr/>
          </p:nvSpPr>
          <p:spPr bwMode="auto">
            <a:xfrm>
              <a:off x="3113145" y="2793997"/>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Hexagon 111"/>
            <p:cNvSpPr>
              <a:spLocks noChangeAspect="1"/>
            </p:cNvSpPr>
            <p:nvPr/>
          </p:nvSpPr>
          <p:spPr bwMode="auto">
            <a:xfrm>
              <a:off x="4787604"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3" name="Hexagon 112"/>
            <p:cNvSpPr>
              <a:spLocks noChangeAspect="1"/>
            </p:cNvSpPr>
            <p:nvPr/>
          </p:nvSpPr>
          <p:spPr bwMode="auto">
            <a:xfrm>
              <a:off x="4787604"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4" name="Hexagon 113"/>
            <p:cNvSpPr>
              <a:spLocks noChangeAspect="1"/>
            </p:cNvSpPr>
            <p:nvPr/>
          </p:nvSpPr>
          <p:spPr bwMode="auto">
            <a:xfrm>
              <a:off x="5342466" y="2167466"/>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Hexagon 114"/>
            <p:cNvSpPr>
              <a:spLocks noChangeAspect="1"/>
            </p:cNvSpPr>
            <p:nvPr/>
          </p:nvSpPr>
          <p:spPr bwMode="auto">
            <a:xfrm>
              <a:off x="5900619"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6" name="Hexagon 115"/>
            <p:cNvSpPr>
              <a:spLocks noChangeAspect="1"/>
            </p:cNvSpPr>
            <p:nvPr/>
          </p:nvSpPr>
          <p:spPr bwMode="auto">
            <a:xfrm>
              <a:off x="5900619"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7" name="Hexagon 116"/>
            <p:cNvSpPr>
              <a:spLocks noChangeAspect="1"/>
            </p:cNvSpPr>
            <p:nvPr/>
          </p:nvSpPr>
          <p:spPr bwMode="auto">
            <a:xfrm>
              <a:off x="6458772" y="217593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Hexagon 117"/>
            <p:cNvSpPr>
              <a:spLocks noChangeAspect="1"/>
            </p:cNvSpPr>
            <p:nvPr/>
          </p:nvSpPr>
          <p:spPr bwMode="auto">
            <a:xfrm>
              <a:off x="6458772" y="2793998"/>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9" name="Hexagon 118"/>
            <p:cNvSpPr>
              <a:spLocks noChangeAspect="1"/>
            </p:cNvSpPr>
            <p:nvPr/>
          </p:nvSpPr>
          <p:spPr bwMode="auto">
            <a:xfrm>
              <a:off x="5342466" y="2785530"/>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0" name="Hexagon 119"/>
            <p:cNvSpPr>
              <a:spLocks noChangeAspect="1"/>
            </p:cNvSpPr>
            <p:nvPr/>
          </p:nvSpPr>
          <p:spPr bwMode="auto">
            <a:xfrm>
              <a:off x="7016925" y="1866396"/>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1" name="Hexagon 120"/>
            <p:cNvSpPr>
              <a:spLocks noChangeAspect="1"/>
            </p:cNvSpPr>
            <p:nvPr/>
          </p:nvSpPr>
          <p:spPr bwMode="auto">
            <a:xfrm>
              <a:off x="7016925" y="2484462"/>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2" name="Hexagon 121"/>
            <p:cNvSpPr>
              <a:spLocks noChangeAspect="1"/>
            </p:cNvSpPr>
            <p:nvPr/>
          </p:nvSpPr>
          <p:spPr bwMode="auto">
            <a:xfrm>
              <a:off x="7575078" y="2175933"/>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3" name="Hexagon 122"/>
            <p:cNvSpPr>
              <a:spLocks noChangeAspect="1"/>
            </p:cNvSpPr>
            <p:nvPr/>
          </p:nvSpPr>
          <p:spPr bwMode="auto">
            <a:xfrm>
              <a:off x="8133231" y="18663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Hexagon 123"/>
            <p:cNvSpPr>
              <a:spLocks noChangeAspect="1"/>
            </p:cNvSpPr>
            <p:nvPr/>
          </p:nvSpPr>
          <p:spPr bwMode="auto">
            <a:xfrm>
              <a:off x="8133231" y="2484462"/>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Hexagon 124"/>
            <p:cNvSpPr>
              <a:spLocks noChangeAspect="1"/>
            </p:cNvSpPr>
            <p:nvPr/>
          </p:nvSpPr>
          <p:spPr bwMode="auto">
            <a:xfrm>
              <a:off x="8691384" y="2175932"/>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6" name="Hexagon 125"/>
            <p:cNvSpPr>
              <a:spLocks noChangeAspect="1"/>
            </p:cNvSpPr>
            <p:nvPr/>
          </p:nvSpPr>
          <p:spPr bwMode="auto">
            <a:xfrm>
              <a:off x="8691384" y="2793998"/>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7" name="Hexagon 126"/>
            <p:cNvSpPr>
              <a:spLocks noChangeAspect="1"/>
            </p:cNvSpPr>
            <p:nvPr/>
          </p:nvSpPr>
          <p:spPr bwMode="auto">
            <a:xfrm>
              <a:off x="7575078" y="2793997"/>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8" name="Hexagon 127"/>
            <p:cNvSpPr>
              <a:spLocks noChangeAspect="1"/>
            </p:cNvSpPr>
            <p:nvPr/>
          </p:nvSpPr>
          <p:spPr bwMode="auto">
            <a:xfrm>
              <a:off x="9249537" y="1866396"/>
              <a:ext cx="666750" cy="576739"/>
            </a:xfrm>
            <a:prstGeom prst="hexagon">
              <a:avLst/>
            </a:prstGeom>
            <a:solidFill>
              <a:srgbClr val="0078D7">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9" name="Hexagon 128"/>
            <p:cNvSpPr>
              <a:spLocks noChangeAspect="1"/>
            </p:cNvSpPr>
            <p:nvPr/>
          </p:nvSpPr>
          <p:spPr bwMode="auto">
            <a:xfrm>
              <a:off x="9249537" y="2484462"/>
              <a:ext cx="666750" cy="576739"/>
            </a:xfrm>
            <a:prstGeom prst="hexagon">
              <a:avLst/>
            </a:prstGeom>
            <a:solidFill>
              <a:srgbClr val="0078D7">
                <a:lumMod val="40000"/>
                <a:lumOff val="6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0" name="Hexagon 129"/>
            <p:cNvSpPr>
              <a:spLocks noChangeAspect="1"/>
            </p:cNvSpPr>
            <p:nvPr/>
          </p:nvSpPr>
          <p:spPr bwMode="auto">
            <a:xfrm>
              <a:off x="9804400" y="2167467"/>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1" name="Hexagon 130"/>
            <p:cNvSpPr>
              <a:spLocks noChangeAspect="1"/>
            </p:cNvSpPr>
            <p:nvPr/>
          </p:nvSpPr>
          <p:spPr bwMode="auto">
            <a:xfrm>
              <a:off x="10362553" y="1857930"/>
              <a:ext cx="666750" cy="576739"/>
            </a:xfrm>
            <a:prstGeom prst="hexagon">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2" name="Hexagon 131"/>
            <p:cNvSpPr>
              <a:spLocks noChangeAspect="1"/>
            </p:cNvSpPr>
            <p:nvPr/>
          </p:nvSpPr>
          <p:spPr bwMode="auto">
            <a:xfrm>
              <a:off x="10362553" y="2475996"/>
              <a:ext cx="666750" cy="576739"/>
            </a:xfrm>
            <a:prstGeom prst="hexagon">
              <a:avLst/>
            </a:prstGeom>
            <a:solidFill>
              <a:srgbClr val="0078D7">
                <a:lumMod val="20000"/>
                <a:lumOff val="8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3" name="Hexagon 132"/>
            <p:cNvSpPr>
              <a:spLocks noChangeAspect="1"/>
            </p:cNvSpPr>
            <p:nvPr/>
          </p:nvSpPr>
          <p:spPr bwMode="auto">
            <a:xfrm>
              <a:off x="10920706" y="2167466"/>
              <a:ext cx="666750" cy="576739"/>
            </a:xfrm>
            <a:prstGeom prst="hexagon">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4" name="Hexagon 133"/>
            <p:cNvSpPr>
              <a:spLocks noChangeAspect="1"/>
            </p:cNvSpPr>
            <p:nvPr/>
          </p:nvSpPr>
          <p:spPr bwMode="auto">
            <a:xfrm>
              <a:off x="10920706" y="2785532"/>
              <a:ext cx="666750" cy="576739"/>
            </a:xfrm>
            <a:prstGeom prst="hexagon">
              <a:avLst/>
            </a:prstGeom>
            <a:solidFill>
              <a:srgbClr val="0078D7">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Hexagon 134"/>
            <p:cNvSpPr>
              <a:spLocks noChangeAspect="1"/>
            </p:cNvSpPr>
            <p:nvPr/>
          </p:nvSpPr>
          <p:spPr bwMode="auto">
            <a:xfrm>
              <a:off x="9804400" y="2785531"/>
              <a:ext cx="666750" cy="576739"/>
            </a:xfrm>
            <a:prstGeom prst="hexagon">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79057" tIns="143245" rIns="179057" bIns="143245" numCol="1" spcCol="0" rtlCol="0" fromWordArt="0" anchor="t" anchorCtr="0" forceAA="0" compatLnSpc="1">
              <a:prstTxWarp prst="textNoShape">
                <a:avLst/>
              </a:prstTxWarp>
              <a:noAutofit/>
            </a:bodyPr>
            <a:lstStyle/>
            <a:p>
              <a:pPr marL="0" marR="0" lvl="0" indent="0" algn="ctr" defTabSz="912941" eaLnBrk="1" fontAlgn="base" latinLnBrk="0" hangingPunct="1">
                <a:lnSpc>
                  <a:spcPct val="90000"/>
                </a:lnSpc>
                <a:spcBef>
                  <a:spcPct val="0"/>
                </a:spcBef>
                <a:spcAft>
                  <a:spcPct val="0"/>
                </a:spcAft>
                <a:buClrTx/>
                <a:buSzTx/>
                <a:buFontTx/>
                <a:buNone/>
                <a:tabLst/>
                <a:defRPr/>
              </a:pPr>
              <a:endParaRPr kumimoji="0" lang="en-US" sz="235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36" name="TextBox 135"/>
          <p:cNvSpPr txBox="1"/>
          <p:nvPr/>
        </p:nvSpPr>
        <p:spPr>
          <a:xfrm>
            <a:off x="4050278" y="6111486"/>
            <a:ext cx="1167100" cy="614761"/>
          </a:xfrm>
          <a:prstGeom prst="rect">
            <a:avLst/>
          </a:prstGeom>
          <a:noFill/>
        </p:spPr>
        <p:txBody>
          <a:bodyPr wrap="square" lIns="179057" tIns="143245" rIns="179057" bIns="143245" rtlCol="0">
            <a:spAutoFit/>
          </a:bodyPr>
          <a:lstStyle/>
          <a:p>
            <a:pPr marL="0" marR="0" lvl="0" indent="0"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Azure</a:t>
            </a:r>
          </a:p>
        </p:txBody>
      </p:sp>
      <p:sp>
        <p:nvSpPr>
          <p:cNvPr id="137" name="Freeform 136"/>
          <p:cNvSpPr>
            <a:spLocks/>
          </p:cNvSpPr>
          <p:nvPr/>
        </p:nvSpPr>
        <p:spPr bwMode="auto">
          <a:xfrm>
            <a:off x="3810826" y="5058019"/>
            <a:ext cx="1755623" cy="971794"/>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0078D7">
              <a:lumMod val="20000"/>
              <a:lumOff val="80000"/>
            </a:srgbClr>
          </a:solidFill>
          <a:ln>
            <a:noFill/>
          </a:ln>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38" name="TextBox 137"/>
          <p:cNvSpPr txBox="1"/>
          <p:nvPr/>
        </p:nvSpPr>
        <p:spPr>
          <a:xfrm>
            <a:off x="9500460" y="6073954"/>
            <a:ext cx="2841141" cy="620877"/>
          </a:xfrm>
          <a:prstGeom prst="rect">
            <a:avLst/>
          </a:prstGeom>
          <a:noFill/>
        </p:spPr>
        <p:txBody>
          <a:bodyPr wrap="square" lIns="179057" tIns="143245" rIns="179057" bIns="143245" rtlCol="0">
            <a:spAutoFit/>
          </a:bodyPr>
          <a:lstStyle/>
          <a:p>
            <a:pPr marL="0" marR="0" lvl="0" indent="0"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Other Clouds</a:t>
            </a:r>
          </a:p>
        </p:txBody>
      </p:sp>
      <p:sp>
        <p:nvSpPr>
          <p:cNvPr id="139" name="Freeform 138"/>
          <p:cNvSpPr>
            <a:spLocks/>
          </p:cNvSpPr>
          <p:nvPr/>
        </p:nvSpPr>
        <p:spPr bwMode="auto">
          <a:xfrm>
            <a:off x="9686914" y="5037538"/>
            <a:ext cx="1755623" cy="971794"/>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FFC326"/>
          </a:solidFill>
          <a:ln>
            <a:noFill/>
          </a:ln>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0" name="TextBox 139"/>
          <p:cNvSpPr txBox="1"/>
          <p:nvPr/>
        </p:nvSpPr>
        <p:spPr>
          <a:xfrm>
            <a:off x="6412711" y="6073955"/>
            <a:ext cx="2511197" cy="1015693"/>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On Premise</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2350" b="0" i="0" u="none" strike="noStrike" kern="0" cap="none" spc="0" normalizeH="0" baseline="0" noProof="0">
                <a:ln>
                  <a:noFill/>
                </a:ln>
                <a:solidFill>
                  <a:sysClr val="windowText" lastClr="000000"/>
                </a:solidFill>
                <a:effectLst/>
                <a:uLnTx/>
                <a:uFillTx/>
                <a:ea typeface="MS PGothic" panose="020B0600070205080204" pitchFamily="34" charset="-128"/>
              </a:rPr>
              <a:t>Data centers</a:t>
            </a:r>
          </a:p>
        </p:txBody>
      </p:sp>
      <p:grpSp>
        <p:nvGrpSpPr>
          <p:cNvPr id="141" name="Group 8"/>
          <p:cNvGrpSpPr>
            <a:grpSpLocks noChangeAspect="1"/>
          </p:cNvGrpSpPr>
          <p:nvPr/>
        </p:nvGrpSpPr>
        <p:grpSpPr bwMode="auto">
          <a:xfrm>
            <a:off x="6719998" y="4651427"/>
            <a:ext cx="1771583" cy="1770485"/>
            <a:chOff x="4385" y="3099"/>
            <a:chExt cx="1613" cy="1612"/>
          </a:xfrm>
        </p:grpSpPr>
        <p:sp>
          <p:nvSpPr>
            <p:cNvPr id="142" name="AutoShape 7"/>
            <p:cNvSpPr>
              <a:spLocks noChangeAspect="1" noChangeArrowheads="1" noTextEdit="1"/>
            </p:cNvSpPr>
            <p:nvPr/>
          </p:nvSpPr>
          <p:spPr bwMode="auto">
            <a:xfrm>
              <a:off x="4385" y="3099"/>
              <a:ext cx="1613" cy="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3" name="Rectangle 9"/>
            <p:cNvSpPr>
              <a:spLocks noChangeArrowheads="1"/>
            </p:cNvSpPr>
            <p:nvPr/>
          </p:nvSpPr>
          <p:spPr bwMode="auto">
            <a:xfrm>
              <a:off x="5494" y="3463"/>
              <a:ext cx="253" cy="89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4" name="Rectangle 10"/>
            <p:cNvSpPr>
              <a:spLocks noChangeArrowheads="1"/>
            </p:cNvSpPr>
            <p:nvPr/>
          </p:nvSpPr>
          <p:spPr bwMode="auto">
            <a:xfrm>
              <a:off x="4638" y="3463"/>
              <a:ext cx="254" cy="89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5" name="Rectangle 11"/>
            <p:cNvSpPr>
              <a:spLocks noChangeArrowheads="1"/>
            </p:cNvSpPr>
            <p:nvPr/>
          </p:nvSpPr>
          <p:spPr bwMode="auto">
            <a:xfrm>
              <a:off x="4704" y="3531"/>
              <a:ext cx="314" cy="8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6" name="Rectangle 145"/>
            <p:cNvSpPr>
              <a:spLocks noChangeArrowheads="1"/>
            </p:cNvSpPr>
            <p:nvPr/>
          </p:nvSpPr>
          <p:spPr bwMode="auto">
            <a:xfrm>
              <a:off x="5367" y="3653"/>
              <a:ext cx="313" cy="70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7" name="Rectangle 13"/>
            <p:cNvSpPr>
              <a:spLocks noChangeArrowheads="1"/>
            </p:cNvSpPr>
            <p:nvPr/>
          </p:nvSpPr>
          <p:spPr bwMode="auto">
            <a:xfrm>
              <a:off x="4968" y="3779"/>
              <a:ext cx="462" cy="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8" name="Rectangle 14"/>
            <p:cNvSpPr>
              <a:spLocks noChangeArrowheads="1"/>
            </p:cNvSpPr>
            <p:nvPr/>
          </p:nvSpPr>
          <p:spPr bwMode="auto">
            <a:xfrm>
              <a:off x="4945" y="3761"/>
              <a:ext cx="508" cy="18"/>
            </a:xfrm>
            <a:prstGeom prst="rect">
              <a:avLst/>
            </a:prstGeom>
            <a:solidFill>
              <a:srgbClr val="0078D7">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49" name="Rectangle 15"/>
            <p:cNvSpPr>
              <a:spLocks noChangeArrowheads="1"/>
            </p:cNvSpPr>
            <p:nvPr/>
          </p:nvSpPr>
          <p:spPr bwMode="auto">
            <a:xfrm>
              <a:off x="5222" y="4238"/>
              <a:ext cx="61" cy="116"/>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0" name="Rectangle 16"/>
            <p:cNvSpPr>
              <a:spLocks noChangeArrowheads="1"/>
            </p:cNvSpPr>
            <p:nvPr/>
          </p:nvSpPr>
          <p:spPr bwMode="auto">
            <a:xfrm>
              <a:off x="5117" y="4238"/>
              <a:ext cx="61" cy="116"/>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1" name="Rectangle 17"/>
            <p:cNvSpPr>
              <a:spLocks noChangeArrowheads="1"/>
            </p:cNvSpPr>
            <p:nvPr/>
          </p:nvSpPr>
          <p:spPr bwMode="auto">
            <a:xfrm>
              <a:off x="5014" y="3831"/>
              <a:ext cx="372" cy="59"/>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2" name="Rectangle 18"/>
            <p:cNvSpPr>
              <a:spLocks noChangeArrowheads="1"/>
            </p:cNvSpPr>
            <p:nvPr/>
          </p:nvSpPr>
          <p:spPr bwMode="auto">
            <a:xfrm>
              <a:off x="5014" y="3934"/>
              <a:ext cx="372" cy="59"/>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3" name="Rectangle 19"/>
            <p:cNvSpPr>
              <a:spLocks noChangeArrowheads="1"/>
            </p:cNvSpPr>
            <p:nvPr/>
          </p:nvSpPr>
          <p:spPr bwMode="auto">
            <a:xfrm>
              <a:off x="5014" y="4038"/>
              <a:ext cx="372" cy="60"/>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4" name="Rectangle 20"/>
            <p:cNvSpPr>
              <a:spLocks noChangeArrowheads="1"/>
            </p:cNvSpPr>
            <p:nvPr/>
          </p:nvSpPr>
          <p:spPr bwMode="auto">
            <a:xfrm>
              <a:off x="5014" y="4141"/>
              <a:ext cx="372" cy="61"/>
            </a:xfrm>
            <a:prstGeom prst="rect">
              <a:avLst/>
            </a:prstGeom>
            <a:solidFill>
              <a:srgbClr val="0078D7">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sp>
          <p:nvSpPr>
            <p:cNvPr id="155" name="Rectangle 21"/>
            <p:cNvSpPr>
              <a:spLocks noChangeArrowheads="1"/>
            </p:cNvSpPr>
            <p:nvPr/>
          </p:nvSpPr>
          <p:spPr bwMode="auto">
            <a:xfrm>
              <a:off x="5043" y="3689"/>
              <a:ext cx="179" cy="7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28" tIns="44763" rIns="89528" bIns="44763" numCol="1" anchor="t" anchorCtr="0" compatLnSpc="1">
              <a:prstTxWarp prst="textNoShape">
                <a:avLst/>
              </a:prstTxWarp>
            </a:bodyPr>
            <a:lstStyle/>
            <a:p>
              <a:pPr marL="0" marR="0" lvl="0" indent="0" defTabSz="913205" eaLnBrk="1" fontAlgn="auto" latinLnBrk="0" hangingPunct="1">
                <a:lnSpc>
                  <a:spcPct val="100000"/>
                </a:lnSpc>
                <a:spcBef>
                  <a:spcPts val="0"/>
                </a:spcBef>
                <a:spcAft>
                  <a:spcPts val="0"/>
                </a:spcAft>
                <a:buClrTx/>
                <a:buSzTx/>
                <a:buFontTx/>
                <a:buNone/>
                <a:tabLst/>
                <a:defRPr/>
              </a:pPr>
              <a:endParaRPr kumimoji="0" lang="en-US" sz="1763" b="1" i="0" u="none" strike="noStrike" kern="0" cap="none" spc="0" normalizeH="0" baseline="0" noProof="0">
                <a:ln>
                  <a:noFill/>
                </a:ln>
                <a:solidFill>
                  <a:srgbClr val="505050"/>
                </a:solidFill>
                <a:effectLst/>
                <a:uLnTx/>
                <a:uFillTx/>
                <a:ea typeface="MS PGothic" panose="020B0600070205080204" pitchFamily="34" charset="-128"/>
              </a:endParaRPr>
            </a:p>
          </p:txBody>
        </p:sp>
      </p:grpSp>
      <p:sp>
        <p:nvSpPr>
          <p:cNvPr id="156" name="TextBox 155"/>
          <p:cNvSpPr txBox="1"/>
          <p:nvPr/>
        </p:nvSpPr>
        <p:spPr>
          <a:xfrm>
            <a:off x="782436" y="2982296"/>
            <a:ext cx="1881474" cy="909329"/>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Lifecycle</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Management</a:t>
            </a:r>
          </a:p>
        </p:txBody>
      </p:sp>
      <p:sp>
        <p:nvSpPr>
          <p:cNvPr id="157" name="TextBox 156"/>
          <p:cNvSpPr txBox="1"/>
          <p:nvPr/>
        </p:nvSpPr>
        <p:spPr>
          <a:xfrm>
            <a:off x="3887151" y="3146971"/>
            <a:ext cx="1915934" cy="560837"/>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dirty="0">
                <a:ln>
                  <a:noFill/>
                </a:ln>
                <a:gradFill>
                  <a:gsLst>
                    <a:gs pos="12097">
                      <a:srgbClr val="FFFFFF"/>
                    </a:gs>
                    <a:gs pos="34000">
                      <a:srgbClr val="FFFFFF"/>
                    </a:gs>
                  </a:gsLst>
                  <a:lin ang="5400000" scaled="0"/>
                </a:gradFill>
                <a:effectLst/>
                <a:uLnTx/>
                <a:uFillTx/>
                <a:ea typeface="MS PGothic" panose="020B0600070205080204" pitchFamily="34" charset="-128"/>
              </a:rPr>
              <a:t>Orchestration</a:t>
            </a:r>
          </a:p>
        </p:txBody>
      </p:sp>
      <p:sp>
        <p:nvSpPr>
          <p:cNvPr id="158" name="TextBox 157"/>
          <p:cNvSpPr txBox="1"/>
          <p:nvPr/>
        </p:nvSpPr>
        <p:spPr>
          <a:xfrm>
            <a:off x="9788643" y="2990369"/>
            <a:ext cx="1915934" cy="909329"/>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Auto</a:t>
            </a:r>
          </a:p>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scaling</a:t>
            </a:r>
          </a:p>
        </p:txBody>
      </p:sp>
      <p:sp>
        <p:nvSpPr>
          <p:cNvPr id="159" name="TextBox 158"/>
          <p:cNvSpPr txBox="1"/>
          <p:nvPr/>
        </p:nvSpPr>
        <p:spPr>
          <a:xfrm>
            <a:off x="2430561" y="3006039"/>
            <a:ext cx="1623593" cy="842703"/>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Always On</a:t>
            </a:r>
            <a:b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b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Availability</a:t>
            </a:r>
          </a:p>
        </p:txBody>
      </p:sp>
      <p:sp>
        <p:nvSpPr>
          <p:cNvPr id="160" name="TextBox 159"/>
          <p:cNvSpPr txBox="1"/>
          <p:nvPr/>
        </p:nvSpPr>
        <p:spPr>
          <a:xfrm>
            <a:off x="8524029" y="3003453"/>
            <a:ext cx="2036060"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Dev &amp; Ops Tooling</a:t>
            </a:r>
          </a:p>
        </p:txBody>
      </p:sp>
      <p:sp>
        <p:nvSpPr>
          <p:cNvPr id="161" name="TextBox 160"/>
          <p:cNvSpPr txBox="1"/>
          <p:nvPr/>
        </p:nvSpPr>
        <p:spPr>
          <a:xfrm>
            <a:off x="5509755" y="3000568"/>
            <a:ext cx="1886585"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Programming Models</a:t>
            </a:r>
          </a:p>
        </p:txBody>
      </p:sp>
      <p:sp>
        <p:nvSpPr>
          <p:cNvPr id="162" name="Title 2"/>
          <p:cNvSpPr txBox="1">
            <a:spLocks/>
          </p:cNvSpPr>
          <p:nvPr/>
        </p:nvSpPr>
        <p:spPr>
          <a:xfrm>
            <a:off x="342059" y="275371"/>
            <a:ext cx="11655840"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2" normalizeH="0" baseline="0" noProof="0" dirty="0">
                <a:ln w="3175">
                  <a:noFill/>
                </a:ln>
                <a:solidFill>
                  <a:schemeClr val="tx1"/>
                </a:solidFill>
                <a:effectLst/>
                <a:uLnTx/>
                <a:uFillTx/>
                <a:latin typeface="+mj-lt"/>
                <a:ea typeface="+mn-ea"/>
                <a:cs typeface="Segoe UI" pitchFamily="34" charset="0"/>
              </a:rPr>
              <a:t>Azure Service Fabric</a:t>
            </a:r>
          </a:p>
        </p:txBody>
      </p:sp>
      <p:pic>
        <p:nvPicPr>
          <p:cNvPr id="163" name="Picture 162" descr="2073251155_0451f31674.jpg"/>
          <p:cNvPicPr>
            <a:picLocks noChangeAspect="1"/>
          </p:cNvPicPr>
          <p:nvPr/>
        </p:nvPicPr>
        <p:blipFill>
          <a:blip r:embed="rId3" cstate="print">
            <a:extLst>
              <a:ext uri="{BEBA8EAE-BF5A-486C-A8C5-ECC9F3942E4B}">
                <a14:imgProps xmlns:a14="http://schemas.microsoft.com/office/drawing/2010/main">
                  <a14:imgLayer r:embed="rId4">
                    <a14:imgEffect>
                      <a14:backgroundRemoval t="9350" b="89431" l="3289" r="98355">
                        <a14:foregroundMark x1="3947" y1="19919" x2="5921" y2="29268"/>
                        <a14:foregroundMark x1="94737" y1="69919" x2="93750" y2="71545"/>
                        <a14:foregroundMark x1="98355" y1="72764" x2="98355" y2="72764"/>
                      </a14:backgroundRemoval>
                    </a14:imgEffect>
                  </a14:imgLayer>
                </a14:imgProps>
              </a:ext>
              <a:ext uri="{28A0092B-C50C-407E-A947-70E740481C1C}">
                <a14:useLocalDpi xmlns:a14="http://schemas.microsoft.com/office/drawing/2010/main"/>
              </a:ext>
            </a:extLst>
          </a:blip>
          <a:stretch>
            <a:fillRect/>
          </a:stretch>
        </p:blipFill>
        <p:spPr>
          <a:xfrm>
            <a:off x="1125389" y="5130410"/>
            <a:ext cx="1264129" cy="1019479"/>
          </a:xfrm>
          <a:prstGeom prst="rect">
            <a:avLst/>
          </a:prstGeom>
          <a:noFill/>
        </p:spPr>
      </p:pic>
      <p:sp>
        <p:nvSpPr>
          <p:cNvPr id="164" name="TextBox 163"/>
          <p:cNvSpPr txBox="1"/>
          <p:nvPr/>
        </p:nvSpPr>
        <p:spPr>
          <a:xfrm>
            <a:off x="975832" y="6196771"/>
            <a:ext cx="2126188" cy="602727"/>
          </a:xfrm>
          <a:prstGeom prst="rect">
            <a:avLst/>
          </a:prstGeom>
          <a:noFill/>
        </p:spPr>
        <p:txBody>
          <a:bodyPr wrap="square" lIns="175537" tIns="140429" rIns="175537" bIns="140429" rtlCol="0">
            <a:spAutoFit/>
          </a:bodyPr>
          <a:lstStyle/>
          <a:p>
            <a:pPr marL="0" marR="0" lvl="0" indent="0" defTabSz="895215" eaLnBrk="1" fontAlgn="auto" latinLnBrk="0" hangingPunct="1">
              <a:lnSpc>
                <a:spcPct val="90000"/>
              </a:lnSpc>
              <a:spcBef>
                <a:spcPts val="0"/>
              </a:spcBef>
              <a:spcAft>
                <a:spcPts val="575"/>
              </a:spcAft>
              <a:buClrTx/>
              <a:buSzTx/>
              <a:buFontTx/>
              <a:buNone/>
              <a:tabLst/>
              <a:defRPr/>
            </a:pPr>
            <a:r>
              <a:rPr kumimoji="0" lang="en-US" sz="2304" b="0" i="0" u="none" strike="noStrike" kern="0" cap="none" spc="0" normalizeH="0" baseline="0" noProof="0">
                <a:ln>
                  <a:noFill/>
                </a:ln>
                <a:solidFill>
                  <a:sysClr val="windowText" lastClr="000000"/>
                </a:solidFill>
                <a:effectLst/>
                <a:uLnTx/>
                <a:uFillTx/>
                <a:ea typeface="MS PGothic" panose="020B0600070205080204" pitchFamily="34" charset="-128"/>
              </a:rPr>
              <a:t>Dev Box</a:t>
            </a:r>
          </a:p>
        </p:txBody>
      </p:sp>
      <p:pic>
        <p:nvPicPr>
          <p:cNvPr id="224" name="Picture 223"/>
          <p:cNvPicPr>
            <a:picLocks noChangeAspect="1"/>
          </p:cNvPicPr>
          <p:nvPr/>
        </p:nvPicPr>
        <p:blipFill>
          <a:blip r:embed="rId5"/>
          <a:stretch>
            <a:fillRect/>
          </a:stretch>
        </p:blipFill>
        <p:spPr>
          <a:xfrm>
            <a:off x="8832649" y="3973171"/>
            <a:ext cx="643542" cy="709972"/>
          </a:xfrm>
          <a:prstGeom prst="rect">
            <a:avLst/>
          </a:prstGeom>
        </p:spPr>
      </p:pic>
      <p:pic>
        <p:nvPicPr>
          <p:cNvPr id="226" name="Picture 225"/>
          <p:cNvPicPr>
            <a:picLocks noChangeAspect="1"/>
          </p:cNvPicPr>
          <p:nvPr/>
        </p:nvPicPr>
        <p:blipFill>
          <a:blip r:embed="rId6">
            <a:extLst>
              <a:ext uri="{BEBA8EAE-BF5A-486C-A8C5-ECC9F3942E4B}">
                <a14:imgProps xmlns:a14="http://schemas.microsoft.com/office/drawing/2010/main">
                  <a14:imgLayer r:embed="rId7">
                    <a14:imgEffect>
                      <a14:backgroundRemoval t="2235" b="100000" l="667" r="100000"/>
                    </a14:imgEffect>
                  </a14:imgLayer>
                </a14:imgProps>
              </a:ext>
            </a:extLst>
          </a:blip>
          <a:stretch>
            <a:fillRect/>
          </a:stretch>
        </p:blipFill>
        <p:spPr>
          <a:xfrm>
            <a:off x="2785097" y="3958255"/>
            <a:ext cx="758651" cy="905323"/>
          </a:xfrm>
          <a:prstGeom prst="rect">
            <a:avLst/>
          </a:prstGeom>
        </p:spPr>
      </p:pic>
      <p:sp>
        <p:nvSpPr>
          <p:cNvPr id="228" name="TextBox 227"/>
          <p:cNvSpPr txBox="1"/>
          <p:nvPr/>
        </p:nvSpPr>
        <p:spPr>
          <a:xfrm>
            <a:off x="7056873" y="3017994"/>
            <a:ext cx="1915934" cy="832385"/>
          </a:xfrm>
          <a:prstGeom prst="rect">
            <a:avLst/>
          </a:prstGeom>
          <a:noFill/>
        </p:spPr>
        <p:txBody>
          <a:bodyPr wrap="square" lIns="179057" tIns="143245" rIns="179057" bIns="143245" rtlCol="0">
            <a:spAutoFit/>
          </a:bodyPr>
          <a:lstStyle/>
          <a:p>
            <a:pPr marL="0" marR="0" lvl="0" indent="0" algn="ctr" defTabSz="913205" eaLnBrk="1" fontAlgn="auto" latinLnBrk="0" hangingPunct="1">
              <a:lnSpc>
                <a:spcPct val="90000"/>
              </a:lnSpc>
              <a:spcBef>
                <a:spcPts val="0"/>
              </a:spcBef>
              <a:spcAft>
                <a:spcPts val="587"/>
              </a:spcAft>
              <a:buClrTx/>
              <a:buSzTx/>
              <a:buFontTx/>
              <a:buNone/>
              <a:tabLst/>
              <a:defRPr/>
            </a:pPr>
            <a:r>
              <a:rPr kumimoji="0" lang="en-US" sz="1961" b="0" i="0" u="none" strike="noStrike" kern="0" cap="none" spc="0" normalizeH="0" baseline="0" noProof="0">
                <a:ln>
                  <a:noFill/>
                </a:ln>
                <a:gradFill>
                  <a:gsLst>
                    <a:gs pos="12097">
                      <a:srgbClr val="FFFFFF"/>
                    </a:gs>
                    <a:gs pos="34000">
                      <a:srgbClr val="FFFFFF"/>
                    </a:gs>
                  </a:gsLst>
                  <a:lin ang="5400000" scaled="0"/>
                </a:gradFill>
                <a:effectLst/>
                <a:uLnTx/>
                <a:uFillTx/>
                <a:ea typeface="MS PGothic" panose="020B0600070205080204" pitchFamily="34" charset="-128"/>
              </a:rPr>
              <a:t>Health &amp; Monitoring</a:t>
            </a:r>
          </a:p>
        </p:txBody>
      </p:sp>
    </p:spTree>
    <p:extLst>
      <p:ext uri="{BB962C8B-B14F-4D97-AF65-F5344CB8AC3E}">
        <p14:creationId xmlns:p14="http://schemas.microsoft.com/office/powerpoint/2010/main" val="16441463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72077" y="0"/>
            <a:ext cx="10763264" cy="6994525"/>
          </a:xfrm>
          <a:prstGeom prst="rect">
            <a:avLst/>
          </a:prstGeom>
        </p:spPr>
      </p:pic>
      <p:sp>
        <p:nvSpPr>
          <p:cNvPr id="3" name="Title 2"/>
          <p:cNvSpPr txBox="1">
            <a:spLocks/>
          </p:cNvSpPr>
          <p:nvPr/>
        </p:nvSpPr>
        <p:spPr>
          <a:xfrm rot="16200000">
            <a:off x="-1946983" y="2899483"/>
            <a:ext cx="5647578"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2" normalizeH="0" baseline="0" noProof="0" dirty="0">
                <a:ln w="3175">
                  <a:noFill/>
                </a:ln>
                <a:solidFill>
                  <a:schemeClr val="tx1"/>
                </a:solidFill>
                <a:effectLst/>
                <a:uLnTx/>
                <a:uFillTx/>
                <a:latin typeface="+mj-lt"/>
                <a:ea typeface="+mn-ea"/>
                <a:cs typeface="Segoe UI" pitchFamily="34" charset="0"/>
              </a:rPr>
              <a:t>Service Fabric Explorer</a:t>
            </a:r>
          </a:p>
        </p:txBody>
      </p:sp>
    </p:spTree>
    <p:extLst>
      <p:ext uri="{BB962C8B-B14F-4D97-AF65-F5344CB8AC3E}">
        <p14:creationId xmlns:p14="http://schemas.microsoft.com/office/powerpoint/2010/main" val="2494084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5989637" y="1197099"/>
            <a:ext cx="6019800" cy="5797426"/>
            <a:chOff x="5989637" y="1197099"/>
            <a:chExt cx="6019800" cy="5797426"/>
          </a:xfrm>
        </p:grpSpPr>
        <p:sp>
          <p:nvSpPr>
            <p:cNvPr id="20" name="Rectangle 19"/>
            <p:cNvSpPr/>
            <p:nvPr/>
          </p:nvSpPr>
          <p:spPr bwMode="auto">
            <a:xfrm>
              <a:off x="6827837" y="1197099"/>
              <a:ext cx="5181600" cy="5797426"/>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2" name="Rectangle 21"/>
            <p:cNvSpPr/>
            <p:nvPr/>
          </p:nvSpPr>
          <p:spPr bwMode="auto">
            <a:xfrm>
              <a:off x="5989637" y="1197099"/>
              <a:ext cx="911952" cy="1877697"/>
            </a:xfrm>
            <a:custGeom>
              <a:avLst/>
              <a:gdLst>
                <a:gd name="connsiteX0" fmla="*/ 0 w 838200"/>
                <a:gd name="connsiteY0" fmla="*/ 0 h 990600"/>
                <a:gd name="connsiteX1" fmla="*/ 838200 w 838200"/>
                <a:gd name="connsiteY1" fmla="*/ 0 h 990600"/>
                <a:gd name="connsiteX2" fmla="*/ 838200 w 838200"/>
                <a:gd name="connsiteY2" fmla="*/ 990600 h 990600"/>
                <a:gd name="connsiteX3" fmla="*/ 0 w 838200"/>
                <a:gd name="connsiteY3" fmla="*/ 990600 h 990600"/>
                <a:gd name="connsiteX4" fmla="*/ 0 w 838200"/>
                <a:gd name="connsiteY4" fmla="*/ 0 h 990600"/>
                <a:gd name="connsiteX0" fmla="*/ 0 w 838200"/>
                <a:gd name="connsiteY0" fmla="*/ 0 h 990600"/>
                <a:gd name="connsiteX1" fmla="*/ 838200 w 838200"/>
                <a:gd name="connsiteY1" fmla="*/ 0 h 990600"/>
                <a:gd name="connsiteX2" fmla="*/ 838200 w 838200"/>
                <a:gd name="connsiteY2" fmla="*/ 990600 h 990600"/>
                <a:gd name="connsiteX3" fmla="*/ 426236 w 838200"/>
                <a:gd name="connsiteY3" fmla="*/ 983393 h 990600"/>
                <a:gd name="connsiteX4" fmla="*/ 0 w 838200"/>
                <a:gd name="connsiteY4" fmla="*/ 990600 h 990600"/>
                <a:gd name="connsiteX5" fmla="*/ 0 w 838200"/>
                <a:gd name="connsiteY5" fmla="*/ 0 h 990600"/>
                <a:gd name="connsiteX0" fmla="*/ 0 w 848249"/>
                <a:gd name="connsiteY0" fmla="*/ 0 h 1271954"/>
                <a:gd name="connsiteX1" fmla="*/ 838200 w 848249"/>
                <a:gd name="connsiteY1" fmla="*/ 0 h 1271954"/>
                <a:gd name="connsiteX2" fmla="*/ 848249 w 848249"/>
                <a:gd name="connsiteY2" fmla="*/ 1271954 h 1271954"/>
                <a:gd name="connsiteX3" fmla="*/ 426236 w 848249"/>
                <a:gd name="connsiteY3" fmla="*/ 983393 h 1271954"/>
                <a:gd name="connsiteX4" fmla="*/ 0 w 848249"/>
                <a:gd name="connsiteY4" fmla="*/ 990600 h 1271954"/>
                <a:gd name="connsiteX5" fmla="*/ 0 w 848249"/>
                <a:gd name="connsiteY5" fmla="*/ 0 h 1271954"/>
                <a:gd name="connsiteX0" fmla="*/ 0 w 848249"/>
                <a:gd name="connsiteY0" fmla="*/ 0 h 1271954"/>
                <a:gd name="connsiteX1" fmla="*/ 838200 w 848249"/>
                <a:gd name="connsiteY1" fmla="*/ 0 h 1271954"/>
                <a:gd name="connsiteX2" fmla="*/ 848249 w 848249"/>
                <a:gd name="connsiteY2" fmla="*/ 1271954 h 1271954"/>
                <a:gd name="connsiteX3" fmla="*/ 426236 w 848249"/>
                <a:gd name="connsiteY3" fmla="*/ 983393 h 1271954"/>
                <a:gd name="connsiteX4" fmla="*/ 0 w 848249"/>
                <a:gd name="connsiteY4" fmla="*/ 990600 h 1271954"/>
                <a:gd name="connsiteX5" fmla="*/ 0 w 848249"/>
                <a:gd name="connsiteY5" fmla="*/ 0 h 1271954"/>
                <a:gd name="connsiteX0" fmla="*/ 0 w 848249"/>
                <a:gd name="connsiteY0" fmla="*/ 0 h 1482814"/>
                <a:gd name="connsiteX1" fmla="*/ 838200 w 848249"/>
                <a:gd name="connsiteY1" fmla="*/ 0 h 1482814"/>
                <a:gd name="connsiteX2" fmla="*/ 848249 w 848249"/>
                <a:gd name="connsiteY2" fmla="*/ 1271954 h 1482814"/>
                <a:gd name="connsiteX3" fmla="*/ 245366 w 848249"/>
                <a:gd name="connsiteY3" fmla="*/ 1470738 h 1482814"/>
                <a:gd name="connsiteX4" fmla="*/ 0 w 848249"/>
                <a:gd name="connsiteY4" fmla="*/ 990600 h 1482814"/>
                <a:gd name="connsiteX5" fmla="*/ 0 w 848249"/>
                <a:gd name="connsiteY5" fmla="*/ 0 h 1482814"/>
                <a:gd name="connsiteX0" fmla="*/ 0 w 848249"/>
                <a:gd name="connsiteY0" fmla="*/ 0 h 1327630"/>
                <a:gd name="connsiteX1" fmla="*/ 838200 w 848249"/>
                <a:gd name="connsiteY1" fmla="*/ 0 h 1327630"/>
                <a:gd name="connsiteX2" fmla="*/ 848249 w 848249"/>
                <a:gd name="connsiteY2" fmla="*/ 1271954 h 1327630"/>
                <a:gd name="connsiteX3" fmla="*/ 0 w 848249"/>
                <a:gd name="connsiteY3" fmla="*/ 990600 h 1327630"/>
                <a:gd name="connsiteX4" fmla="*/ 0 w 848249"/>
                <a:gd name="connsiteY4" fmla="*/ 0 h 1327630"/>
                <a:gd name="connsiteX0" fmla="*/ 0 w 838551"/>
                <a:gd name="connsiteY0" fmla="*/ 0 h 1623695"/>
                <a:gd name="connsiteX1" fmla="*/ 838200 w 838551"/>
                <a:gd name="connsiteY1" fmla="*/ 0 h 1623695"/>
                <a:gd name="connsiteX2" fmla="*/ 823128 w 838551"/>
                <a:gd name="connsiteY2" fmla="*/ 1593502 h 1623695"/>
                <a:gd name="connsiteX3" fmla="*/ 0 w 838551"/>
                <a:gd name="connsiteY3" fmla="*/ 990600 h 1623695"/>
                <a:gd name="connsiteX4" fmla="*/ 0 w 838551"/>
                <a:gd name="connsiteY4" fmla="*/ 0 h 1623695"/>
                <a:gd name="connsiteX0" fmla="*/ 0 w 838200"/>
                <a:gd name="connsiteY0" fmla="*/ 0 h 990600"/>
                <a:gd name="connsiteX1" fmla="*/ 838200 w 838200"/>
                <a:gd name="connsiteY1" fmla="*/ 0 h 990600"/>
                <a:gd name="connsiteX2" fmla="*/ 0 w 838200"/>
                <a:gd name="connsiteY2" fmla="*/ 990600 h 990600"/>
                <a:gd name="connsiteX3" fmla="*/ 0 w 838200"/>
                <a:gd name="connsiteY3" fmla="*/ 0 h 990600"/>
                <a:gd name="connsiteX0" fmla="*/ 0 w 947480"/>
                <a:gd name="connsiteY0" fmla="*/ 0 h 1515025"/>
                <a:gd name="connsiteX1" fmla="*/ 838200 w 947480"/>
                <a:gd name="connsiteY1" fmla="*/ 0 h 1515025"/>
                <a:gd name="connsiteX2" fmla="*/ 873387 w 947480"/>
                <a:gd name="connsiteY2" fmla="*/ 1485811 h 1515025"/>
                <a:gd name="connsiteX3" fmla="*/ 0 w 947480"/>
                <a:gd name="connsiteY3" fmla="*/ 990600 h 1515025"/>
                <a:gd name="connsiteX4" fmla="*/ 0 w 947480"/>
                <a:gd name="connsiteY4" fmla="*/ 0 h 1515025"/>
                <a:gd name="connsiteX0" fmla="*/ 0 w 964126"/>
                <a:gd name="connsiteY0" fmla="*/ 0 h 1515025"/>
                <a:gd name="connsiteX1" fmla="*/ 838200 w 964126"/>
                <a:gd name="connsiteY1" fmla="*/ 0 h 1515025"/>
                <a:gd name="connsiteX2" fmla="*/ 873387 w 964126"/>
                <a:gd name="connsiteY2" fmla="*/ 1485811 h 1515025"/>
                <a:gd name="connsiteX3" fmla="*/ 0 w 964126"/>
                <a:gd name="connsiteY3" fmla="*/ 990600 h 1515025"/>
                <a:gd name="connsiteX4" fmla="*/ 0 w 964126"/>
                <a:gd name="connsiteY4" fmla="*/ 0 h 1515025"/>
                <a:gd name="connsiteX0" fmla="*/ 0 w 927429"/>
                <a:gd name="connsiteY0" fmla="*/ 0 h 1711915"/>
                <a:gd name="connsiteX1" fmla="*/ 838200 w 927429"/>
                <a:gd name="connsiteY1" fmla="*/ 0 h 1711915"/>
                <a:gd name="connsiteX2" fmla="*/ 873387 w 927429"/>
                <a:gd name="connsiteY2" fmla="*/ 1485811 h 1711915"/>
                <a:gd name="connsiteX3" fmla="*/ 0 w 927429"/>
                <a:gd name="connsiteY3" fmla="*/ 990600 h 1711915"/>
                <a:gd name="connsiteX4" fmla="*/ 0 w 927429"/>
                <a:gd name="connsiteY4" fmla="*/ 0 h 1711915"/>
                <a:gd name="connsiteX0" fmla="*/ 0 w 908666"/>
                <a:gd name="connsiteY0" fmla="*/ 0 h 1711915"/>
                <a:gd name="connsiteX1" fmla="*/ 838200 w 908666"/>
                <a:gd name="connsiteY1" fmla="*/ 0 h 1711915"/>
                <a:gd name="connsiteX2" fmla="*/ 873387 w 908666"/>
                <a:gd name="connsiteY2" fmla="*/ 1485811 h 1711915"/>
                <a:gd name="connsiteX3" fmla="*/ 0 w 908666"/>
                <a:gd name="connsiteY3" fmla="*/ 990600 h 1711915"/>
                <a:gd name="connsiteX4" fmla="*/ 0 w 908666"/>
                <a:gd name="connsiteY4" fmla="*/ 0 h 1711915"/>
                <a:gd name="connsiteX0" fmla="*/ 0 w 908666"/>
                <a:gd name="connsiteY0" fmla="*/ 0 h 1485811"/>
                <a:gd name="connsiteX1" fmla="*/ 838200 w 908666"/>
                <a:gd name="connsiteY1" fmla="*/ 0 h 1485811"/>
                <a:gd name="connsiteX2" fmla="*/ 873387 w 908666"/>
                <a:gd name="connsiteY2" fmla="*/ 1485811 h 1485811"/>
                <a:gd name="connsiteX3" fmla="*/ 0 w 908666"/>
                <a:gd name="connsiteY3" fmla="*/ 990600 h 1485811"/>
                <a:gd name="connsiteX4" fmla="*/ 0 w 908666"/>
                <a:gd name="connsiteY4" fmla="*/ 0 h 1485811"/>
                <a:gd name="connsiteX0" fmla="*/ 0 w 911953"/>
                <a:gd name="connsiteY0" fmla="*/ 0 h 1877697"/>
                <a:gd name="connsiteX1" fmla="*/ 838200 w 911953"/>
                <a:gd name="connsiteY1" fmla="*/ 0 h 1877697"/>
                <a:gd name="connsiteX2" fmla="*/ 883435 w 911953"/>
                <a:gd name="connsiteY2" fmla="*/ 1877697 h 1877697"/>
                <a:gd name="connsiteX3" fmla="*/ 0 w 911953"/>
                <a:gd name="connsiteY3" fmla="*/ 990600 h 1877697"/>
                <a:gd name="connsiteX4" fmla="*/ 0 w 911953"/>
                <a:gd name="connsiteY4" fmla="*/ 0 h 1877697"/>
                <a:gd name="connsiteX0" fmla="*/ 0 w 911953"/>
                <a:gd name="connsiteY0" fmla="*/ 0 h 1877697"/>
                <a:gd name="connsiteX1" fmla="*/ 838200 w 911953"/>
                <a:gd name="connsiteY1" fmla="*/ 0 h 1877697"/>
                <a:gd name="connsiteX2" fmla="*/ 883435 w 911953"/>
                <a:gd name="connsiteY2" fmla="*/ 1877697 h 1877697"/>
                <a:gd name="connsiteX3" fmla="*/ 0 w 911953"/>
                <a:gd name="connsiteY3" fmla="*/ 990600 h 1877697"/>
                <a:gd name="connsiteX4" fmla="*/ 0 w 911953"/>
                <a:gd name="connsiteY4" fmla="*/ 0 h 187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953" h="1877697">
                  <a:moveTo>
                    <a:pt x="0" y="0"/>
                  </a:moveTo>
                  <a:lnTo>
                    <a:pt x="838200" y="0"/>
                  </a:lnTo>
                  <a:cubicBezTo>
                    <a:pt x="983765" y="247635"/>
                    <a:pt x="865841" y="1134791"/>
                    <a:pt x="883435" y="1877697"/>
                  </a:cubicBezTo>
                  <a:cubicBezTo>
                    <a:pt x="728662" y="902308"/>
                    <a:pt x="90299" y="1065738"/>
                    <a:pt x="0" y="990600"/>
                  </a:cubicBezTo>
                  <a:lnTo>
                    <a:pt x="0" y="0"/>
                  </a:lnTo>
                  <a:close/>
                </a:path>
              </a:pathLst>
            </a:cu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
        <p:nvSpPr>
          <p:cNvPr id="4" name="Text Placeholder 3"/>
          <p:cNvSpPr>
            <a:spLocks noGrp="1"/>
          </p:cNvSpPr>
          <p:nvPr>
            <p:ph type="body" sz="quarter" idx="10"/>
          </p:nvPr>
        </p:nvSpPr>
        <p:spPr>
          <a:xfrm>
            <a:off x="7018337" y="208847"/>
            <a:ext cx="4800600" cy="738664"/>
          </a:xfrm>
        </p:spPr>
        <p:txBody>
          <a:bodyPr/>
          <a:lstStyle/>
          <a:p>
            <a:r>
              <a:rPr lang="en-US" dirty="0"/>
              <a:t>Which App Service?</a:t>
            </a:r>
          </a:p>
        </p:txBody>
      </p:sp>
      <p:sp>
        <p:nvSpPr>
          <p:cNvPr id="6" name="Rectangle 5"/>
          <p:cNvSpPr/>
          <p:nvPr/>
        </p:nvSpPr>
        <p:spPr bwMode="auto">
          <a:xfrm>
            <a:off x="740103" y="4693872"/>
            <a:ext cx="5249534" cy="9906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Virtual Machine (IaaS)</a:t>
            </a:r>
          </a:p>
        </p:txBody>
      </p:sp>
      <p:sp>
        <p:nvSpPr>
          <p:cNvPr id="7" name="Rectangle 6"/>
          <p:cNvSpPr/>
          <p:nvPr/>
        </p:nvSpPr>
        <p:spPr bwMode="auto">
          <a:xfrm>
            <a:off x="740103" y="1197098"/>
            <a:ext cx="5249534" cy="1004763"/>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Azure App Service</a:t>
            </a:r>
          </a:p>
        </p:txBody>
      </p:sp>
      <p:sp>
        <p:nvSpPr>
          <p:cNvPr id="8" name="Rectangle 7"/>
          <p:cNvSpPr/>
          <p:nvPr/>
        </p:nvSpPr>
        <p:spPr bwMode="auto">
          <a:xfrm>
            <a:off x="740103" y="3528281"/>
            <a:ext cx="5249534" cy="9906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Service Fabric</a:t>
            </a:r>
          </a:p>
        </p:txBody>
      </p:sp>
      <p:sp>
        <p:nvSpPr>
          <p:cNvPr id="9" name="Rectangle 8"/>
          <p:cNvSpPr/>
          <p:nvPr/>
        </p:nvSpPr>
        <p:spPr bwMode="auto">
          <a:xfrm>
            <a:off x="740103" y="2362690"/>
            <a:ext cx="5249534" cy="9906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Cloud Service</a:t>
            </a:r>
          </a:p>
        </p:txBody>
      </p:sp>
      <p:sp>
        <p:nvSpPr>
          <p:cNvPr id="10" name="Rectangle 9"/>
          <p:cNvSpPr/>
          <p:nvPr/>
        </p:nvSpPr>
        <p:spPr bwMode="auto">
          <a:xfrm>
            <a:off x="740103" y="5859462"/>
            <a:ext cx="5249534" cy="9906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On Premises</a:t>
            </a:r>
          </a:p>
        </p:txBody>
      </p:sp>
      <p:sp>
        <p:nvSpPr>
          <p:cNvPr id="15" name="Rectangle 14"/>
          <p:cNvSpPr/>
          <p:nvPr/>
        </p:nvSpPr>
        <p:spPr bwMode="auto">
          <a:xfrm>
            <a:off x="7361237" y="1425699"/>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Function</a:t>
            </a:r>
          </a:p>
        </p:txBody>
      </p:sp>
      <p:sp>
        <p:nvSpPr>
          <p:cNvPr id="16" name="Rectangle 15"/>
          <p:cNvSpPr/>
          <p:nvPr/>
        </p:nvSpPr>
        <p:spPr bwMode="auto">
          <a:xfrm>
            <a:off x="7361237" y="4922472"/>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Mobile App</a:t>
            </a:r>
          </a:p>
        </p:txBody>
      </p:sp>
      <p:sp>
        <p:nvSpPr>
          <p:cNvPr id="17" name="Rectangle 16"/>
          <p:cNvSpPr/>
          <p:nvPr/>
        </p:nvSpPr>
        <p:spPr bwMode="auto">
          <a:xfrm>
            <a:off x="7361237" y="3756881"/>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API App</a:t>
            </a:r>
          </a:p>
        </p:txBody>
      </p:sp>
      <p:sp>
        <p:nvSpPr>
          <p:cNvPr id="18" name="Rectangle 17"/>
          <p:cNvSpPr/>
          <p:nvPr/>
        </p:nvSpPr>
        <p:spPr bwMode="auto">
          <a:xfrm>
            <a:off x="7361237" y="2591290"/>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Logic app</a:t>
            </a:r>
          </a:p>
        </p:txBody>
      </p:sp>
      <p:sp>
        <p:nvSpPr>
          <p:cNvPr id="19" name="Rectangle 18"/>
          <p:cNvSpPr/>
          <p:nvPr/>
        </p:nvSpPr>
        <p:spPr bwMode="auto">
          <a:xfrm>
            <a:off x="7361237" y="6088062"/>
            <a:ext cx="4191000" cy="762000"/>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dirty="0">
                <a:gradFill>
                  <a:gsLst>
                    <a:gs pos="5439">
                      <a:srgbClr val="F8F8F8"/>
                    </a:gs>
                    <a:gs pos="10000">
                      <a:srgbClr val="F8F8F8"/>
                    </a:gs>
                  </a:gsLst>
                  <a:lin ang="5400000" scaled="0"/>
                </a:gradFill>
              </a:rPr>
              <a:t>Web app</a:t>
            </a:r>
          </a:p>
        </p:txBody>
      </p:sp>
      <p:sp>
        <p:nvSpPr>
          <p:cNvPr id="24" name="Text Placeholder 3"/>
          <p:cNvSpPr txBox="1">
            <a:spLocks/>
          </p:cNvSpPr>
          <p:nvPr/>
        </p:nvSpPr>
        <p:spPr>
          <a:xfrm>
            <a:off x="1040770" y="208847"/>
            <a:ext cx="4648200"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Which Technology?</a:t>
            </a:r>
          </a:p>
        </p:txBody>
      </p:sp>
    </p:spTree>
    <p:extLst>
      <p:ext uri="{BB962C8B-B14F-4D97-AF65-F5344CB8AC3E}">
        <p14:creationId xmlns:p14="http://schemas.microsoft.com/office/powerpoint/2010/main" val="29953323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animBg="1"/>
      <p:bldP spid="7" grpId="0" animBg="1"/>
      <p:bldP spid="8" grpId="0" animBg="1"/>
      <p:bldP spid="9" grpId="0" animBg="1"/>
      <p:bldP spid="10" grpId="0" animBg="1"/>
      <p:bldP spid="15" grpId="0" animBg="1"/>
      <p:bldP spid="16" grpId="0" animBg="1"/>
      <p:bldP spid="17" grpId="0" animBg="1"/>
      <p:bldP spid="18" grpId="0" animBg="1"/>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Containers</a:t>
            </a:r>
          </a:p>
        </p:txBody>
      </p:sp>
    </p:spTree>
    <p:extLst>
      <p:ext uri="{BB962C8B-B14F-4D97-AF65-F5344CB8AC3E}">
        <p14:creationId xmlns:p14="http://schemas.microsoft.com/office/powerpoint/2010/main" val="356477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Common pain points</a:t>
            </a:r>
          </a:p>
        </p:txBody>
      </p:sp>
      <p:graphicFrame>
        <p:nvGraphicFramePr>
          <p:cNvPr id="4" name="Diagram 3"/>
          <p:cNvGraphicFramePr/>
          <p:nvPr>
            <p:extLst/>
          </p:nvPr>
        </p:nvGraphicFramePr>
        <p:xfrm>
          <a:off x="274639" y="1058862"/>
          <a:ext cx="11963398"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Rectangle 1"/>
          <p:cNvSpPr/>
          <p:nvPr/>
        </p:nvSpPr>
        <p:spPr>
          <a:xfrm>
            <a:off x="8383873" y="6436052"/>
            <a:ext cx="3780330" cy="52322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rPr>
              <a:t>Source: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rPr>
              <a:t>http://</a:t>
            </a:r>
            <a:r>
              <a:rPr kumimoji="0" lang="en-US" sz="1400" b="0" i="0" u="none" strike="noStrike" kern="0" cap="none" spc="0" normalizeH="0" baseline="0" noProof="0" err="1">
                <a:ln>
                  <a:noFill/>
                </a:ln>
                <a:solidFill>
                  <a:sysClr val="windowText" lastClr="000000"/>
                </a:solidFill>
                <a:effectLst/>
                <a:uLnTx/>
                <a:uFillTx/>
              </a:rPr>
              <a:t>www.slideshare.net</a:t>
            </a:r>
            <a:r>
              <a:rPr kumimoji="0" lang="en-US" sz="1400" b="0" i="0" u="none" strike="noStrike" kern="0" cap="none" spc="0" normalizeH="0" baseline="0" noProof="0">
                <a:ln>
                  <a:noFill/>
                </a:ln>
                <a:solidFill>
                  <a:sysClr val="windowText" lastClr="000000"/>
                </a:solidFill>
                <a:effectLst/>
                <a:uLnTx/>
                <a:uFillTx/>
              </a:rPr>
              <a:t>/</a:t>
            </a:r>
            <a:r>
              <a:rPr kumimoji="0" lang="en-US" sz="1400" b="0" i="0" u="none" strike="noStrike" kern="0" cap="none" spc="0" normalizeH="0" baseline="0" noProof="0" err="1">
                <a:ln>
                  <a:noFill/>
                </a:ln>
                <a:solidFill>
                  <a:sysClr val="windowText" lastClr="000000"/>
                </a:solidFill>
                <a:effectLst/>
                <a:uLnTx/>
                <a:uFillTx/>
              </a:rPr>
              <a:t>dotCloud</a:t>
            </a:r>
            <a:r>
              <a:rPr kumimoji="0" lang="en-US" sz="1400" b="0" i="0" u="none" strike="noStrike" kern="0" cap="none" spc="0" normalizeH="0" baseline="0" noProof="0">
                <a:ln>
                  <a:noFill/>
                </a:ln>
                <a:solidFill>
                  <a:sysClr val="windowText" lastClr="000000"/>
                </a:solidFill>
                <a:effectLst/>
                <a:uLnTx/>
                <a:uFillTx/>
              </a:rPr>
              <a:t>/why-</a:t>
            </a:r>
            <a:r>
              <a:rPr kumimoji="0" lang="en-US" sz="1400" b="0" i="0" u="none" strike="noStrike" kern="0" cap="none" spc="0" normalizeH="0" baseline="0" noProof="0" err="1">
                <a:ln>
                  <a:noFill/>
                </a:ln>
                <a:solidFill>
                  <a:sysClr val="windowText" lastClr="000000"/>
                </a:solidFill>
                <a:effectLst/>
                <a:uLnTx/>
                <a:uFillTx/>
              </a:rPr>
              <a:t>docker</a:t>
            </a:r>
            <a:endParaRPr kumimoji="0" lang="en-US" sz="14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48664169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06164" y="3263900"/>
            <a:ext cx="7226513" cy="3530600"/>
          </a:xfrm>
          <a:prstGeom prst="rect">
            <a:avLst/>
          </a:prstGeom>
        </p:spPr>
      </p:pic>
      <p:sp>
        <p:nvSpPr>
          <p:cNvPr id="3" name="Title 2"/>
          <p:cNvSpPr>
            <a:spLocks noGrp="1"/>
          </p:cNvSpPr>
          <p:nvPr>
            <p:ph type="title"/>
          </p:nvPr>
        </p:nvSpPr>
        <p:spPr/>
        <p:txBody>
          <a:bodyPr/>
          <a:lstStyle/>
          <a:p>
            <a:r>
              <a:rPr lang="en-US" dirty="0"/>
              <a:t>Why not just Virtualize?</a:t>
            </a:r>
          </a:p>
        </p:txBody>
      </p:sp>
      <p:graphicFrame>
        <p:nvGraphicFramePr>
          <p:cNvPr id="5" name="Diagram 4"/>
          <p:cNvGraphicFramePr/>
          <p:nvPr>
            <p:extLst/>
          </p:nvPr>
        </p:nvGraphicFramePr>
        <p:xfrm>
          <a:off x="586847" y="1089201"/>
          <a:ext cx="10436754" cy="21746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1682320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 container revolution</a:t>
            </a:r>
          </a:p>
        </p:txBody>
      </p:sp>
      <p:sp>
        <p:nvSpPr>
          <p:cNvPr id="5" name="TextBox 4"/>
          <p:cNvSpPr txBox="1"/>
          <p:nvPr/>
        </p:nvSpPr>
        <p:spPr>
          <a:xfrm>
            <a:off x="10306103" y="1750580"/>
            <a:ext cx="1592230" cy="960220"/>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Virtual machine</a:t>
            </a:r>
          </a:p>
        </p:txBody>
      </p:sp>
      <p:grpSp>
        <p:nvGrpSpPr>
          <p:cNvPr id="4" name="Group 3"/>
          <p:cNvGrpSpPr/>
          <p:nvPr/>
        </p:nvGrpSpPr>
        <p:grpSpPr>
          <a:xfrm>
            <a:off x="7538763" y="4208239"/>
            <a:ext cx="4525844" cy="1917949"/>
            <a:chOff x="7538763" y="4208239"/>
            <a:chExt cx="4525844" cy="1917949"/>
          </a:xfrm>
        </p:grpSpPr>
        <p:sp>
          <p:nvSpPr>
            <p:cNvPr id="7" name="TextBox 6"/>
            <p:cNvSpPr txBox="1"/>
            <p:nvPr/>
          </p:nvSpPr>
          <p:spPr>
            <a:xfrm>
              <a:off x="10139828" y="5358035"/>
              <a:ext cx="1924779" cy="634440"/>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Containers</a:t>
              </a:r>
            </a:p>
          </p:txBody>
        </p:sp>
        <p:grpSp>
          <p:nvGrpSpPr>
            <p:cNvPr id="156" name="Group 155"/>
            <p:cNvGrpSpPr/>
            <p:nvPr/>
          </p:nvGrpSpPr>
          <p:grpSpPr>
            <a:xfrm>
              <a:off x="7538763" y="4208239"/>
              <a:ext cx="2081411" cy="1917949"/>
              <a:chOff x="7793848" y="3705726"/>
              <a:chExt cx="2601435" cy="2397134"/>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artisticPaintBrush/>
                        </a14:imgEffect>
                      </a14:imgLayer>
                    </a14:imgProps>
                  </a:ext>
                </a:extLst>
              </a:blip>
              <a:stretch>
                <a:fillRect/>
              </a:stretch>
            </p:blipFill>
            <p:spPr>
              <a:xfrm>
                <a:off x="7793848" y="3705726"/>
                <a:ext cx="2601435" cy="2397134"/>
              </a:xfrm>
              <a:prstGeom prst="rect">
                <a:avLst/>
              </a:prstGeom>
            </p:spPr>
          </p:pic>
          <p:grpSp>
            <p:nvGrpSpPr>
              <p:cNvPr id="154" name="Group 153"/>
              <p:cNvGrpSpPr/>
              <p:nvPr/>
            </p:nvGrpSpPr>
            <p:grpSpPr>
              <a:xfrm>
                <a:off x="8061554" y="4035051"/>
                <a:ext cx="2080335" cy="1251627"/>
                <a:chOff x="7438653" y="929622"/>
                <a:chExt cx="2080335" cy="1251627"/>
              </a:xfrm>
            </p:grpSpPr>
            <p:grpSp>
              <p:nvGrpSpPr>
                <p:cNvPr id="54" name="Group 53"/>
                <p:cNvGrpSpPr/>
                <p:nvPr/>
              </p:nvGrpSpPr>
              <p:grpSpPr>
                <a:xfrm>
                  <a:off x="8267361" y="929622"/>
                  <a:ext cx="1251627" cy="1251627"/>
                  <a:chOff x="2401519" y="3796294"/>
                  <a:chExt cx="1251627" cy="1251627"/>
                </a:xfrm>
                <a:solidFill>
                  <a:srgbClr val="00BBF1"/>
                </a:solidFill>
              </p:grpSpPr>
              <p:sp>
                <p:nvSpPr>
                  <p:cNvPr id="91" name="Rectangle 90"/>
                  <p:cNvSpPr/>
                  <p:nvPr/>
                </p:nvSpPr>
                <p:spPr bwMode="auto">
                  <a:xfrm>
                    <a:off x="2408208" y="3803325"/>
                    <a:ext cx="1238250" cy="1238250"/>
                  </a:xfrm>
                  <a:prstGeom prst="rect">
                    <a:avLst/>
                  </a:prstGeom>
                  <a:grpFill/>
                  <a:ln w="38100" cap="flat" cmpd="sng" algn="ctr">
                    <a:solidFill>
                      <a:srgbClr val="FFFFFF"/>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pSp>
                <p:nvGrpSpPr>
                  <p:cNvPr id="92" name="Group 91"/>
                  <p:cNvGrpSpPr/>
                  <p:nvPr/>
                </p:nvGrpSpPr>
                <p:grpSpPr>
                  <a:xfrm rot="5400000">
                    <a:off x="2826165" y="3789948"/>
                    <a:ext cx="402336" cy="1251627"/>
                    <a:chOff x="2838275" y="3789948"/>
                    <a:chExt cx="402336" cy="1194231"/>
                  </a:xfrm>
                  <a:grpFill/>
                </p:grpSpPr>
                <p:cxnSp>
                  <p:nvCxnSpPr>
                    <p:cNvPr id="96" name="Straight Connector 95"/>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97" name="Straight Connector 96"/>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nvGrpSpPr>
                  <p:cNvPr id="93" name="Group 92"/>
                  <p:cNvGrpSpPr/>
                  <p:nvPr/>
                </p:nvGrpSpPr>
                <p:grpSpPr>
                  <a:xfrm>
                    <a:off x="2826165" y="3796294"/>
                    <a:ext cx="402336" cy="1251627"/>
                    <a:chOff x="2838275" y="3789948"/>
                    <a:chExt cx="402336" cy="1194231"/>
                  </a:xfrm>
                  <a:grpFill/>
                </p:grpSpPr>
                <p:cxnSp>
                  <p:nvCxnSpPr>
                    <p:cNvPr id="94" name="Straight Connector 93"/>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95" name="Straight Connector 94"/>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grpSp>
              <p:nvGrpSpPr>
                <p:cNvPr id="55" name="Group 54"/>
                <p:cNvGrpSpPr/>
                <p:nvPr/>
              </p:nvGrpSpPr>
              <p:grpSpPr>
                <a:xfrm>
                  <a:off x="8393804" y="1032472"/>
                  <a:ext cx="195714" cy="219632"/>
                  <a:chOff x="2304394" y="2806764"/>
                  <a:chExt cx="203894" cy="228812"/>
                </a:xfrm>
                <a:solidFill>
                  <a:srgbClr val="002060"/>
                </a:solidFill>
              </p:grpSpPr>
              <p:sp>
                <p:nvSpPr>
                  <p:cNvPr id="88"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9"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90"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6" name="Group 55"/>
                <p:cNvGrpSpPr/>
                <p:nvPr/>
              </p:nvGrpSpPr>
              <p:grpSpPr>
                <a:xfrm>
                  <a:off x="8805917" y="1032472"/>
                  <a:ext cx="195714" cy="219632"/>
                  <a:chOff x="2304394" y="2806764"/>
                  <a:chExt cx="203894" cy="228812"/>
                </a:xfrm>
                <a:solidFill>
                  <a:srgbClr val="002060"/>
                </a:solidFill>
              </p:grpSpPr>
              <p:sp>
                <p:nvSpPr>
                  <p:cNvPr id="8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7" name="Group 56"/>
                <p:cNvGrpSpPr/>
                <p:nvPr/>
              </p:nvGrpSpPr>
              <p:grpSpPr>
                <a:xfrm>
                  <a:off x="9216692" y="1032472"/>
                  <a:ext cx="195714" cy="219632"/>
                  <a:chOff x="2304394" y="2806764"/>
                  <a:chExt cx="203894" cy="228812"/>
                </a:xfrm>
                <a:solidFill>
                  <a:srgbClr val="002060"/>
                </a:solidFill>
              </p:grpSpPr>
              <p:sp>
                <p:nvSpPr>
                  <p:cNvPr id="8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8" name="Group 57"/>
                <p:cNvGrpSpPr/>
                <p:nvPr/>
              </p:nvGrpSpPr>
              <p:grpSpPr>
                <a:xfrm>
                  <a:off x="8393804" y="1423983"/>
                  <a:ext cx="195714" cy="219632"/>
                  <a:chOff x="2304394" y="2806764"/>
                  <a:chExt cx="203894" cy="228812"/>
                </a:xfrm>
                <a:solidFill>
                  <a:srgbClr val="002060"/>
                </a:solidFill>
              </p:grpSpPr>
              <p:sp>
                <p:nvSpPr>
                  <p:cNvPr id="7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8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59" name="Group 58"/>
                <p:cNvGrpSpPr/>
                <p:nvPr/>
              </p:nvGrpSpPr>
              <p:grpSpPr>
                <a:xfrm>
                  <a:off x="8805917" y="1423983"/>
                  <a:ext cx="195714" cy="219632"/>
                  <a:chOff x="2304394" y="2806764"/>
                  <a:chExt cx="203894" cy="228812"/>
                </a:xfrm>
                <a:solidFill>
                  <a:srgbClr val="002060"/>
                </a:solidFill>
              </p:grpSpPr>
              <p:sp>
                <p:nvSpPr>
                  <p:cNvPr id="76"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7"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8"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0" name="Group 59"/>
                <p:cNvGrpSpPr/>
                <p:nvPr/>
              </p:nvGrpSpPr>
              <p:grpSpPr>
                <a:xfrm>
                  <a:off x="9216692" y="1423983"/>
                  <a:ext cx="195714" cy="219632"/>
                  <a:chOff x="2304394" y="2806764"/>
                  <a:chExt cx="203894" cy="228812"/>
                </a:xfrm>
                <a:solidFill>
                  <a:srgbClr val="002060"/>
                </a:solidFill>
              </p:grpSpPr>
              <p:sp>
                <p:nvSpPr>
                  <p:cNvPr id="7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1" name="Group 60"/>
                <p:cNvGrpSpPr/>
                <p:nvPr/>
              </p:nvGrpSpPr>
              <p:grpSpPr>
                <a:xfrm>
                  <a:off x="8393804" y="1862196"/>
                  <a:ext cx="195714" cy="219632"/>
                  <a:chOff x="2304394" y="2806764"/>
                  <a:chExt cx="203894" cy="228812"/>
                </a:xfrm>
                <a:solidFill>
                  <a:srgbClr val="002060"/>
                </a:solidFill>
              </p:grpSpPr>
              <p:sp>
                <p:nvSpPr>
                  <p:cNvPr id="70"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1"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72"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2" name="Group 61"/>
                <p:cNvGrpSpPr/>
                <p:nvPr/>
              </p:nvGrpSpPr>
              <p:grpSpPr>
                <a:xfrm>
                  <a:off x="8805917" y="1862196"/>
                  <a:ext cx="195714" cy="219632"/>
                  <a:chOff x="2304394" y="2806764"/>
                  <a:chExt cx="203894" cy="228812"/>
                </a:xfrm>
                <a:solidFill>
                  <a:srgbClr val="002060"/>
                </a:solidFill>
              </p:grpSpPr>
              <p:sp>
                <p:nvSpPr>
                  <p:cNvPr id="6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63" name="Group 62"/>
                <p:cNvGrpSpPr/>
                <p:nvPr/>
              </p:nvGrpSpPr>
              <p:grpSpPr>
                <a:xfrm>
                  <a:off x="9216692" y="1862196"/>
                  <a:ext cx="195714" cy="219632"/>
                  <a:chOff x="2304394" y="2806764"/>
                  <a:chExt cx="203894" cy="228812"/>
                </a:xfrm>
                <a:solidFill>
                  <a:srgbClr val="002060"/>
                </a:solidFill>
              </p:grpSpPr>
              <p:sp>
                <p:nvSpPr>
                  <p:cNvPr id="64"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5"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66"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98" name="Group 97"/>
                <p:cNvGrpSpPr/>
                <p:nvPr/>
              </p:nvGrpSpPr>
              <p:grpSpPr>
                <a:xfrm>
                  <a:off x="7438653" y="929622"/>
                  <a:ext cx="1251627" cy="1251627"/>
                  <a:chOff x="2401519" y="3796294"/>
                  <a:chExt cx="1251627" cy="1251627"/>
                </a:xfrm>
                <a:solidFill>
                  <a:srgbClr val="00BBF1"/>
                </a:solidFill>
              </p:grpSpPr>
              <p:sp>
                <p:nvSpPr>
                  <p:cNvPr id="99" name="Rectangle 98"/>
                  <p:cNvSpPr/>
                  <p:nvPr/>
                </p:nvSpPr>
                <p:spPr bwMode="auto">
                  <a:xfrm>
                    <a:off x="2408208" y="3803325"/>
                    <a:ext cx="1238250" cy="1238250"/>
                  </a:xfrm>
                  <a:prstGeom prst="rect">
                    <a:avLst/>
                  </a:prstGeom>
                  <a:grpFill/>
                  <a:ln w="38100" cap="flat" cmpd="sng" algn="ctr">
                    <a:solidFill>
                      <a:srgbClr val="FFFFFF"/>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pSp>
                <p:nvGrpSpPr>
                  <p:cNvPr id="100" name="Group 99"/>
                  <p:cNvGrpSpPr/>
                  <p:nvPr/>
                </p:nvGrpSpPr>
                <p:grpSpPr>
                  <a:xfrm rot="5400000">
                    <a:off x="2826165" y="3789948"/>
                    <a:ext cx="402336" cy="1251627"/>
                    <a:chOff x="2838275" y="3789948"/>
                    <a:chExt cx="402336" cy="1194231"/>
                  </a:xfrm>
                  <a:grpFill/>
                </p:grpSpPr>
                <p:cxnSp>
                  <p:nvCxnSpPr>
                    <p:cNvPr id="104" name="Straight Connector 103"/>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105" name="Straight Connector 104"/>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nvGrpSpPr>
                  <p:cNvPr id="101" name="Group 100"/>
                  <p:cNvGrpSpPr/>
                  <p:nvPr/>
                </p:nvGrpSpPr>
                <p:grpSpPr>
                  <a:xfrm>
                    <a:off x="2826165" y="3796294"/>
                    <a:ext cx="402336" cy="1251627"/>
                    <a:chOff x="2838275" y="3789948"/>
                    <a:chExt cx="402336" cy="1194231"/>
                  </a:xfrm>
                  <a:grpFill/>
                </p:grpSpPr>
                <p:cxnSp>
                  <p:nvCxnSpPr>
                    <p:cNvPr id="102" name="Straight Connector 101"/>
                    <p:cNvCxnSpPr/>
                    <p:nvPr/>
                  </p:nvCxnSpPr>
                  <p:spPr>
                    <a:xfrm>
                      <a:off x="2838275" y="3789948"/>
                      <a:ext cx="0" cy="1194231"/>
                    </a:xfrm>
                    <a:prstGeom prst="line">
                      <a:avLst/>
                    </a:prstGeom>
                    <a:grpFill/>
                    <a:ln w="38100" cap="flat" cmpd="sng" algn="ctr">
                      <a:solidFill>
                        <a:srgbClr val="FFFFFF"/>
                      </a:solidFill>
                      <a:prstDash val="solid"/>
                      <a:headEnd type="none"/>
                      <a:tailEnd type="none"/>
                    </a:ln>
                    <a:effectLst/>
                  </p:spPr>
                </p:cxnSp>
                <p:cxnSp>
                  <p:nvCxnSpPr>
                    <p:cNvPr id="103" name="Straight Connector 102"/>
                    <p:cNvCxnSpPr/>
                    <p:nvPr/>
                  </p:nvCxnSpPr>
                  <p:spPr>
                    <a:xfrm>
                      <a:off x="3240611" y="3789948"/>
                      <a:ext cx="0" cy="1194231"/>
                    </a:xfrm>
                    <a:prstGeom prst="line">
                      <a:avLst/>
                    </a:prstGeom>
                    <a:grpFill/>
                    <a:ln w="38100" cap="flat" cmpd="sng" algn="ctr">
                      <a:solidFill>
                        <a:srgbClr val="FFFFFF"/>
                      </a:solidFill>
                      <a:prstDash val="solid"/>
                      <a:headEnd type="none"/>
                      <a:tailEnd type="none"/>
                    </a:ln>
                    <a:effectLst/>
                  </p:spPr>
                </p:cxnSp>
              </p:grpSp>
            </p:grpSp>
            <p:grpSp>
              <p:nvGrpSpPr>
                <p:cNvPr id="106" name="Group 105"/>
                <p:cNvGrpSpPr/>
                <p:nvPr/>
              </p:nvGrpSpPr>
              <p:grpSpPr>
                <a:xfrm>
                  <a:off x="7969086" y="1034758"/>
                  <a:ext cx="195714" cy="219632"/>
                  <a:chOff x="2304394" y="2806764"/>
                  <a:chExt cx="203894" cy="228812"/>
                </a:xfrm>
                <a:solidFill>
                  <a:srgbClr val="002060"/>
                </a:solidFill>
              </p:grpSpPr>
              <p:sp>
                <p:nvSpPr>
                  <p:cNvPr id="10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0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0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0" name="Group 109"/>
                <p:cNvGrpSpPr/>
                <p:nvPr/>
              </p:nvGrpSpPr>
              <p:grpSpPr>
                <a:xfrm>
                  <a:off x="8381199" y="1034758"/>
                  <a:ext cx="195714" cy="219632"/>
                  <a:chOff x="2304394" y="2806764"/>
                  <a:chExt cx="203894" cy="228812"/>
                </a:xfrm>
                <a:solidFill>
                  <a:srgbClr val="002060"/>
                </a:solidFill>
              </p:grpSpPr>
              <p:sp>
                <p:nvSpPr>
                  <p:cNvPr id="11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4" name="Group 113"/>
                <p:cNvGrpSpPr/>
                <p:nvPr/>
              </p:nvGrpSpPr>
              <p:grpSpPr>
                <a:xfrm>
                  <a:off x="8791974" y="1034758"/>
                  <a:ext cx="195714" cy="219632"/>
                  <a:chOff x="2304394" y="2806764"/>
                  <a:chExt cx="203894" cy="228812"/>
                </a:xfrm>
                <a:solidFill>
                  <a:srgbClr val="002060"/>
                </a:solidFill>
              </p:grpSpPr>
              <p:sp>
                <p:nvSpPr>
                  <p:cNvPr id="11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18" name="Group 117"/>
                <p:cNvGrpSpPr/>
                <p:nvPr/>
              </p:nvGrpSpPr>
              <p:grpSpPr>
                <a:xfrm>
                  <a:off x="7969086" y="1426269"/>
                  <a:ext cx="195714" cy="219632"/>
                  <a:chOff x="2304394" y="2806764"/>
                  <a:chExt cx="203894" cy="228812"/>
                </a:xfrm>
                <a:solidFill>
                  <a:srgbClr val="002060"/>
                </a:solidFill>
              </p:grpSpPr>
              <p:sp>
                <p:nvSpPr>
                  <p:cNvPr id="11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22" name="Group 121"/>
                <p:cNvGrpSpPr/>
                <p:nvPr/>
              </p:nvGrpSpPr>
              <p:grpSpPr>
                <a:xfrm>
                  <a:off x="8381199" y="1426269"/>
                  <a:ext cx="195714" cy="219632"/>
                  <a:chOff x="2304394" y="2806764"/>
                  <a:chExt cx="203894" cy="228812"/>
                </a:xfrm>
                <a:solidFill>
                  <a:srgbClr val="002060"/>
                </a:solidFill>
              </p:grpSpPr>
              <p:sp>
                <p:nvSpPr>
                  <p:cNvPr id="12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26" name="Group 125"/>
                <p:cNvGrpSpPr/>
                <p:nvPr/>
              </p:nvGrpSpPr>
              <p:grpSpPr>
                <a:xfrm>
                  <a:off x="8791974" y="1426269"/>
                  <a:ext cx="195714" cy="219632"/>
                  <a:chOff x="2304394" y="2806764"/>
                  <a:chExt cx="203894" cy="228812"/>
                </a:xfrm>
                <a:solidFill>
                  <a:srgbClr val="002060"/>
                </a:solidFill>
              </p:grpSpPr>
              <p:sp>
                <p:nvSpPr>
                  <p:cNvPr id="12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0" name="Group 129"/>
                <p:cNvGrpSpPr/>
                <p:nvPr/>
              </p:nvGrpSpPr>
              <p:grpSpPr>
                <a:xfrm>
                  <a:off x="7969086" y="1864482"/>
                  <a:ext cx="195714" cy="219632"/>
                  <a:chOff x="2304394" y="2806764"/>
                  <a:chExt cx="203894" cy="228812"/>
                </a:xfrm>
                <a:solidFill>
                  <a:srgbClr val="002060"/>
                </a:solidFill>
              </p:grpSpPr>
              <p:sp>
                <p:nvSpPr>
                  <p:cNvPr id="13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4" name="Group 133"/>
                <p:cNvGrpSpPr/>
                <p:nvPr/>
              </p:nvGrpSpPr>
              <p:grpSpPr>
                <a:xfrm>
                  <a:off x="8381199" y="1864482"/>
                  <a:ext cx="195714" cy="219632"/>
                  <a:chOff x="2304394" y="2806764"/>
                  <a:chExt cx="203894" cy="228812"/>
                </a:xfrm>
                <a:solidFill>
                  <a:srgbClr val="002060"/>
                </a:solidFill>
              </p:grpSpPr>
              <p:sp>
                <p:nvSpPr>
                  <p:cNvPr id="135"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6"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37"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8" name="Group 137"/>
                <p:cNvGrpSpPr/>
                <p:nvPr/>
              </p:nvGrpSpPr>
              <p:grpSpPr>
                <a:xfrm>
                  <a:off x="8791974" y="1864482"/>
                  <a:ext cx="195714" cy="219632"/>
                  <a:chOff x="2304394" y="2806764"/>
                  <a:chExt cx="203894" cy="228812"/>
                </a:xfrm>
                <a:solidFill>
                  <a:srgbClr val="002060"/>
                </a:solidFill>
              </p:grpSpPr>
              <p:sp>
                <p:nvSpPr>
                  <p:cNvPr id="13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42" name="Group 141"/>
                <p:cNvGrpSpPr/>
                <p:nvPr/>
              </p:nvGrpSpPr>
              <p:grpSpPr>
                <a:xfrm>
                  <a:off x="7564275" y="1042255"/>
                  <a:ext cx="195714" cy="219632"/>
                  <a:chOff x="2304394" y="2806764"/>
                  <a:chExt cx="203894" cy="228812"/>
                </a:xfrm>
                <a:solidFill>
                  <a:srgbClr val="002060"/>
                </a:solidFill>
              </p:grpSpPr>
              <p:sp>
                <p:nvSpPr>
                  <p:cNvPr id="143"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4"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5"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46" name="Group 145"/>
                <p:cNvGrpSpPr/>
                <p:nvPr/>
              </p:nvGrpSpPr>
              <p:grpSpPr>
                <a:xfrm>
                  <a:off x="7564275" y="1433766"/>
                  <a:ext cx="195714" cy="219632"/>
                  <a:chOff x="2304394" y="2806764"/>
                  <a:chExt cx="203894" cy="228812"/>
                </a:xfrm>
                <a:solidFill>
                  <a:srgbClr val="002060"/>
                </a:solidFill>
              </p:grpSpPr>
              <p:sp>
                <p:nvSpPr>
                  <p:cNvPr id="14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4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50" name="Group 149"/>
                <p:cNvGrpSpPr/>
                <p:nvPr/>
              </p:nvGrpSpPr>
              <p:grpSpPr>
                <a:xfrm>
                  <a:off x="7564275" y="1871979"/>
                  <a:ext cx="195714" cy="219632"/>
                  <a:chOff x="2304394" y="2806764"/>
                  <a:chExt cx="203894" cy="228812"/>
                </a:xfrm>
                <a:solidFill>
                  <a:srgbClr val="002060"/>
                </a:solidFill>
              </p:grpSpPr>
              <p:sp>
                <p:nvSpPr>
                  <p:cNvPr id="151"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52"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53"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grpSp>
        <p:sp>
          <p:nvSpPr>
            <p:cNvPr id="157" name="TextBox 156"/>
            <p:cNvSpPr txBox="1"/>
            <p:nvPr/>
          </p:nvSpPr>
          <p:spPr>
            <a:xfrm>
              <a:off x="10288749" y="4302511"/>
              <a:ext cx="1592230" cy="1286464"/>
            </a:xfrm>
            <a:prstGeom prst="rect">
              <a:avLst/>
            </a:prstGeom>
            <a:noFill/>
          </p:spPr>
          <p:txBody>
            <a:bodyPr wrap="square" lIns="182854" tIns="146283" rIns="182854" bIns="146283" rtlCol="0">
              <a:spAutoFit/>
            </a:bodyPr>
            <a:lstStyle/>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Virtual machine</a:t>
              </a:r>
            </a:p>
            <a:p>
              <a:pPr marL="0" marR="0" lvl="0" indent="0" algn="ctr" defTabSz="914224"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a:ln>
                    <a:noFill/>
                  </a:ln>
                  <a:gradFill>
                    <a:gsLst>
                      <a:gs pos="2917">
                        <a:schemeClr val="tx1"/>
                      </a:gs>
                      <a:gs pos="30000">
                        <a:schemeClr val="tx1"/>
                      </a:gs>
                    </a:gsLst>
                    <a:lin ang="5400000" scaled="0"/>
                  </a:gradFill>
                  <a:effectLst/>
                  <a:uLnTx/>
                  <a:uFillTx/>
                </a:rPr>
                <a:t>+</a:t>
              </a:r>
            </a:p>
          </p:txBody>
        </p:sp>
      </p:grpSp>
      <p:grpSp>
        <p:nvGrpSpPr>
          <p:cNvPr id="169" name="Group 168"/>
          <p:cNvGrpSpPr/>
          <p:nvPr/>
        </p:nvGrpSpPr>
        <p:grpSpPr>
          <a:xfrm>
            <a:off x="563177" y="1324900"/>
            <a:ext cx="5811392" cy="979614"/>
            <a:chOff x="562375" y="1324591"/>
            <a:chExt cx="5812216" cy="979753"/>
          </a:xfrm>
        </p:grpSpPr>
        <p:sp>
          <p:nvSpPr>
            <p:cNvPr id="158" name="Oval 157"/>
            <p:cNvSpPr/>
            <p:nvPr/>
          </p:nvSpPr>
          <p:spPr bwMode="auto">
            <a:xfrm>
              <a:off x="562375" y="1443763"/>
              <a:ext cx="871247" cy="86058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2" name="TextBox 161"/>
            <p:cNvSpPr txBox="1"/>
            <p:nvPr/>
          </p:nvSpPr>
          <p:spPr>
            <a:xfrm>
              <a:off x="1433623" y="1324591"/>
              <a:ext cx="4940968" cy="973594"/>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Standard image format for portability across environments</a:t>
              </a:r>
            </a:p>
          </p:txBody>
        </p:sp>
      </p:grpSp>
      <p:grpSp>
        <p:nvGrpSpPr>
          <p:cNvPr id="168" name="Group 167"/>
          <p:cNvGrpSpPr/>
          <p:nvPr/>
        </p:nvGrpSpPr>
        <p:grpSpPr>
          <a:xfrm>
            <a:off x="563179" y="2591552"/>
            <a:ext cx="5811391" cy="973456"/>
            <a:chOff x="562376" y="2591422"/>
            <a:chExt cx="5812215" cy="973594"/>
          </a:xfrm>
        </p:grpSpPr>
        <p:sp>
          <p:nvSpPr>
            <p:cNvPr id="159" name="Oval 158"/>
            <p:cNvSpPr/>
            <p:nvPr/>
          </p:nvSpPr>
          <p:spPr bwMode="auto">
            <a:xfrm>
              <a:off x="562376" y="2631412"/>
              <a:ext cx="871246" cy="88028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3" name="TextBox 162"/>
            <p:cNvSpPr txBox="1"/>
            <p:nvPr/>
          </p:nvSpPr>
          <p:spPr>
            <a:xfrm>
              <a:off x="1433623" y="2591422"/>
              <a:ext cx="4940968" cy="973594"/>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VM-independence for efficiency, scalability and resilience</a:t>
              </a:r>
            </a:p>
          </p:txBody>
        </p:sp>
      </p:grpSp>
      <p:grpSp>
        <p:nvGrpSpPr>
          <p:cNvPr id="167" name="Group 166"/>
          <p:cNvGrpSpPr/>
          <p:nvPr/>
        </p:nvGrpSpPr>
        <p:grpSpPr>
          <a:xfrm>
            <a:off x="575170" y="3885091"/>
            <a:ext cx="5789132" cy="960220"/>
            <a:chOff x="574369" y="3885144"/>
            <a:chExt cx="5789953" cy="960356"/>
          </a:xfrm>
        </p:grpSpPr>
        <p:sp>
          <p:nvSpPr>
            <p:cNvPr id="160" name="Oval 159"/>
            <p:cNvSpPr/>
            <p:nvPr/>
          </p:nvSpPr>
          <p:spPr bwMode="auto">
            <a:xfrm>
              <a:off x="574369" y="3951815"/>
              <a:ext cx="859253" cy="864359"/>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4" name="TextBox 163"/>
            <p:cNvSpPr txBox="1"/>
            <p:nvPr/>
          </p:nvSpPr>
          <p:spPr>
            <a:xfrm>
              <a:off x="1423354" y="3885144"/>
              <a:ext cx="4940968" cy="960356"/>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Lightweight and agile for Cloud Native apps</a:t>
              </a:r>
            </a:p>
          </p:txBody>
        </p:sp>
      </p:grpSp>
      <p:grpSp>
        <p:nvGrpSpPr>
          <p:cNvPr id="166" name="Group 165"/>
          <p:cNvGrpSpPr/>
          <p:nvPr/>
        </p:nvGrpSpPr>
        <p:grpSpPr>
          <a:xfrm>
            <a:off x="552531" y="5105738"/>
            <a:ext cx="5811391" cy="1292619"/>
            <a:chOff x="562376" y="5251657"/>
            <a:chExt cx="5812215" cy="1292802"/>
          </a:xfrm>
        </p:grpSpPr>
        <p:sp>
          <p:nvSpPr>
            <p:cNvPr id="161" name="Oval 160"/>
            <p:cNvSpPr/>
            <p:nvPr/>
          </p:nvSpPr>
          <p:spPr bwMode="auto">
            <a:xfrm>
              <a:off x="562376" y="5429899"/>
              <a:ext cx="867342" cy="868901"/>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5" name="TextBox 164"/>
            <p:cNvSpPr txBox="1"/>
            <p:nvPr/>
          </p:nvSpPr>
          <p:spPr>
            <a:xfrm>
              <a:off x="1433623" y="5251657"/>
              <a:ext cx="4940968" cy="1292802"/>
            </a:xfrm>
            <a:prstGeom prst="rect">
              <a:avLst/>
            </a:prstGeom>
            <a:noFill/>
          </p:spPr>
          <p:txBody>
            <a:bodyPr wrap="square" lIns="182854" tIns="146283" rIns="182854" bIns="146283" rtlCol="0">
              <a:spAutoFit/>
            </a:bodyPr>
            <a:lstStyle/>
            <a:p>
              <a:pPr marL="0" marR="0" lvl="0" indent="0" defTabSz="914224"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Rich ecosystem of images </a:t>
              </a:r>
              <a:b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with tools for development </a:t>
              </a:r>
              <a:b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2400" b="1" i="0" u="none" strike="noStrike" kern="0" cap="none" spc="0" normalizeH="0" baseline="0" noProof="0">
                  <a:ln>
                    <a:noFill/>
                  </a:ln>
                  <a:gradFill>
                    <a:gsLst>
                      <a:gs pos="2917">
                        <a:schemeClr val="tx1"/>
                      </a:gs>
                      <a:gs pos="30000">
                        <a:schemeClr val="tx1"/>
                      </a:gs>
                    </a:gsLst>
                    <a:lin ang="5400000" scaled="0"/>
                  </a:gradFill>
                  <a:effectLst/>
                  <a:uLnTx/>
                  <a:uFillTx/>
                </a:rPr>
                <a:t>and</a:t>
              </a:r>
              <a:r>
                <a:rPr kumimoji="0" lang="en-US" sz="2400" b="0" i="0" u="none" strike="noStrike" kern="0" cap="none" spc="0" normalizeH="0" baseline="0" noProof="0">
                  <a:ln>
                    <a:noFill/>
                  </a:ln>
                  <a:gradFill>
                    <a:gsLst>
                      <a:gs pos="2917">
                        <a:schemeClr val="tx1"/>
                      </a:gs>
                      <a:gs pos="30000">
                        <a:schemeClr val="tx1"/>
                      </a:gs>
                    </a:gsLst>
                    <a:lin ang="5400000" scaled="0"/>
                  </a:gradFill>
                  <a:effectLst/>
                  <a:uLnTx/>
                  <a:uFillTx/>
                </a:rPr>
                <a:t> operations</a:t>
              </a:r>
            </a:p>
          </p:txBody>
        </p:sp>
      </p:grpSp>
      <p:pic>
        <p:nvPicPr>
          <p:cNvPr id="170" name="Picture 169"/>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51201" y="1546586"/>
            <a:ext cx="745808" cy="665900"/>
          </a:xfrm>
          <a:prstGeom prst="rect">
            <a:avLst/>
          </a:prstGeom>
        </p:spPr>
      </p:pic>
      <p:grpSp>
        <p:nvGrpSpPr>
          <p:cNvPr id="179" name="Group 178"/>
          <p:cNvGrpSpPr/>
          <p:nvPr/>
        </p:nvGrpSpPr>
        <p:grpSpPr>
          <a:xfrm>
            <a:off x="794531" y="4151011"/>
            <a:ext cx="427088" cy="428283"/>
            <a:chOff x="4828675" y="6208161"/>
            <a:chExt cx="427149" cy="428343"/>
          </a:xfrm>
          <a:solidFill>
            <a:schemeClr val="bg2"/>
          </a:solidFill>
        </p:grpSpPr>
        <p:sp>
          <p:nvSpPr>
            <p:cNvPr id="171" name="Rectangle 170"/>
            <p:cNvSpPr/>
            <p:nvPr/>
          </p:nvSpPr>
          <p:spPr bwMode="auto">
            <a:xfrm>
              <a:off x="4828675" y="621192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2" name="Rectangle 171"/>
            <p:cNvSpPr/>
            <p:nvPr/>
          </p:nvSpPr>
          <p:spPr bwMode="auto">
            <a:xfrm>
              <a:off x="4935941" y="6318913"/>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3" name="Rectangle 172"/>
            <p:cNvSpPr/>
            <p:nvPr/>
          </p:nvSpPr>
          <p:spPr bwMode="auto">
            <a:xfrm>
              <a:off x="5041292" y="6425906"/>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4" name="Rectangle 173"/>
            <p:cNvSpPr/>
            <p:nvPr/>
          </p:nvSpPr>
          <p:spPr bwMode="auto">
            <a:xfrm>
              <a:off x="5148558" y="652914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5" name="Rectangle 174"/>
            <p:cNvSpPr/>
            <p:nvPr/>
          </p:nvSpPr>
          <p:spPr bwMode="auto">
            <a:xfrm>
              <a:off x="4828675" y="6422180"/>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6" name="Rectangle 175"/>
            <p:cNvSpPr/>
            <p:nvPr/>
          </p:nvSpPr>
          <p:spPr bwMode="auto">
            <a:xfrm>
              <a:off x="4934026" y="6529511"/>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7" name="Rectangle 176"/>
            <p:cNvSpPr/>
            <p:nvPr/>
          </p:nvSpPr>
          <p:spPr bwMode="auto">
            <a:xfrm>
              <a:off x="5041292" y="6208161"/>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178" name="Rectangle 177"/>
            <p:cNvSpPr/>
            <p:nvPr/>
          </p:nvSpPr>
          <p:spPr bwMode="auto">
            <a:xfrm>
              <a:off x="5148558" y="6311395"/>
              <a:ext cx="107266" cy="106993"/>
            </a:xfrm>
            <a:prstGeom prst="rect">
              <a:avLst/>
            </a:pr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grpSp>
      <p:pic>
        <p:nvPicPr>
          <p:cNvPr id="184" name="Picture 183"/>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91073" y="2851326"/>
            <a:ext cx="420651" cy="428587"/>
          </a:xfrm>
          <a:prstGeom prst="rect">
            <a:avLst/>
          </a:prstGeom>
        </p:spPr>
      </p:pic>
      <p:pic>
        <p:nvPicPr>
          <p:cNvPr id="186" name="Picture 185"/>
          <p:cNvPicPr>
            <a:picLocks noChangeAspect="1"/>
          </p:cNvPicPr>
          <p:nvPr/>
        </p:nvPicPr>
        <p:blipFill>
          <a:blip r:embed="rId7" cstate="print">
            <a:lum bright="70000" contrast="-70000"/>
            <a:extLst>
              <a:ext uri="{28A0092B-C50C-407E-A947-70E740481C1C}">
                <a14:useLocalDpi xmlns:a14="http://schemas.microsoft.com/office/drawing/2010/main"/>
              </a:ext>
            </a:extLst>
          </a:blip>
          <a:stretch>
            <a:fillRect/>
          </a:stretch>
        </p:blipFill>
        <p:spPr>
          <a:xfrm>
            <a:off x="756351" y="5533060"/>
            <a:ext cx="481987" cy="404066"/>
          </a:xfrm>
          <a:prstGeom prst="rect">
            <a:avLst/>
          </a:prstGeom>
        </p:spPr>
      </p:pic>
      <p:pic>
        <p:nvPicPr>
          <p:cNvPr id="155" name="Picture 154"/>
          <p:cNvPicPr>
            <a:picLocks noChangeAspect="1"/>
          </p:cNvPicPr>
          <p:nvPr/>
        </p:nvPicPr>
        <p:blipFill>
          <a:blip r:embed="rId3">
            <a:extLst>
              <a:ext uri="{BEBA8EAE-BF5A-486C-A8C5-ECC9F3942E4B}">
                <a14:imgProps xmlns:a14="http://schemas.microsoft.com/office/drawing/2010/main">
                  <a14:imgLayer r:embed="rId4">
                    <a14:imgEffect>
                      <a14:artisticPaintBrush/>
                    </a14:imgEffect>
                  </a14:imgLayer>
                </a14:imgProps>
              </a:ext>
            </a:extLst>
          </a:blip>
          <a:stretch>
            <a:fillRect/>
          </a:stretch>
        </p:blipFill>
        <p:spPr>
          <a:xfrm>
            <a:off x="7532079" y="1677491"/>
            <a:ext cx="2070709" cy="1908089"/>
          </a:xfrm>
          <a:prstGeom prst="rect">
            <a:avLst/>
          </a:prstGeom>
        </p:spPr>
      </p:pic>
    </p:spTree>
    <p:extLst>
      <p:ext uri="{BB962C8B-B14F-4D97-AF65-F5344CB8AC3E}">
        <p14:creationId xmlns:p14="http://schemas.microsoft.com/office/powerpoint/2010/main" val="339119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accel="50000" decel="50000" fill="hold" nodeType="withEffect">
                                  <p:stCondLst>
                                    <p:cond delay="0"/>
                                  </p:stCondLst>
                                  <p:childTnLst>
                                    <p:animMotion origin="layout" path="M 0.00128 -0.36837 L 3.72734E-7 1.85656E-6 " pathEditMode="relative" rAng="0" ptsTypes="AA">
                                      <p:cBhvr>
                                        <p:cTn id="8" dur="2000" fill="hold"/>
                                        <p:tgtEl>
                                          <p:spTgt spid="4"/>
                                        </p:tgtEl>
                                        <p:attrNameLst>
                                          <p:attrName>ppt_x</p:attrName>
                                          <p:attrName>ppt_y</p:attrName>
                                        </p:attrNameLst>
                                      </p:cBhvr>
                                      <p:rCtr x="0" y="187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0" y="1211263"/>
            <a:ext cx="12436475" cy="4732337"/>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sp>
        <p:nvSpPr>
          <p:cNvPr id="3" name="Title 1"/>
          <p:cNvSpPr>
            <a:spLocks noGrp="1"/>
          </p:cNvSpPr>
          <p:nvPr>
            <p:ph type="title"/>
          </p:nvPr>
        </p:nvSpPr>
        <p:spPr/>
        <p:txBody>
          <a:bodyPr/>
          <a:lstStyle/>
          <a:p>
            <a:r>
              <a:rPr lang="en-US"/>
              <a:t>Container adoption trends</a:t>
            </a:r>
          </a:p>
        </p:txBody>
      </p:sp>
      <p:sp>
        <p:nvSpPr>
          <p:cNvPr id="8" name="TextBox 7"/>
          <p:cNvSpPr txBox="1"/>
          <p:nvPr/>
        </p:nvSpPr>
        <p:spPr>
          <a:xfrm>
            <a:off x="274638" y="5992855"/>
            <a:ext cx="5943598" cy="70480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rPr>
              <a:t>* </a:t>
            </a:r>
            <a:r>
              <a:rPr kumimoji="0" lang="en-US" sz="1200" b="0" i="0" u="none" strike="noStrike" kern="0" cap="none" spc="0" normalizeH="0" baseline="0" noProof="0" err="1">
                <a:ln>
                  <a:noFill/>
                </a:ln>
                <a:gradFill>
                  <a:gsLst>
                    <a:gs pos="2917">
                      <a:schemeClr val="tx1"/>
                    </a:gs>
                    <a:gs pos="30000">
                      <a:schemeClr val="tx1"/>
                    </a:gs>
                  </a:gsLst>
                  <a:lin ang="5400000" scaled="0"/>
                </a:gradFill>
                <a:effectLst/>
                <a:uLnTx/>
                <a:uFillTx/>
              </a:rPr>
              <a:t>DevOp</a:t>
            </a: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rPr>
              <a:t> survey</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hlinkClick r:id="rId3"/>
              </a:rPr>
              <a:t>https://</a:t>
            </a:r>
            <a:r>
              <a:rPr kumimoji="0" lang="en-US" sz="1200" b="0" i="0" u="none" strike="noStrike" kern="0" cap="none" spc="0" normalizeH="0" baseline="0" noProof="0" err="1">
                <a:ln>
                  <a:noFill/>
                </a:ln>
                <a:gradFill>
                  <a:gsLst>
                    <a:gs pos="2917">
                      <a:schemeClr val="tx1"/>
                    </a:gs>
                    <a:gs pos="30000">
                      <a:schemeClr val="tx1"/>
                    </a:gs>
                  </a:gsLst>
                  <a:lin ang="5400000" scaled="0"/>
                </a:gradFill>
                <a:effectLst/>
                <a:uLnTx/>
                <a:uFillTx/>
                <a:hlinkClick r:id="rId3"/>
              </a:rPr>
              <a:t>clusterhq.com</a:t>
            </a:r>
            <a:r>
              <a:rPr kumimoji="0" lang="en-US" sz="1200" b="0" i="0" u="none" strike="noStrike" kern="0" cap="none" spc="0" normalizeH="0" baseline="0" noProof="0">
                <a:ln>
                  <a:noFill/>
                </a:ln>
                <a:gradFill>
                  <a:gsLst>
                    <a:gs pos="2917">
                      <a:schemeClr val="tx1"/>
                    </a:gs>
                    <a:gs pos="30000">
                      <a:schemeClr val="tx1"/>
                    </a:gs>
                  </a:gsLst>
                  <a:lin ang="5400000" scaled="0"/>
                </a:gradFill>
                <a:effectLst/>
                <a:uLnTx/>
                <a:uFillTx/>
                <a:hlinkClick r:id="rId3"/>
              </a:rPr>
              <a:t>/assets/pdfs/state-of-container-usage-june-2015.pdf</a:t>
            </a:r>
            <a:endParaRPr kumimoji="0" lang="en-US" sz="1200" b="0" i="0" u="none" strike="noStrike" kern="0" cap="none" spc="0" normalizeH="0" baseline="0" noProof="0">
              <a:ln>
                <a:noFill/>
              </a:ln>
              <a:gradFill>
                <a:gsLst>
                  <a:gs pos="2917">
                    <a:schemeClr val="tx1"/>
                  </a:gs>
                  <a:gs pos="30000">
                    <a:schemeClr val="tx1"/>
                  </a:gs>
                </a:gsLst>
                <a:lin ang="5400000" scaled="0"/>
              </a:gradFill>
              <a:effectLst/>
              <a:uLnTx/>
              <a:uFillTx/>
            </a:endParaRPr>
          </a:p>
        </p:txBody>
      </p:sp>
      <p:pic>
        <p:nvPicPr>
          <p:cNvPr id="4" name="Picture 3"/>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335416" y="3040063"/>
            <a:ext cx="3766965" cy="2743200"/>
          </a:xfrm>
          <a:prstGeom prst="rect">
            <a:avLst/>
          </a:prstGeom>
        </p:spPr>
      </p:pic>
      <p:sp>
        <p:nvSpPr>
          <p:cNvPr id="15" name="Rectangle 14"/>
          <p:cNvSpPr/>
          <p:nvPr/>
        </p:nvSpPr>
        <p:spPr bwMode="auto">
          <a:xfrm>
            <a:off x="457199"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Q4 Which container technology </a:t>
            </a:r>
            <a:b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b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have you used or investigated?</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254 Skipped: 31</a:t>
            </a:r>
          </a:p>
        </p:txBody>
      </p:sp>
      <p:sp>
        <p:nvSpPr>
          <p:cNvPr id="16" name="Rectangle 15"/>
          <p:cNvSpPr/>
          <p:nvPr/>
        </p:nvSpPr>
        <p:spPr bwMode="auto">
          <a:xfrm>
            <a:off x="4335416"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Q8 Where are you using container technology? Choose all that apply.</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266 Skipped 19</a:t>
            </a:r>
          </a:p>
        </p:txBody>
      </p:sp>
      <p:sp>
        <p:nvSpPr>
          <p:cNvPr id="17" name="Rectangle 16"/>
          <p:cNvSpPr/>
          <p:nvPr/>
        </p:nvSpPr>
        <p:spPr bwMode="auto">
          <a:xfrm>
            <a:off x="8212310" y="1402165"/>
            <a:ext cx="3766965" cy="1518835"/>
          </a:xfrm>
          <a:prstGeom prst="rect">
            <a:avLst/>
          </a:prstGeom>
          <a:solidFill>
            <a:srgbClr val="F2F2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marL="0" marR="0" lvl="0" indent="0" algn="ctr" defTabSz="932472" eaLnBrk="1" fontAlgn="base" latinLnBrk="0" hangingPunct="1">
              <a:lnSpc>
                <a:spcPct val="90000"/>
              </a:lnSpc>
              <a:spcBef>
                <a:spcPct val="0"/>
              </a:spcBef>
              <a:spcAft>
                <a:spcPts val="600"/>
              </a:spcAft>
              <a:buClrTx/>
              <a:buSzTx/>
              <a:buFontTx/>
              <a:buNone/>
              <a:tabLst/>
              <a:defRPr/>
            </a:pP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Q12 Which container orchestration tools are you considering? </a:t>
            </a:r>
            <a:b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br>
            <a:r>
              <a:rPr kumimoji="0" lang="en-US" sz="1600" b="0" i="0" u="none" strike="noStrike" kern="0" cap="none" spc="0" normalizeH="0" baseline="0" noProof="0">
                <a:ln>
                  <a:noFill/>
                </a:ln>
                <a:gradFill>
                  <a:gsLst>
                    <a:gs pos="46250">
                      <a:schemeClr val="tx1"/>
                    </a:gs>
                    <a:gs pos="27000">
                      <a:schemeClr val="tx1"/>
                    </a:gs>
                  </a:gsLst>
                  <a:lin ang="5400000" scaled="0"/>
                </a:gradFill>
                <a:effectLst/>
                <a:uLnTx/>
                <a:uFillTx/>
              </a:rPr>
              <a:t>(choose all that apply)</a:t>
            </a:r>
          </a:p>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100" b="0" i="0" u="none" strike="noStrike" kern="0" cap="none" spc="0" normalizeH="0" baseline="0" noProof="0">
                <a:ln>
                  <a:noFill/>
                </a:ln>
                <a:gradFill>
                  <a:gsLst>
                    <a:gs pos="46250">
                      <a:schemeClr val="tx1"/>
                    </a:gs>
                    <a:gs pos="27000">
                      <a:schemeClr val="tx1"/>
                    </a:gs>
                  </a:gsLst>
                  <a:lin ang="5400000" scaled="0"/>
                </a:gradFill>
                <a:effectLst/>
                <a:uLnTx/>
                <a:uFillTx/>
              </a:rPr>
              <a:t>Answered: 242 Skipped: 43</a:t>
            </a:r>
          </a:p>
        </p:txBody>
      </p:sp>
      <p:pic>
        <p:nvPicPr>
          <p:cNvPr id="18" name="Picture 17"/>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8212310" y="3040062"/>
            <a:ext cx="3766965" cy="2743201"/>
          </a:xfrm>
          <a:prstGeom prst="rect">
            <a:avLst/>
          </a:prstGeom>
        </p:spPr>
      </p:pic>
      <p:pic>
        <p:nvPicPr>
          <p:cNvPr id="19" name="Picture 18"/>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457199" y="3040062"/>
            <a:ext cx="3766965" cy="2743201"/>
          </a:xfrm>
          <a:prstGeom prst="rect">
            <a:avLst/>
          </a:prstGeom>
        </p:spPr>
      </p:pic>
    </p:spTree>
    <p:extLst>
      <p:ext uri="{BB962C8B-B14F-4D97-AF65-F5344CB8AC3E}">
        <p14:creationId xmlns:p14="http://schemas.microsoft.com/office/powerpoint/2010/main" val="106251615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bwMode="auto">
          <a:xfrm>
            <a:off x="5762895" y="0"/>
            <a:ext cx="6675437"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endParaRPr>
          </a:p>
        </p:txBody>
      </p:sp>
      <p:sp>
        <p:nvSpPr>
          <p:cNvPr id="4" name="Content Placeholder 2"/>
          <p:cNvSpPr txBox="1">
            <a:spLocks/>
          </p:cNvSpPr>
          <p:nvPr/>
        </p:nvSpPr>
        <p:spPr>
          <a:xfrm>
            <a:off x="309732" y="1958975"/>
            <a:ext cx="5227488" cy="4401162"/>
          </a:xfrm>
          <a:prstGeom prst="rect">
            <a:avLst/>
          </a:prstGeom>
          <a:noFill/>
        </p:spPr>
        <p:txBody>
          <a:bodyPr vert="horz" wrap="square" lIns="182854" tIns="146283" rIns="182854" bIns="146283" rtlCol="0">
            <a:spAutoFit/>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Agile, flexible and provides choice</a:t>
            </a: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rPr>
              <a:t>Open source templates for provisioning your environment</a:t>
            </a:r>
          </a:p>
          <a:p>
            <a:pPr marL="342900" marR="0" lvl="0" indent="-342900" algn="l" defTabSz="932742" rtl="0" eaLnBrk="1" fontAlgn="auto" latinLnBrk="0" hangingPunct="1">
              <a:lnSpc>
                <a:spcPct val="90000"/>
              </a:lnSpc>
              <a:spcBef>
                <a:spcPts val="1199"/>
              </a:spcBef>
              <a:spcAft>
                <a:spcPts val="0"/>
              </a:spcAft>
              <a:buClrTx/>
              <a:buSzPct val="90000"/>
              <a:buFont typeface="Wingdings" charset="2"/>
              <a:buChar char="ü"/>
              <a:tabLst/>
              <a:defRPr/>
            </a:pP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rPr>
              <a:t>Few clicks to a fully </a:t>
            </a:r>
            <a:r>
              <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rPr>
              <a:t>optimized enterprise grade container management solution</a:t>
            </a: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endParaRPr>
          </a:p>
          <a:p>
            <a:pPr marL="0" marR="0" lvl="0" indent="0" algn="l" defTabSz="932742" rtl="0" eaLnBrk="1" fontAlgn="auto" latinLnBrk="0" hangingPunct="1">
              <a:lnSpc>
                <a:spcPct val="90000"/>
              </a:lnSpc>
              <a:spcBef>
                <a:spcPts val="1199"/>
              </a:spcBef>
              <a:spcAft>
                <a:spcPts val="0"/>
              </a:spcAft>
              <a:buClrTx/>
              <a:buSzPct val="90000"/>
              <a:buFont typeface="Wingdings" panose="05000000000000000000" pitchFamily="2" charset="2"/>
              <a:buNone/>
              <a:tabLst/>
              <a:defRPr/>
            </a:pPr>
            <a:endParaRPr kumimoji="0" lang="en-US"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mn-cs"/>
            </a:endParaRPr>
          </a:p>
        </p:txBody>
      </p:sp>
      <p:sp>
        <p:nvSpPr>
          <p:cNvPr id="5" name="Title 1"/>
          <p:cNvSpPr txBox="1">
            <a:spLocks/>
          </p:cNvSpPr>
          <p:nvPr/>
        </p:nvSpPr>
        <p:spPr>
          <a:xfrm>
            <a:off x="302692" y="316670"/>
            <a:ext cx="5229745" cy="1641242"/>
          </a:xfrm>
          <a:prstGeom prst="rect">
            <a:avLst/>
          </a:prstGeom>
        </p:spPr>
        <p:txBody>
          <a:bodyPr vert="horz" wrap="square" lIns="182854" tIns="146283" rIns="182854" bIns="14628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base" latinLnBrk="0" hangingPunct="1">
              <a:lnSpc>
                <a:spcPct val="90000"/>
              </a:lnSpc>
              <a:spcBef>
                <a:spcPts val="1199"/>
              </a:spcBef>
              <a:spcAft>
                <a:spcPct val="0"/>
              </a:spcAft>
              <a:buClrTx/>
              <a:buSzTx/>
              <a:buFontTx/>
              <a:buNone/>
              <a:tabLst/>
              <a:defRPr/>
            </a:pPr>
            <a:r>
              <a:rPr kumimoji="0" lang="en-US" sz="4799" b="0" i="0" u="none" strike="noStrike" kern="1200" cap="none" spc="-102" normalizeH="0" baseline="0" noProof="0">
                <a:ln w="3175">
                  <a:noFill/>
                </a:ln>
                <a:solidFill>
                  <a:schemeClr val="tx1"/>
                </a:solidFill>
                <a:effectLst/>
                <a:uLnTx/>
                <a:uFillTx/>
                <a:latin typeface="Segoe UI Light"/>
                <a:ea typeface="+mn-ea"/>
                <a:cs typeface="Segoe UI" pitchFamily="34" charset="0"/>
              </a:rPr>
              <a:t>Azure Container Service</a:t>
            </a:r>
            <a:endParaRPr kumimoji="0" lang="en-US" sz="5399" b="0" i="0" u="none" strike="noStrike" kern="1200" cap="none" spc="-102" normalizeH="0" baseline="0" noProof="0">
              <a:ln w="3175">
                <a:noFill/>
              </a:ln>
              <a:solidFill>
                <a:schemeClr val="tx1"/>
              </a:solidFill>
              <a:effectLst/>
              <a:uLnTx/>
              <a:uFillTx/>
              <a:latin typeface="Segoe UI Light"/>
              <a:ea typeface="+mn-ea"/>
              <a:cs typeface="Segoe UI" pitchFamily="34" charset="0"/>
            </a:endParaRPr>
          </a:p>
        </p:txBody>
      </p:sp>
      <p:grpSp>
        <p:nvGrpSpPr>
          <p:cNvPr id="3" name="Group 2"/>
          <p:cNvGrpSpPr/>
          <p:nvPr/>
        </p:nvGrpSpPr>
        <p:grpSpPr>
          <a:xfrm>
            <a:off x="6854104" y="870775"/>
            <a:ext cx="4710447" cy="5190651"/>
            <a:chOff x="6854104" y="870775"/>
            <a:chExt cx="4710447" cy="5190651"/>
          </a:xfrm>
        </p:grpSpPr>
        <p:sp>
          <p:nvSpPr>
            <p:cNvPr id="22" name="Rounded Rectangle 21"/>
            <p:cNvSpPr/>
            <p:nvPr/>
          </p:nvSpPr>
          <p:spPr bwMode="auto">
            <a:xfrm>
              <a:off x="6854104" y="1447218"/>
              <a:ext cx="4614208" cy="4614208"/>
            </a:xfrm>
            <a:prstGeom prst="roundRect">
              <a:avLst>
                <a:gd name="adj" fmla="val 5367"/>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6" name="AutoShape 3"/>
            <p:cNvSpPr>
              <a:spLocks noChangeAspect="1" noChangeArrowheads="1" noTextEdit="1"/>
            </p:cNvSpPr>
            <p:nvPr/>
          </p:nvSpPr>
          <p:spPr bwMode="auto">
            <a:xfrm>
              <a:off x="7520174" y="1204367"/>
              <a:ext cx="4044377" cy="3828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Freeform 5"/>
            <p:cNvSpPr>
              <a:spLocks/>
            </p:cNvSpPr>
            <p:nvPr/>
          </p:nvSpPr>
          <p:spPr bwMode="auto">
            <a:xfrm>
              <a:off x="7279730" y="870775"/>
              <a:ext cx="3704215" cy="2247845"/>
            </a:xfrm>
            <a:custGeom>
              <a:avLst/>
              <a:gdLst>
                <a:gd name="T0" fmla="*/ 1309 w 1309"/>
                <a:gd name="T1" fmla="*/ 660 h 812"/>
                <a:gd name="T2" fmla="*/ 1157 w 1309"/>
                <a:gd name="T3" fmla="*/ 509 h 812"/>
                <a:gd name="T4" fmla="*/ 1139 w 1309"/>
                <a:gd name="T5" fmla="*/ 510 h 812"/>
                <a:gd name="T6" fmla="*/ 1153 w 1309"/>
                <a:gd name="T7" fmla="*/ 403 h 812"/>
                <a:gd name="T8" fmla="*/ 749 w 1309"/>
                <a:gd name="T9" fmla="*/ 0 h 812"/>
                <a:gd name="T10" fmla="*/ 367 w 1309"/>
                <a:gd name="T11" fmla="*/ 275 h 812"/>
                <a:gd name="T12" fmla="*/ 276 w 1309"/>
                <a:gd name="T13" fmla="*/ 260 h 812"/>
                <a:gd name="T14" fmla="*/ 0 w 1309"/>
                <a:gd name="T15" fmla="*/ 536 h 812"/>
                <a:gd name="T16" fmla="*/ 276 w 1309"/>
                <a:gd name="T17" fmla="*/ 812 h 812"/>
                <a:gd name="T18" fmla="*/ 277 w 1309"/>
                <a:gd name="T19" fmla="*/ 812 h 812"/>
                <a:gd name="T20" fmla="*/ 277 w 1309"/>
                <a:gd name="T21" fmla="*/ 812 h 812"/>
                <a:gd name="T22" fmla="*/ 1170 w 1309"/>
                <a:gd name="T23" fmla="*/ 812 h 812"/>
                <a:gd name="T24" fmla="*/ 1169 w 1309"/>
                <a:gd name="T25" fmla="*/ 811 h 812"/>
                <a:gd name="T26" fmla="*/ 1309 w 1309"/>
                <a:gd name="T27" fmla="*/ 66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9" h="812">
                  <a:moveTo>
                    <a:pt x="1309" y="660"/>
                  </a:moveTo>
                  <a:cubicBezTo>
                    <a:pt x="1309" y="577"/>
                    <a:pt x="1241" y="509"/>
                    <a:pt x="1157" y="509"/>
                  </a:cubicBezTo>
                  <a:cubicBezTo>
                    <a:pt x="1151" y="509"/>
                    <a:pt x="1145" y="509"/>
                    <a:pt x="1139" y="510"/>
                  </a:cubicBezTo>
                  <a:cubicBezTo>
                    <a:pt x="1148" y="476"/>
                    <a:pt x="1153" y="440"/>
                    <a:pt x="1153" y="403"/>
                  </a:cubicBezTo>
                  <a:cubicBezTo>
                    <a:pt x="1153" y="180"/>
                    <a:pt x="972" y="0"/>
                    <a:pt x="749" y="0"/>
                  </a:cubicBezTo>
                  <a:cubicBezTo>
                    <a:pt x="571" y="0"/>
                    <a:pt x="420" y="115"/>
                    <a:pt x="367" y="275"/>
                  </a:cubicBezTo>
                  <a:cubicBezTo>
                    <a:pt x="338" y="265"/>
                    <a:pt x="308" y="260"/>
                    <a:pt x="276" y="260"/>
                  </a:cubicBezTo>
                  <a:cubicBezTo>
                    <a:pt x="124" y="260"/>
                    <a:pt x="0" y="383"/>
                    <a:pt x="0" y="536"/>
                  </a:cubicBezTo>
                  <a:cubicBezTo>
                    <a:pt x="0" y="688"/>
                    <a:pt x="124" y="812"/>
                    <a:pt x="276" y="812"/>
                  </a:cubicBezTo>
                  <a:cubicBezTo>
                    <a:pt x="277" y="812"/>
                    <a:pt x="277" y="812"/>
                    <a:pt x="277" y="812"/>
                  </a:cubicBezTo>
                  <a:cubicBezTo>
                    <a:pt x="277" y="812"/>
                    <a:pt x="277" y="812"/>
                    <a:pt x="277" y="812"/>
                  </a:cubicBezTo>
                  <a:cubicBezTo>
                    <a:pt x="1170" y="812"/>
                    <a:pt x="1170" y="812"/>
                    <a:pt x="1170" y="812"/>
                  </a:cubicBezTo>
                  <a:cubicBezTo>
                    <a:pt x="1169" y="811"/>
                    <a:pt x="1169" y="811"/>
                    <a:pt x="1169" y="811"/>
                  </a:cubicBezTo>
                  <a:cubicBezTo>
                    <a:pt x="1247" y="805"/>
                    <a:pt x="1309" y="740"/>
                    <a:pt x="1309" y="66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grpSp>
          <p:nvGrpSpPr>
            <p:cNvPr id="24" name="Group 23"/>
            <p:cNvGrpSpPr/>
            <p:nvPr/>
          </p:nvGrpSpPr>
          <p:grpSpPr>
            <a:xfrm>
              <a:off x="8560940" y="2134579"/>
              <a:ext cx="1161886" cy="320630"/>
              <a:chOff x="9250363" y="1863726"/>
              <a:chExt cx="1162050" cy="320676"/>
            </a:xfrm>
          </p:grpSpPr>
          <p:sp>
            <p:nvSpPr>
              <p:cNvPr id="9" name="Freeform 6"/>
              <p:cNvSpPr>
                <a:spLocks noEditPoints="1"/>
              </p:cNvSpPr>
              <p:nvPr/>
            </p:nvSpPr>
            <p:spPr bwMode="auto">
              <a:xfrm>
                <a:off x="9250363" y="1863726"/>
                <a:ext cx="295275" cy="315913"/>
              </a:xfrm>
              <a:custGeom>
                <a:avLst/>
                <a:gdLst>
                  <a:gd name="T0" fmla="*/ 119 w 119"/>
                  <a:gd name="T1" fmla="*/ 127 h 127"/>
                  <a:gd name="T2" fmla="*/ 96 w 119"/>
                  <a:gd name="T3" fmla="*/ 127 h 127"/>
                  <a:gd name="T4" fmla="*/ 84 w 119"/>
                  <a:gd name="T5" fmla="*/ 95 h 127"/>
                  <a:gd name="T6" fmla="*/ 34 w 119"/>
                  <a:gd name="T7" fmla="*/ 95 h 127"/>
                  <a:gd name="T8" fmla="*/ 23 w 119"/>
                  <a:gd name="T9" fmla="*/ 127 h 127"/>
                  <a:gd name="T10" fmla="*/ 0 w 119"/>
                  <a:gd name="T11" fmla="*/ 127 h 127"/>
                  <a:gd name="T12" fmla="*/ 48 w 119"/>
                  <a:gd name="T13" fmla="*/ 0 h 127"/>
                  <a:gd name="T14" fmla="*/ 72 w 119"/>
                  <a:gd name="T15" fmla="*/ 0 h 127"/>
                  <a:gd name="T16" fmla="*/ 119 w 119"/>
                  <a:gd name="T17" fmla="*/ 127 h 127"/>
                  <a:gd name="T18" fmla="*/ 79 w 119"/>
                  <a:gd name="T19" fmla="*/ 77 h 127"/>
                  <a:gd name="T20" fmla="*/ 61 w 119"/>
                  <a:gd name="T21" fmla="*/ 27 h 127"/>
                  <a:gd name="T22" fmla="*/ 59 w 119"/>
                  <a:gd name="T23" fmla="*/ 19 h 127"/>
                  <a:gd name="T24" fmla="*/ 59 w 119"/>
                  <a:gd name="T25" fmla="*/ 19 h 127"/>
                  <a:gd name="T26" fmla="*/ 57 w 119"/>
                  <a:gd name="T27" fmla="*/ 27 h 127"/>
                  <a:gd name="T28" fmla="*/ 40 w 119"/>
                  <a:gd name="T29" fmla="*/ 77 h 127"/>
                  <a:gd name="T30" fmla="*/ 79 w 119"/>
                  <a:gd name="T31" fmla="*/ 7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27">
                    <a:moveTo>
                      <a:pt x="119" y="127"/>
                    </a:moveTo>
                    <a:cubicBezTo>
                      <a:pt x="96" y="127"/>
                      <a:pt x="96" y="127"/>
                      <a:pt x="96" y="127"/>
                    </a:cubicBezTo>
                    <a:cubicBezTo>
                      <a:pt x="84" y="95"/>
                      <a:pt x="84" y="95"/>
                      <a:pt x="84" y="95"/>
                    </a:cubicBezTo>
                    <a:cubicBezTo>
                      <a:pt x="34" y="95"/>
                      <a:pt x="34" y="95"/>
                      <a:pt x="34" y="95"/>
                    </a:cubicBezTo>
                    <a:cubicBezTo>
                      <a:pt x="23" y="127"/>
                      <a:pt x="23" y="127"/>
                      <a:pt x="23" y="127"/>
                    </a:cubicBezTo>
                    <a:cubicBezTo>
                      <a:pt x="0" y="127"/>
                      <a:pt x="0" y="127"/>
                      <a:pt x="0" y="127"/>
                    </a:cubicBezTo>
                    <a:cubicBezTo>
                      <a:pt x="48" y="0"/>
                      <a:pt x="48" y="0"/>
                      <a:pt x="48" y="0"/>
                    </a:cubicBezTo>
                    <a:cubicBezTo>
                      <a:pt x="72" y="0"/>
                      <a:pt x="72" y="0"/>
                      <a:pt x="72" y="0"/>
                    </a:cubicBezTo>
                    <a:lnTo>
                      <a:pt x="119" y="127"/>
                    </a:lnTo>
                    <a:close/>
                    <a:moveTo>
                      <a:pt x="79" y="77"/>
                    </a:moveTo>
                    <a:cubicBezTo>
                      <a:pt x="61" y="27"/>
                      <a:pt x="61" y="27"/>
                      <a:pt x="61" y="27"/>
                    </a:cubicBezTo>
                    <a:cubicBezTo>
                      <a:pt x="60" y="25"/>
                      <a:pt x="60" y="22"/>
                      <a:pt x="59" y="19"/>
                    </a:cubicBezTo>
                    <a:cubicBezTo>
                      <a:pt x="59" y="19"/>
                      <a:pt x="59" y="19"/>
                      <a:pt x="59" y="19"/>
                    </a:cubicBezTo>
                    <a:cubicBezTo>
                      <a:pt x="58" y="22"/>
                      <a:pt x="58" y="25"/>
                      <a:pt x="57" y="27"/>
                    </a:cubicBezTo>
                    <a:cubicBezTo>
                      <a:pt x="40" y="77"/>
                      <a:pt x="40" y="77"/>
                      <a:pt x="40" y="77"/>
                    </a:cubicBezTo>
                    <a:lnTo>
                      <a:pt x="79"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0" name="Freeform 7"/>
              <p:cNvSpPr>
                <a:spLocks/>
              </p:cNvSpPr>
              <p:nvPr/>
            </p:nvSpPr>
            <p:spPr bwMode="auto">
              <a:xfrm>
                <a:off x="9556751" y="1954214"/>
                <a:ext cx="193675" cy="225425"/>
              </a:xfrm>
              <a:custGeom>
                <a:avLst/>
                <a:gdLst>
                  <a:gd name="T0" fmla="*/ 122 w 122"/>
                  <a:gd name="T1" fmla="*/ 14 h 142"/>
                  <a:gd name="T2" fmla="*/ 45 w 122"/>
                  <a:gd name="T3" fmla="*/ 117 h 142"/>
                  <a:gd name="T4" fmla="*/ 122 w 122"/>
                  <a:gd name="T5" fmla="*/ 117 h 142"/>
                  <a:gd name="T6" fmla="*/ 122 w 122"/>
                  <a:gd name="T7" fmla="*/ 142 h 142"/>
                  <a:gd name="T8" fmla="*/ 0 w 122"/>
                  <a:gd name="T9" fmla="*/ 142 h 142"/>
                  <a:gd name="T10" fmla="*/ 0 w 122"/>
                  <a:gd name="T11" fmla="*/ 129 h 142"/>
                  <a:gd name="T12" fmla="*/ 79 w 122"/>
                  <a:gd name="T13" fmla="*/ 25 h 142"/>
                  <a:gd name="T14" fmla="*/ 7 w 122"/>
                  <a:gd name="T15" fmla="*/ 25 h 142"/>
                  <a:gd name="T16" fmla="*/ 7 w 122"/>
                  <a:gd name="T17" fmla="*/ 0 h 142"/>
                  <a:gd name="T18" fmla="*/ 122 w 122"/>
                  <a:gd name="T19" fmla="*/ 0 h 142"/>
                  <a:gd name="T20" fmla="*/ 122 w 122"/>
                  <a:gd name="T21" fmla="*/ 1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2">
                    <a:moveTo>
                      <a:pt x="122" y="14"/>
                    </a:moveTo>
                    <a:lnTo>
                      <a:pt x="45" y="117"/>
                    </a:lnTo>
                    <a:lnTo>
                      <a:pt x="122" y="117"/>
                    </a:lnTo>
                    <a:lnTo>
                      <a:pt x="122" y="142"/>
                    </a:lnTo>
                    <a:lnTo>
                      <a:pt x="0" y="142"/>
                    </a:lnTo>
                    <a:lnTo>
                      <a:pt x="0" y="129"/>
                    </a:lnTo>
                    <a:lnTo>
                      <a:pt x="79" y="25"/>
                    </a:lnTo>
                    <a:lnTo>
                      <a:pt x="7" y="25"/>
                    </a:lnTo>
                    <a:lnTo>
                      <a:pt x="7" y="0"/>
                    </a:lnTo>
                    <a:lnTo>
                      <a:pt x="122" y="0"/>
                    </a:lnTo>
                    <a:lnTo>
                      <a:pt x="122" y="1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1" name="Freeform 8"/>
              <p:cNvSpPr>
                <a:spLocks/>
              </p:cNvSpPr>
              <p:nvPr/>
            </p:nvSpPr>
            <p:spPr bwMode="auto">
              <a:xfrm>
                <a:off x="9790113" y="1954214"/>
                <a:ext cx="200025" cy="230188"/>
              </a:xfrm>
              <a:custGeom>
                <a:avLst/>
                <a:gdLst>
                  <a:gd name="T0" fmla="*/ 81 w 81"/>
                  <a:gd name="T1" fmla="*/ 91 h 93"/>
                  <a:gd name="T2" fmla="*/ 60 w 81"/>
                  <a:gd name="T3" fmla="*/ 91 h 93"/>
                  <a:gd name="T4" fmla="*/ 60 w 81"/>
                  <a:gd name="T5" fmla="*/ 77 h 93"/>
                  <a:gd name="T6" fmla="*/ 60 w 81"/>
                  <a:gd name="T7" fmla="*/ 77 h 93"/>
                  <a:gd name="T8" fmla="*/ 32 w 81"/>
                  <a:gd name="T9" fmla="*/ 93 h 93"/>
                  <a:gd name="T10" fmla="*/ 0 w 81"/>
                  <a:gd name="T11" fmla="*/ 54 h 93"/>
                  <a:gd name="T12" fmla="*/ 0 w 81"/>
                  <a:gd name="T13" fmla="*/ 0 h 93"/>
                  <a:gd name="T14" fmla="*/ 21 w 81"/>
                  <a:gd name="T15" fmla="*/ 0 h 93"/>
                  <a:gd name="T16" fmla="*/ 21 w 81"/>
                  <a:gd name="T17" fmla="*/ 52 h 93"/>
                  <a:gd name="T18" fmla="*/ 39 w 81"/>
                  <a:gd name="T19" fmla="*/ 77 h 93"/>
                  <a:gd name="T20" fmla="*/ 55 w 81"/>
                  <a:gd name="T21" fmla="*/ 70 h 93"/>
                  <a:gd name="T22" fmla="*/ 60 w 81"/>
                  <a:gd name="T23" fmla="*/ 52 h 93"/>
                  <a:gd name="T24" fmla="*/ 60 w 81"/>
                  <a:gd name="T25" fmla="*/ 0 h 93"/>
                  <a:gd name="T26" fmla="*/ 81 w 81"/>
                  <a:gd name="T27" fmla="*/ 0 h 93"/>
                  <a:gd name="T28" fmla="*/ 81 w 81"/>
                  <a:gd name="T2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93">
                    <a:moveTo>
                      <a:pt x="81" y="91"/>
                    </a:moveTo>
                    <a:cubicBezTo>
                      <a:pt x="60" y="91"/>
                      <a:pt x="60" y="91"/>
                      <a:pt x="60" y="91"/>
                    </a:cubicBezTo>
                    <a:cubicBezTo>
                      <a:pt x="60" y="77"/>
                      <a:pt x="60" y="77"/>
                      <a:pt x="60" y="77"/>
                    </a:cubicBezTo>
                    <a:cubicBezTo>
                      <a:pt x="60" y="77"/>
                      <a:pt x="60" y="77"/>
                      <a:pt x="60" y="77"/>
                    </a:cubicBezTo>
                    <a:cubicBezTo>
                      <a:pt x="54" y="88"/>
                      <a:pt x="45" y="93"/>
                      <a:pt x="32" y="93"/>
                    </a:cubicBezTo>
                    <a:cubicBezTo>
                      <a:pt x="11" y="93"/>
                      <a:pt x="0" y="80"/>
                      <a:pt x="0" y="54"/>
                    </a:cubicBezTo>
                    <a:cubicBezTo>
                      <a:pt x="0" y="0"/>
                      <a:pt x="0" y="0"/>
                      <a:pt x="0" y="0"/>
                    </a:cubicBezTo>
                    <a:cubicBezTo>
                      <a:pt x="21" y="0"/>
                      <a:pt x="21" y="0"/>
                      <a:pt x="21" y="0"/>
                    </a:cubicBezTo>
                    <a:cubicBezTo>
                      <a:pt x="21" y="52"/>
                      <a:pt x="21" y="52"/>
                      <a:pt x="21" y="52"/>
                    </a:cubicBezTo>
                    <a:cubicBezTo>
                      <a:pt x="21" y="69"/>
                      <a:pt x="27" y="77"/>
                      <a:pt x="39" y="77"/>
                    </a:cubicBezTo>
                    <a:cubicBezTo>
                      <a:pt x="46" y="77"/>
                      <a:pt x="51" y="75"/>
                      <a:pt x="55" y="70"/>
                    </a:cubicBezTo>
                    <a:cubicBezTo>
                      <a:pt x="58" y="66"/>
                      <a:pt x="60" y="60"/>
                      <a:pt x="60" y="52"/>
                    </a:cubicBezTo>
                    <a:cubicBezTo>
                      <a:pt x="60" y="0"/>
                      <a:pt x="60" y="0"/>
                      <a:pt x="60" y="0"/>
                    </a:cubicBezTo>
                    <a:cubicBezTo>
                      <a:pt x="81" y="0"/>
                      <a:pt x="81" y="0"/>
                      <a:pt x="81" y="0"/>
                    </a:cubicBezTo>
                    <a:lnTo>
                      <a:pt x="81" y="9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2" name="Freeform 9"/>
              <p:cNvSpPr>
                <a:spLocks/>
              </p:cNvSpPr>
              <p:nvPr/>
            </p:nvSpPr>
            <p:spPr bwMode="auto">
              <a:xfrm>
                <a:off x="10058401" y="1949451"/>
                <a:ext cx="130175" cy="230188"/>
              </a:xfrm>
              <a:custGeom>
                <a:avLst/>
                <a:gdLst>
                  <a:gd name="T0" fmla="*/ 53 w 53"/>
                  <a:gd name="T1" fmla="*/ 22 h 93"/>
                  <a:gd name="T2" fmla="*/ 42 w 53"/>
                  <a:gd name="T3" fmla="*/ 19 h 93"/>
                  <a:gd name="T4" fmla="*/ 27 w 53"/>
                  <a:gd name="T5" fmla="*/ 27 h 93"/>
                  <a:gd name="T6" fmla="*/ 21 w 53"/>
                  <a:gd name="T7" fmla="*/ 50 h 93"/>
                  <a:gd name="T8" fmla="*/ 21 w 53"/>
                  <a:gd name="T9" fmla="*/ 93 h 93"/>
                  <a:gd name="T10" fmla="*/ 0 w 53"/>
                  <a:gd name="T11" fmla="*/ 93 h 93"/>
                  <a:gd name="T12" fmla="*/ 0 w 53"/>
                  <a:gd name="T13" fmla="*/ 2 h 93"/>
                  <a:gd name="T14" fmla="*/ 21 w 53"/>
                  <a:gd name="T15" fmla="*/ 2 h 93"/>
                  <a:gd name="T16" fmla="*/ 21 w 53"/>
                  <a:gd name="T17" fmla="*/ 21 h 93"/>
                  <a:gd name="T18" fmla="*/ 21 w 53"/>
                  <a:gd name="T19" fmla="*/ 21 h 93"/>
                  <a:gd name="T20" fmla="*/ 30 w 53"/>
                  <a:gd name="T21" fmla="*/ 6 h 93"/>
                  <a:gd name="T22" fmla="*/ 44 w 53"/>
                  <a:gd name="T23" fmla="*/ 0 h 93"/>
                  <a:gd name="T24" fmla="*/ 53 w 53"/>
                  <a:gd name="T25" fmla="*/ 2 h 93"/>
                  <a:gd name="T26" fmla="*/ 53 w 53"/>
                  <a:gd name="T2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 h="93">
                    <a:moveTo>
                      <a:pt x="53" y="22"/>
                    </a:moveTo>
                    <a:cubicBezTo>
                      <a:pt x="50" y="20"/>
                      <a:pt x="47" y="19"/>
                      <a:pt x="42" y="19"/>
                    </a:cubicBezTo>
                    <a:cubicBezTo>
                      <a:pt x="36" y="19"/>
                      <a:pt x="31" y="22"/>
                      <a:pt x="27" y="27"/>
                    </a:cubicBezTo>
                    <a:cubicBezTo>
                      <a:pt x="23" y="33"/>
                      <a:pt x="21" y="40"/>
                      <a:pt x="21" y="50"/>
                    </a:cubicBezTo>
                    <a:cubicBezTo>
                      <a:pt x="21" y="93"/>
                      <a:pt x="21" y="93"/>
                      <a:pt x="21" y="93"/>
                    </a:cubicBezTo>
                    <a:cubicBezTo>
                      <a:pt x="0" y="93"/>
                      <a:pt x="0" y="93"/>
                      <a:pt x="0" y="93"/>
                    </a:cubicBezTo>
                    <a:cubicBezTo>
                      <a:pt x="0" y="2"/>
                      <a:pt x="0" y="2"/>
                      <a:pt x="0" y="2"/>
                    </a:cubicBezTo>
                    <a:cubicBezTo>
                      <a:pt x="21" y="2"/>
                      <a:pt x="21" y="2"/>
                      <a:pt x="21" y="2"/>
                    </a:cubicBezTo>
                    <a:cubicBezTo>
                      <a:pt x="21" y="21"/>
                      <a:pt x="21" y="21"/>
                      <a:pt x="21" y="21"/>
                    </a:cubicBezTo>
                    <a:cubicBezTo>
                      <a:pt x="21" y="21"/>
                      <a:pt x="21" y="21"/>
                      <a:pt x="21" y="21"/>
                    </a:cubicBezTo>
                    <a:cubicBezTo>
                      <a:pt x="23" y="14"/>
                      <a:pt x="26" y="9"/>
                      <a:pt x="30" y="6"/>
                    </a:cubicBezTo>
                    <a:cubicBezTo>
                      <a:pt x="34" y="2"/>
                      <a:pt x="39" y="0"/>
                      <a:pt x="44" y="0"/>
                    </a:cubicBezTo>
                    <a:cubicBezTo>
                      <a:pt x="48" y="0"/>
                      <a:pt x="51" y="1"/>
                      <a:pt x="53" y="2"/>
                    </a:cubicBezTo>
                    <a:lnTo>
                      <a:pt x="53" y="2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3" name="Freeform 10"/>
              <p:cNvSpPr>
                <a:spLocks noEditPoints="1"/>
              </p:cNvSpPr>
              <p:nvPr/>
            </p:nvSpPr>
            <p:spPr bwMode="auto">
              <a:xfrm>
                <a:off x="10206038" y="1949451"/>
                <a:ext cx="206375" cy="234950"/>
              </a:xfrm>
              <a:custGeom>
                <a:avLst/>
                <a:gdLst>
                  <a:gd name="T0" fmla="*/ 83 w 83"/>
                  <a:gd name="T1" fmla="*/ 53 h 95"/>
                  <a:gd name="T2" fmla="*/ 21 w 83"/>
                  <a:gd name="T3" fmla="*/ 53 h 95"/>
                  <a:gd name="T4" fmla="*/ 29 w 83"/>
                  <a:gd name="T5" fmla="*/ 73 h 95"/>
                  <a:gd name="T6" fmla="*/ 49 w 83"/>
                  <a:gd name="T7" fmla="*/ 79 h 95"/>
                  <a:gd name="T8" fmla="*/ 76 w 83"/>
                  <a:gd name="T9" fmla="*/ 71 h 95"/>
                  <a:gd name="T10" fmla="*/ 76 w 83"/>
                  <a:gd name="T11" fmla="*/ 87 h 95"/>
                  <a:gd name="T12" fmla="*/ 43 w 83"/>
                  <a:gd name="T13" fmla="*/ 95 h 95"/>
                  <a:gd name="T14" fmla="*/ 11 w 83"/>
                  <a:gd name="T15" fmla="*/ 83 h 95"/>
                  <a:gd name="T16" fmla="*/ 0 w 83"/>
                  <a:gd name="T17" fmla="*/ 48 h 95"/>
                  <a:gd name="T18" fmla="*/ 12 w 83"/>
                  <a:gd name="T19" fmla="*/ 13 h 95"/>
                  <a:gd name="T20" fmla="*/ 44 w 83"/>
                  <a:gd name="T21" fmla="*/ 0 h 95"/>
                  <a:gd name="T22" fmla="*/ 73 w 83"/>
                  <a:gd name="T23" fmla="*/ 12 h 95"/>
                  <a:gd name="T24" fmla="*/ 83 w 83"/>
                  <a:gd name="T25" fmla="*/ 45 h 95"/>
                  <a:gd name="T26" fmla="*/ 83 w 83"/>
                  <a:gd name="T27" fmla="*/ 53 h 95"/>
                  <a:gd name="T28" fmla="*/ 63 w 83"/>
                  <a:gd name="T29" fmla="*/ 39 h 95"/>
                  <a:gd name="T30" fmla="*/ 58 w 83"/>
                  <a:gd name="T31" fmla="*/ 21 h 95"/>
                  <a:gd name="T32" fmla="*/ 43 w 83"/>
                  <a:gd name="T33" fmla="*/ 15 h 95"/>
                  <a:gd name="T34" fmla="*/ 28 w 83"/>
                  <a:gd name="T35" fmla="*/ 22 h 95"/>
                  <a:gd name="T36" fmla="*/ 21 w 83"/>
                  <a:gd name="T37" fmla="*/ 39 h 95"/>
                  <a:gd name="T38" fmla="*/ 63 w 83"/>
                  <a:gd name="T39" fmla="*/ 3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 h="95">
                    <a:moveTo>
                      <a:pt x="83" y="53"/>
                    </a:moveTo>
                    <a:cubicBezTo>
                      <a:pt x="21" y="53"/>
                      <a:pt x="21" y="53"/>
                      <a:pt x="21" y="53"/>
                    </a:cubicBezTo>
                    <a:cubicBezTo>
                      <a:pt x="21" y="62"/>
                      <a:pt x="24" y="68"/>
                      <a:pt x="29" y="73"/>
                    </a:cubicBezTo>
                    <a:cubicBezTo>
                      <a:pt x="34" y="77"/>
                      <a:pt x="40" y="79"/>
                      <a:pt x="49" y="79"/>
                    </a:cubicBezTo>
                    <a:cubicBezTo>
                      <a:pt x="59" y="79"/>
                      <a:pt x="68" y="77"/>
                      <a:pt x="76" y="71"/>
                    </a:cubicBezTo>
                    <a:cubicBezTo>
                      <a:pt x="76" y="87"/>
                      <a:pt x="76" y="87"/>
                      <a:pt x="76" y="87"/>
                    </a:cubicBezTo>
                    <a:cubicBezTo>
                      <a:pt x="67" y="93"/>
                      <a:pt x="56" y="95"/>
                      <a:pt x="43" y="95"/>
                    </a:cubicBezTo>
                    <a:cubicBezTo>
                      <a:pt x="29" y="95"/>
                      <a:pt x="19" y="91"/>
                      <a:pt x="11" y="83"/>
                    </a:cubicBezTo>
                    <a:cubicBezTo>
                      <a:pt x="4" y="75"/>
                      <a:pt x="0" y="63"/>
                      <a:pt x="0" y="48"/>
                    </a:cubicBezTo>
                    <a:cubicBezTo>
                      <a:pt x="0" y="34"/>
                      <a:pt x="4" y="22"/>
                      <a:pt x="12" y="13"/>
                    </a:cubicBezTo>
                    <a:cubicBezTo>
                      <a:pt x="21" y="4"/>
                      <a:pt x="31" y="0"/>
                      <a:pt x="44" y="0"/>
                    </a:cubicBezTo>
                    <a:cubicBezTo>
                      <a:pt x="56" y="0"/>
                      <a:pt x="66" y="4"/>
                      <a:pt x="73" y="12"/>
                    </a:cubicBezTo>
                    <a:cubicBezTo>
                      <a:pt x="79" y="20"/>
                      <a:pt x="83" y="31"/>
                      <a:pt x="83" y="45"/>
                    </a:cubicBezTo>
                    <a:lnTo>
                      <a:pt x="83" y="53"/>
                    </a:lnTo>
                    <a:close/>
                    <a:moveTo>
                      <a:pt x="63" y="39"/>
                    </a:moveTo>
                    <a:cubicBezTo>
                      <a:pt x="63" y="31"/>
                      <a:pt x="61" y="25"/>
                      <a:pt x="58" y="21"/>
                    </a:cubicBezTo>
                    <a:cubicBezTo>
                      <a:pt x="54" y="17"/>
                      <a:pt x="50" y="15"/>
                      <a:pt x="43" y="15"/>
                    </a:cubicBezTo>
                    <a:cubicBezTo>
                      <a:pt x="38" y="15"/>
                      <a:pt x="33" y="17"/>
                      <a:pt x="28" y="22"/>
                    </a:cubicBezTo>
                    <a:cubicBezTo>
                      <a:pt x="24" y="26"/>
                      <a:pt x="22" y="32"/>
                      <a:pt x="21" y="39"/>
                    </a:cubicBezTo>
                    <a:lnTo>
                      <a:pt x="63" y="3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2917">
                        <a:schemeClr val="tx1"/>
                      </a:gs>
                      <a:gs pos="30000">
                        <a:schemeClr val="tx1"/>
                      </a:gs>
                    </a:gsLst>
                    <a:lin ang="5400000" scaled="0"/>
                  </a:gradFill>
                  <a:effectLst/>
                  <a:uLnTx/>
                  <a:uFillTx/>
                </a:endParaRPr>
              </a:p>
            </p:txBody>
          </p:sp>
        </p:grpSp>
        <p:sp>
          <p:nvSpPr>
            <p:cNvPr id="14" name="Freeform 11"/>
            <p:cNvSpPr>
              <a:spLocks/>
            </p:cNvSpPr>
            <p:nvPr/>
          </p:nvSpPr>
          <p:spPr bwMode="auto">
            <a:xfrm>
              <a:off x="8123994" y="3129200"/>
              <a:ext cx="166664" cy="631736"/>
            </a:xfrm>
            <a:custGeom>
              <a:avLst/>
              <a:gdLst>
                <a:gd name="T0" fmla="*/ 105 w 105"/>
                <a:gd name="T1" fmla="*/ 0 h 398"/>
                <a:gd name="T2" fmla="*/ 3 w 105"/>
                <a:gd name="T3" fmla="*/ 0 h 398"/>
                <a:gd name="T4" fmla="*/ 0 w 105"/>
                <a:gd name="T5" fmla="*/ 398 h 398"/>
                <a:gd name="T6" fmla="*/ 102 w 105"/>
                <a:gd name="T7" fmla="*/ 398 h 398"/>
                <a:gd name="T8" fmla="*/ 105 w 105"/>
                <a:gd name="T9" fmla="*/ 0 h 398"/>
              </a:gdLst>
              <a:ahLst/>
              <a:cxnLst>
                <a:cxn ang="0">
                  <a:pos x="T0" y="T1"/>
                </a:cxn>
                <a:cxn ang="0">
                  <a:pos x="T2" y="T3"/>
                </a:cxn>
                <a:cxn ang="0">
                  <a:pos x="T4" y="T5"/>
                </a:cxn>
                <a:cxn ang="0">
                  <a:pos x="T6" y="T7"/>
                </a:cxn>
                <a:cxn ang="0">
                  <a:pos x="T8" y="T9"/>
                </a:cxn>
              </a:cxnLst>
              <a:rect l="0" t="0" r="r" b="b"/>
              <a:pathLst>
                <a:path w="105" h="398">
                  <a:moveTo>
                    <a:pt x="105" y="0"/>
                  </a:moveTo>
                  <a:lnTo>
                    <a:pt x="3" y="0"/>
                  </a:lnTo>
                  <a:lnTo>
                    <a:pt x="0" y="398"/>
                  </a:lnTo>
                  <a:lnTo>
                    <a:pt x="102" y="398"/>
                  </a:lnTo>
                  <a:lnTo>
                    <a:pt x="105" y="0"/>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5" name="Freeform 12"/>
            <p:cNvSpPr>
              <a:spLocks/>
            </p:cNvSpPr>
            <p:nvPr/>
          </p:nvSpPr>
          <p:spPr bwMode="auto">
            <a:xfrm>
              <a:off x="8123994" y="3505383"/>
              <a:ext cx="161902" cy="255552"/>
            </a:xfrm>
            <a:custGeom>
              <a:avLst/>
              <a:gdLst>
                <a:gd name="T0" fmla="*/ 102 w 102"/>
                <a:gd name="T1" fmla="*/ 51 h 161"/>
                <a:gd name="T2" fmla="*/ 2 w 102"/>
                <a:gd name="T3" fmla="*/ 0 h 161"/>
                <a:gd name="T4" fmla="*/ 0 w 102"/>
                <a:gd name="T5" fmla="*/ 161 h 161"/>
                <a:gd name="T6" fmla="*/ 102 w 102"/>
                <a:gd name="T7" fmla="*/ 161 h 161"/>
                <a:gd name="T8" fmla="*/ 102 w 102"/>
                <a:gd name="T9" fmla="*/ 51 h 161"/>
              </a:gdLst>
              <a:ahLst/>
              <a:cxnLst>
                <a:cxn ang="0">
                  <a:pos x="T0" y="T1"/>
                </a:cxn>
                <a:cxn ang="0">
                  <a:pos x="T2" y="T3"/>
                </a:cxn>
                <a:cxn ang="0">
                  <a:pos x="T4" y="T5"/>
                </a:cxn>
                <a:cxn ang="0">
                  <a:pos x="T6" y="T7"/>
                </a:cxn>
                <a:cxn ang="0">
                  <a:pos x="T8" y="T9"/>
                </a:cxn>
              </a:cxnLst>
              <a:rect l="0" t="0" r="r" b="b"/>
              <a:pathLst>
                <a:path w="102" h="161">
                  <a:moveTo>
                    <a:pt x="102" y="51"/>
                  </a:moveTo>
                  <a:lnTo>
                    <a:pt x="2" y="0"/>
                  </a:lnTo>
                  <a:lnTo>
                    <a:pt x="0" y="161"/>
                  </a:lnTo>
                  <a:lnTo>
                    <a:pt x="102" y="161"/>
                  </a:lnTo>
                  <a:lnTo>
                    <a:pt x="102" y="51"/>
                  </a:lnTo>
                  <a:close/>
                </a:path>
              </a:pathLst>
            </a:custGeom>
            <a:solidFill>
              <a:srgbClr val="AF79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6" name="Freeform 13"/>
            <p:cNvSpPr>
              <a:spLocks/>
            </p:cNvSpPr>
            <p:nvPr/>
          </p:nvSpPr>
          <p:spPr bwMode="auto">
            <a:xfrm>
              <a:off x="7970028" y="2808570"/>
              <a:ext cx="479358" cy="406342"/>
            </a:xfrm>
            <a:custGeom>
              <a:avLst/>
              <a:gdLst>
                <a:gd name="T0" fmla="*/ 62 w 193"/>
                <a:gd name="T1" fmla="*/ 34 h 164"/>
                <a:gd name="T2" fmla="*/ 48 w 193"/>
                <a:gd name="T3" fmla="*/ 68 h 164"/>
                <a:gd name="T4" fmla="*/ 96 w 193"/>
                <a:gd name="T5" fmla="*/ 116 h 164"/>
                <a:gd name="T6" fmla="*/ 144 w 193"/>
                <a:gd name="T7" fmla="*/ 67 h 164"/>
                <a:gd name="T8" fmla="*/ 130 w 193"/>
                <a:gd name="T9" fmla="*/ 34 h 164"/>
                <a:gd name="T10" fmla="*/ 165 w 193"/>
                <a:gd name="T11" fmla="*/ 0 h 164"/>
                <a:gd name="T12" fmla="*/ 192 w 193"/>
                <a:gd name="T13" fmla="*/ 67 h 164"/>
                <a:gd name="T14" fmla="*/ 96 w 193"/>
                <a:gd name="T15" fmla="*/ 164 h 164"/>
                <a:gd name="T16" fmla="*/ 0 w 193"/>
                <a:gd name="T17" fmla="*/ 68 h 164"/>
                <a:gd name="T18" fmla="*/ 28 w 193"/>
                <a:gd name="T19" fmla="*/ 0 h 164"/>
                <a:gd name="T20" fmla="*/ 62 w 193"/>
                <a:gd name="T21" fmla="*/ 3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164">
                  <a:moveTo>
                    <a:pt x="62" y="34"/>
                  </a:moveTo>
                  <a:cubicBezTo>
                    <a:pt x="54" y="43"/>
                    <a:pt x="48" y="55"/>
                    <a:pt x="48" y="68"/>
                  </a:cubicBezTo>
                  <a:cubicBezTo>
                    <a:pt x="48" y="94"/>
                    <a:pt x="70" y="116"/>
                    <a:pt x="96" y="116"/>
                  </a:cubicBezTo>
                  <a:cubicBezTo>
                    <a:pt x="123" y="116"/>
                    <a:pt x="144" y="94"/>
                    <a:pt x="144" y="67"/>
                  </a:cubicBezTo>
                  <a:cubicBezTo>
                    <a:pt x="144" y="54"/>
                    <a:pt x="139" y="43"/>
                    <a:pt x="130" y="34"/>
                  </a:cubicBezTo>
                  <a:cubicBezTo>
                    <a:pt x="165" y="0"/>
                    <a:pt x="165" y="0"/>
                    <a:pt x="165" y="0"/>
                  </a:cubicBezTo>
                  <a:cubicBezTo>
                    <a:pt x="182" y="18"/>
                    <a:pt x="192" y="41"/>
                    <a:pt x="192" y="67"/>
                  </a:cubicBezTo>
                  <a:cubicBezTo>
                    <a:pt x="193" y="120"/>
                    <a:pt x="150" y="164"/>
                    <a:pt x="96" y="164"/>
                  </a:cubicBezTo>
                  <a:cubicBezTo>
                    <a:pt x="43" y="164"/>
                    <a:pt x="0" y="121"/>
                    <a:pt x="0" y="68"/>
                  </a:cubicBezTo>
                  <a:cubicBezTo>
                    <a:pt x="0" y="41"/>
                    <a:pt x="11" y="17"/>
                    <a:pt x="28" y="0"/>
                  </a:cubicBezTo>
                  <a:lnTo>
                    <a:pt x="62" y="34"/>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Oval 14"/>
            <p:cNvSpPr>
              <a:spLocks noChangeArrowheads="1"/>
            </p:cNvSpPr>
            <p:nvPr/>
          </p:nvSpPr>
          <p:spPr bwMode="auto">
            <a:xfrm>
              <a:off x="7458926" y="3678397"/>
              <a:ext cx="1488864" cy="148727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Oval 16"/>
            <p:cNvSpPr>
              <a:spLocks noChangeArrowheads="1"/>
            </p:cNvSpPr>
            <p:nvPr/>
          </p:nvSpPr>
          <p:spPr bwMode="auto">
            <a:xfrm>
              <a:off x="8127169" y="2895871"/>
              <a:ext cx="163490" cy="163490"/>
            </a:xfrm>
            <a:prstGeom prst="ellipse">
              <a:avLst/>
            </a:pr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Freeform 17"/>
            <p:cNvSpPr>
              <a:spLocks/>
            </p:cNvSpPr>
            <p:nvPr/>
          </p:nvSpPr>
          <p:spPr bwMode="auto">
            <a:xfrm>
              <a:off x="8976362" y="3760934"/>
              <a:ext cx="212695" cy="1404739"/>
            </a:xfrm>
            <a:custGeom>
              <a:avLst/>
              <a:gdLst>
                <a:gd name="T0" fmla="*/ 0 w 134"/>
                <a:gd name="T1" fmla="*/ 0 h 885"/>
                <a:gd name="T2" fmla="*/ 134 w 134"/>
                <a:gd name="T3" fmla="*/ 0 h 885"/>
                <a:gd name="T4" fmla="*/ 134 w 134"/>
                <a:gd name="T5" fmla="*/ 885 h 885"/>
                <a:gd name="T6" fmla="*/ 0 w 134"/>
                <a:gd name="T7" fmla="*/ 885 h 885"/>
              </a:gdLst>
              <a:ahLst/>
              <a:cxnLst>
                <a:cxn ang="0">
                  <a:pos x="T0" y="T1"/>
                </a:cxn>
                <a:cxn ang="0">
                  <a:pos x="T2" y="T3"/>
                </a:cxn>
                <a:cxn ang="0">
                  <a:pos x="T4" y="T5"/>
                </a:cxn>
                <a:cxn ang="0">
                  <a:pos x="T6" y="T7"/>
                </a:cxn>
              </a:cxnLst>
              <a:rect l="0" t="0" r="r" b="b"/>
              <a:pathLst>
                <a:path w="134" h="885">
                  <a:moveTo>
                    <a:pt x="0" y="0"/>
                  </a:moveTo>
                  <a:lnTo>
                    <a:pt x="134" y="0"/>
                  </a:lnTo>
                  <a:lnTo>
                    <a:pt x="134" y="885"/>
                  </a:lnTo>
                  <a:lnTo>
                    <a:pt x="0"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3" name="Freeform 18"/>
            <p:cNvSpPr>
              <a:spLocks/>
            </p:cNvSpPr>
            <p:nvPr/>
          </p:nvSpPr>
          <p:spPr bwMode="auto">
            <a:xfrm>
              <a:off x="7212897" y="3760934"/>
              <a:ext cx="214283" cy="1404739"/>
            </a:xfrm>
            <a:custGeom>
              <a:avLst/>
              <a:gdLst>
                <a:gd name="T0" fmla="*/ 135 w 135"/>
                <a:gd name="T1" fmla="*/ 0 h 885"/>
                <a:gd name="T2" fmla="*/ 0 w 135"/>
                <a:gd name="T3" fmla="*/ 0 h 885"/>
                <a:gd name="T4" fmla="*/ 0 w 135"/>
                <a:gd name="T5" fmla="*/ 885 h 885"/>
                <a:gd name="T6" fmla="*/ 135 w 135"/>
                <a:gd name="T7" fmla="*/ 885 h 885"/>
              </a:gdLst>
              <a:ahLst/>
              <a:cxnLst>
                <a:cxn ang="0">
                  <a:pos x="T0" y="T1"/>
                </a:cxn>
                <a:cxn ang="0">
                  <a:pos x="T2" y="T3"/>
                </a:cxn>
                <a:cxn ang="0">
                  <a:pos x="T4" y="T5"/>
                </a:cxn>
                <a:cxn ang="0">
                  <a:pos x="T6" y="T7"/>
                </a:cxn>
              </a:cxnLst>
              <a:rect l="0" t="0" r="r" b="b"/>
              <a:pathLst>
                <a:path w="135" h="885">
                  <a:moveTo>
                    <a:pt x="135" y="0"/>
                  </a:moveTo>
                  <a:lnTo>
                    <a:pt x="0" y="0"/>
                  </a:lnTo>
                  <a:lnTo>
                    <a:pt x="0" y="885"/>
                  </a:lnTo>
                  <a:lnTo>
                    <a:pt x="135"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8" name="Picture 10" descr="http://devopscube.com/wp-content/uploads/2015/01/SWARM.pn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9323351" y="3581646"/>
              <a:ext cx="2070761" cy="1724240"/>
            </a:xfrm>
            <a:prstGeom prst="rect">
              <a:avLst/>
            </a:prstGeom>
            <a:extLst>
              <a:ext uri="{909E8E84-426E-40DD-AFC4-6F175D3DCCD1}">
                <a14:hiddenFill xmlns:a14="http://schemas.microsoft.com/office/drawing/2010/main">
                  <a:solidFill>
                    <a:srgbClr val="FFFFFF"/>
                  </a:solidFill>
                </a14:hiddenFill>
              </a:ext>
            </a:extLst>
          </p:spPr>
        </p:pic>
        <p:sp>
          <p:nvSpPr>
            <p:cNvPr id="25" name="Rectangle 24"/>
            <p:cNvSpPr/>
            <p:nvPr/>
          </p:nvSpPr>
          <p:spPr>
            <a:xfrm>
              <a:off x="9606622" y="5215907"/>
              <a:ext cx="1522432" cy="659067"/>
            </a:xfrm>
            <a:prstGeom prst="rect">
              <a:avLst/>
            </a:prstGeom>
          </p:spPr>
          <p:txBody>
            <a:bodyPr wrap="none">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3599" b="0" i="0" u="none" strike="noStrike" kern="0" cap="none" spc="0" normalizeH="0" baseline="0" noProof="0">
                  <a:ln>
                    <a:noFill/>
                  </a:ln>
                  <a:solidFill>
                    <a:srgbClr val="F1F1F1"/>
                  </a:solidFill>
                  <a:effectLst/>
                  <a:uLnTx/>
                  <a:uFillTx/>
                  <a:latin typeface="Segoe UI Semibold" panose="020B0702040204020203" pitchFamily="34" charset="0"/>
                  <a:cs typeface="Segoe UI Semibold" panose="020B0702040204020203" pitchFamily="34" charset="0"/>
                </a:rPr>
                <a:t>Swarm</a:t>
              </a:r>
              <a:endParaRPr kumimoji="0" lang="en-US" sz="3599" b="0" i="0" u="none" strike="noStrike" kern="0" cap="none" spc="0" normalizeH="0" baseline="0" noProof="0">
                <a:ln>
                  <a:noFill/>
                </a:ln>
                <a:solidFill>
                  <a:srgbClr val="F1F1F1"/>
                </a:solidFill>
                <a:effectLst/>
                <a:uLnTx/>
                <a:uFillTx/>
              </a:endParaRPr>
            </a:p>
          </p:txBody>
        </p:sp>
        <p:sp>
          <p:nvSpPr>
            <p:cNvPr id="28" name="Freeform 11"/>
            <p:cNvSpPr>
              <a:spLocks/>
            </p:cNvSpPr>
            <p:nvPr/>
          </p:nvSpPr>
          <p:spPr bwMode="auto">
            <a:xfrm>
              <a:off x="10279029" y="3129200"/>
              <a:ext cx="166664" cy="631736"/>
            </a:xfrm>
            <a:custGeom>
              <a:avLst/>
              <a:gdLst>
                <a:gd name="T0" fmla="*/ 105 w 105"/>
                <a:gd name="T1" fmla="*/ 0 h 398"/>
                <a:gd name="T2" fmla="*/ 3 w 105"/>
                <a:gd name="T3" fmla="*/ 0 h 398"/>
                <a:gd name="T4" fmla="*/ 0 w 105"/>
                <a:gd name="T5" fmla="*/ 398 h 398"/>
                <a:gd name="T6" fmla="*/ 102 w 105"/>
                <a:gd name="T7" fmla="*/ 398 h 398"/>
                <a:gd name="T8" fmla="*/ 105 w 105"/>
                <a:gd name="T9" fmla="*/ 0 h 398"/>
              </a:gdLst>
              <a:ahLst/>
              <a:cxnLst>
                <a:cxn ang="0">
                  <a:pos x="T0" y="T1"/>
                </a:cxn>
                <a:cxn ang="0">
                  <a:pos x="T2" y="T3"/>
                </a:cxn>
                <a:cxn ang="0">
                  <a:pos x="T4" y="T5"/>
                </a:cxn>
                <a:cxn ang="0">
                  <a:pos x="T6" y="T7"/>
                </a:cxn>
                <a:cxn ang="0">
                  <a:pos x="T8" y="T9"/>
                </a:cxn>
              </a:cxnLst>
              <a:rect l="0" t="0" r="r" b="b"/>
              <a:pathLst>
                <a:path w="105" h="398">
                  <a:moveTo>
                    <a:pt x="105" y="0"/>
                  </a:moveTo>
                  <a:lnTo>
                    <a:pt x="3" y="0"/>
                  </a:lnTo>
                  <a:lnTo>
                    <a:pt x="0" y="398"/>
                  </a:lnTo>
                  <a:lnTo>
                    <a:pt x="102" y="398"/>
                  </a:lnTo>
                  <a:lnTo>
                    <a:pt x="105" y="0"/>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9" name="Freeform 12"/>
            <p:cNvSpPr>
              <a:spLocks/>
            </p:cNvSpPr>
            <p:nvPr/>
          </p:nvSpPr>
          <p:spPr bwMode="auto">
            <a:xfrm>
              <a:off x="10279028" y="3505383"/>
              <a:ext cx="161902" cy="255552"/>
            </a:xfrm>
            <a:custGeom>
              <a:avLst/>
              <a:gdLst>
                <a:gd name="T0" fmla="*/ 102 w 102"/>
                <a:gd name="T1" fmla="*/ 51 h 161"/>
                <a:gd name="T2" fmla="*/ 2 w 102"/>
                <a:gd name="T3" fmla="*/ 0 h 161"/>
                <a:gd name="T4" fmla="*/ 0 w 102"/>
                <a:gd name="T5" fmla="*/ 161 h 161"/>
                <a:gd name="T6" fmla="*/ 102 w 102"/>
                <a:gd name="T7" fmla="*/ 161 h 161"/>
                <a:gd name="T8" fmla="*/ 102 w 102"/>
                <a:gd name="T9" fmla="*/ 51 h 161"/>
              </a:gdLst>
              <a:ahLst/>
              <a:cxnLst>
                <a:cxn ang="0">
                  <a:pos x="T0" y="T1"/>
                </a:cxn>
                <a:cxn ang="0">
                  <a:pos x="T2" y="T3"/>
                </a:cxn>
                <a:cxn ang="0">
                  <a:pos x="T4" y="T5"/>
                </a:cxn>
                <a:cxn ang="0">
                  <a:pos x="T6" y="T7"/>
                </a:cxn>
                <a:cxn ang="0">
                  <a:pos x="T8" y="T9"/>
                </a:cxn>
              </a:cxnLst>
              <a:rect l="0" t="0" r="r" b="b"/>
              <a:pathLst>
                <a:path w="102" h="161">
                  <a:moveTo>
                    <a:pt x="102" y="51"/>
                  </a:moveTo>
                  <a:lnTo>
                    <a:pt x="2" y="0"/>
                  </a:lnTo>
                  <a:lnTo>
                    <a:pt x="0" y="161"/>
                  </a:lnTo>
                  <a:lnTo>
                    <a:pt x="102" y="161"/>
                  </a:lnTo>
                  <a:lnTo>
                    <a:pt x="102" y="51"/>
                  </a:lnTo>
                  <a:close/>
                </a:path>
              </a:pathLst>
            </a:custGeom>
            <a:solidFill>
              <a:srgbClr val="AF79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0" name="Freeform 13"/>
            <p:cNvSpPr>
              <a:spLocks/>
            </p:cNvSpPr>
            <p:nvPr/>
          </p:nvSpPr>
          <p:spPr bwMode="auto">
            <a:xfrm>
              <a:off x="10125063" y="2808570"/>
              <a:ext cx="479358" cy="406342"/>
            </a:xfrm>
            <a:custGeom>
              <a:avLst/>
              <a:gdLst>
                <a:gd name="T0" fmla="*/ 62 w 193"/>
                <a:gd name="T1" fmla="*/ 34 h 164"/>
                <a:gd name="T2" fmla="*/ 48 w 193"/>
                <a:gd name="T3" fmla="*/ 68 h 164"/>
                <a:gd name="T4" fmla="*/ 96 w 193"/>
                <a:gd name="T5" fmla="*/ 116 h 164"/>
                <a:gd name="T6" fmla="*/ 144 w 193"/>
                <a:gd name="T7" fmla="*/ 67 h 164"/>
                <a:gd name="T8" fmla="*/ 130 w 193"/>
                <a:gd name="T9" fmla="*/ 34 h 164"/>
                <a:gd name="T10" fmla="*/ 165 w 193"/>
                <a:gd name="T11" fmla="*/ 0 h 164"/>
                <a:gd name="T12" fmla="*/ 192 w 193"/>
                <a:gd name="T13" fmla="*/ 67 h 164"/>
                <a:gd name="T14" fmla="*/ 96 w 193"/>
                <a:gd name="T15" fmla="*/ 164 h 164"/>
                <a:gd name="T16" fmla="*/ 0 w 193"/>
                <a:gd name="T17" fmla="*/ 68 h 164"/>
                <a:gd name="T18" fmla="*/ 28 w 193"/>
                <a:gd name="T19" fmla="*/ 0 h 164"/>
                <a:gd name="T20" fmla="*/ 62 w 193"/>
                <a:gd name="T21" fmla="*/ 3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164">
                  <a:moveTo>
                    <a:pt x="62" y="34"/>
                  </a:moveTo>
                  <a:cubicBezTo>
                    <a:pt x="54" y="43"/>
                    <a:pt x="48" y="55"/>
                    <a:pt x="48" y="68"/>
                  </a:cubicBezTo>
                  <a:cubicBezTo>
                    <a:pt x="48" y="94"/>
                    <a:pt x="70" y="116"/>
                    <a:pt x="96" y="116"/>
                  </a:cubicBezTo>
                  <a:cubicBezTo>
                    <a:pt x="123" y="116"/>
                    <a:pt x="144" y="94"/>
                    <a:pt x="144" y="67"/>
                  </a:cubicBezTo>
                  <a:cubicBezTo>
                    <a:pt x="144" y="54"/>
                    <a:pt x="139" y="43"/>
                    <a:pt x="130" y="34"/>
                  </a:cubicBezTo>
                  <a:cubicBezTo>
                    <a:pt x="165" y="0"/>
                    <a:pt x="165" y="0"/>
                    <a:pt x="165" y="0"/>
                  </a:cubicBezTo>
                  <a:cubicBezTo>
                    <a:pt x="182" y="18"/>
                    <a:pt x="192" y="41"/>
                    <a:pt x="192" y="67"/>
                  </a:cubicBezTo>
                  <a:cubicBezTo>
                    <a:pt x="193" y="120"/>
                    <a:pt x="150" y="164"/>
                    <a:pt x="96" y="164"/>
                  </a:cubicBezTo>
                  <a:cubicBezTo>
                    <a:pt x="43" y="164"/>
                    <a:pt x="0" y="121"/>
                    <a:pt x="0" y="68"/>
                  </a:cubicBezTo>
                  <a:cubicBezTo>
                    <a:pt x="0" y="41"/>
                    <a:pt x="11" y="17"/>
                    <a:pt x="28" y="0"/>
                  </a:cubicBezTo>
                  <a:lnTo>
                    <a:pt x="62" y="34"/>
                  </a:lnTo>
                  <a:close/>
                </a:path>
              </a:pathLst>
            </a:custGeom>
            <a:solidFill>
              <a:srgbClr val="ECA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1" name="Oval 16"/>
            <p:cNvSpPr>
              <a:spLocks noChangeArrowheads="1"/>
            </p:cNvSpPr>
            <p:nvPr/>
          </p:nvSpPr>
          <p:spPr bwMode="auto">
            <a:xfrm>
              <a:off x="10282204" y="2895871"/>
              <a:ext cx="163490" cy="163490"/>
            </a:xfrm>
            <a:prstGeom prst="ellipse">
              <a:avLst/>
            </a:pr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2" name="Freeform 17"/>
            <p:cNvSpPr>
              <a:spLocks/>
            </p:cNvSpPr>
            <p:nvPr/>
          </p:nvSpPr>
          <p:spPr bwMode="auto">
            <a:xfrm>
              <a:off x="11131396" y="3760934"/>
              <a:ext cx="212695" cy="1404739"/>
            </a:xfrm>
            <a:custGeom>
              <a:avLst/>
              <a:gdLst>
                <a:gd name="T0" fmla="*/ 0 w 134"/>
                <a:gd name="T1" fmla="*/ 0 h 885"/>
                <a:gd name="T2" fmla="*/ 134 w 134"/>
                <a:gd name="T3" fmla="*/ 0 h 885"/>
                <a:gd name="T4" fmla="*/ 134 w 134"/>
                <a:gd name="T5" fmla="*/ 885 h 885"/>
                <a:gd name="T6" fmla="*/ 0 w 134"/>
                <a:gd name="T7" fmla="*/ 885 h 885"/>
              </a:gdLst>
              <a:ahLst/>
              <a:cxnLst>
                <a:cxn ang="0">
                  <a:pos x="T0" y="T1"/>
                </a:cxn>
                <a:cxn ang="0">
                  <a:pos x="T2" y="T3"/>
                </a:cxn>
                <a:cxn ang="0">
                  <a:pos x="T4" y="T5"/>
                </a:cxn>
                <a:cxn ang="0">
                  <a:pos x="T6" y="T7"/>
                </a:cxn>
              </a:cxnLst>
              <a:rect l="0" t="0" r="r" b="b"/>
              <a:pathLst>
                <a:path w="134" h="885">
                  <a:moveTo>
                    <a:pt x="0" y="0"/>
                  </a:moveTo>
                  <a:lnTo>
                    <a:pt x="134" y="0"/>
                  </a:lnTo>
                  <a:lnTo>
                    <a:pt x="134" y="885"/>
                  </a:lnTo>
                  <a:lnTo>
                    <a:pt x="0"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3" name="Freeform 18"/>
            <p:cNvSpPr>
              <a:spLocks/>
            </p:cNvSpPr>
            <p:nvPr/>
          </p:nvSpPr>
          <p:spPr bwMode="auto">
            <a:xfrm>
              <a:off x="9367932" y="3760934"/>
              <a:ext cx="214283" cy="1404739"/>
            </a:xfrm>
            <a:custGeom>
              <a:avLst/>
              <a:gdLst>
                <a:gd name="T0" fmla="*/ 135 w 135"/>
                <a:gd name="T1" fmla="*/ 0 h 885"/>
                <a:gd name="T2" fmla="*/ 0 w 135"/>
                <a:gd name="T3" fmla="*/ 0 h 885"/>
                <a:gd name="T4" fmla="*/ 0 w 135"/>
                <a:gd name="T5" fmla="*/ 885 h 885"/>
                <a:gd name="T6" fmla="*/ 135 w 135"/>
                <a:gd name="T7" fmla="*/ 885 h 885"/>
              </a:gdLst>
              <a:ahLst/>
              <a:cxnLst>
                <a:cxn ang="0">
                  <a:pos x="T0" y="T1"/>
                </a:cxn>
                <a:cxn ang="0">
                  <a:pos x="T2" y="T3"/>
                </a:cxn>
                <a:cxn ang="0">
                  <a:pos x="T4" y="T5"/>
                </a:cxn>
                <a:cxn ang="0">
                  <a:pos x="T6" y="T7"/>
                </a:cxn>
              </a:cxnLst>
              <a:rect l="0" t="0" r="r" b="b"/>
              <a:pathLst>
                <a:path w="135" h="885">
                  <a:moveTo>
                    <a:pt x="135" y="0"/>
                  </a:moveTo>
                  <a:lnTo>
                    <a:pt x="0" y="0"/>
                  </a:lnTo>
                  <a:lnTo>
                    <a:pt x="0" y="885"/>
                  </a:lnTo>
                  <a:lnTo>
                    <a:pt x="135" y="885"/>
                  </a:lnTo>
                </a:path>
              </a:pathLst>
            </a:custGeom>
            <a:noFill/>
            <a:ln w="889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9698" name="Picture 2" descr="https://mesosphere.com/wp-content/uploads/2016/04/logo-horizontal-styled.png"/>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p:blipFill>
          <p:spPr bwMode="auto">
            <a:xfrm>
              <a:off x="7735147" y="3898749"/>
              <a:ext cx="970530" cy="1129112"/>
            </a:xfrm>
            <a:prstGeom prst="rect">
              <a:avLst/>
            </a:prstGeom>
            <a:extLst>
              <a:ext uri="{909E8E84-426E-40DD-AFC4-6F175D3DCCD1}">
                <a14:hiddenFill xmlns:a14="http://schemas.microsoft.com/office/drawing/2010/main">
                  <a:solidFill>
                    <a:srgbClr val="FFFFFF"/>
                  </a:solidFill>
                </a14:hiddenFill>
              </a:ext>
            </a:extLst>
          </p:spPr>
        </p:pic>
        <p:sp>
          <p:nvSpPr>
            <p:cNvPr id="35" name="Rectangle 34"/>
            <p:cNvSpPr/>
            <p:nvPr/>
          </p:nvSpPr>
          <p:spPr>
            <a:xfrm>
              <a:off x="7409248" y="5218172"/>
              <a:ext cx="1529586" cy="646203"/>
            </a:xfrm>
            <a:prstGeom prst="rect">
              <a:avLst/>
            </a:prstGeom>
          </p:spPr>
          <p:txBody>
            <a:bodyPr wrap="none">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3599" b="0" i="0" u="none" strike="noStrike" kern="0" cap="none" spc="0" normalizeH="0" baseline="0" noProof="0" dirty="0" err="1">
                  <a:ln>
                    <a:noFill/>
                  </a:ln>
                  <a:solidFill>
                    <a:srgbClr val="F1F1F1"/>
                  </a:solidFill>
                  <a:effectLst/>
                  <a:uLnTx/>
                  <a:uFillTx/>
                  <a:latin typeface="Segoe UI Semibold" panose="020B0702040204020203" pitchFamily="34" charset="0"/>
                  <a:cs typeface="Segoe UI Semibold" panose="020B0702040204020203" pitchFamily="34" charset="0"/>
                </a:rPr>
                <a:t>Mesos</a:t>
              </a:r>
              <a:endParaRPr kumimoji="0" lang="en-US" sz="3599" b="0" i="0" u="none" strike="noStrike" kern="0" cap="none" spc="0" normalizeH="0" baseline="0" noProof="0" dirty="0">
                <a:ln>
                  <a:noFill/>
                </a:ln>
                <a:solidFill>
                  <a:srgbClr val="F1F1F1"/>
                </a:solidFill>
                <a:effectLst/>
                <a:uLnTx/>
                <a:uFillTx/>
              </a:endParaRPr>
            </a:p>
          </p:txBody>
        </p:sp>
      </p:grpSp>
    </p:spTree>
    <p:extLst>
      <p:ext uri="{BB962C8B-B14F-4D97-AF65-F5344CB8AC3E}">
        <p14:creationId xmlns:p14="http://schemas.microsoft.com/office/powerpoint/2010/main" val="685263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35" presetClass="path" presetSubtype="0" decel="100000" fill="hold" grpId="1" nodeType="withEffect">
                                  <p:stCondLst>
                                    <p:cond delay="0"/>
                                  </p:stCondLst>
                                  <p:childTnLst>
                                    <p:animMotion origin="layout" path="M -8.45034E-7 -1.53881E-6 L -0.05285 -1.53881E-6 " pathEditMode="relative" rAng="0" ptsTypes="AA">
                                      <p:cBhvr>
                                        <p:cTn id="9" dur="750" spd="-100000" fill="hold"/>
                                        <p:tgtEl>
                                          <p:spTgt spid="5"/>
                                        </p:tgtEl>
                                        <p:attrNameLst>
                                          <p:attrName>ppt_x</p:attrName>
                                          <p:attrName>ppt_y</p:attrName>
                                        </p:attrNameLst>
                                      </p:cBhvr>
                                      <p:rCtr x="-2642" y="0"/>
                                    </p:animMotion>
                                  </p:childTnLst>
                                </p:cTn>
                              </p:par>
                              <p:par>
                                <p:cTn id="10" presetID="10"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35" presetClass="path" presetSubtype="0" decel="100000" fill="hold" grpId="1" nodeType="withEffect">
                                  <p:stCondLst>
                                    <p:cond delay="0"/>
                                  </p:stCondLst>
                                  <p:childTnLst>
                                    <p:animMotion origin="layout" path="M -2.48404E-6 1.65683E-6 L -0.05284 1.65683E-6 " pathEditMode="relative" rAng="0" ptsTypes="AA">
                                      <p:cBhvr>
                                        <p:cTn id="14" dur="750" spd="-100000" fill="hold"/>
                                        <p:tgtEl>
                                          <p:spTgt spid="4"/>
                                        </p:tgtEl>
                                        <p:attrNameLst>
                                          <p:attrName>ppt_x</p:attrName>
                                          <p:attrName>ppt_y</p:attrName>
                                        </p:attrNameLst>
                                      </p:cBhvr>
                                      <p:rCtr x="-264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should you do next?</a:t>
            </a:r>
          </a:p>
        </p:txBody>
      </p:sp>
      <p:graphicFrame>
        <p:nvGraphicFramePr>
          <p:cNvPr id="5" name="Diagram 4"/>
          <p:cNvGraphicFramePr/>
          <p:nvPr>
            <p:extLst>
              <p:ext uri="{D42A27DB-BD31-4B8C-83A1-F6EECF244321}">
                <p14:modId xmlns:p14="http://schemas.microsoft.com/office/powerpoint/2010/main" val="486899079"/>
              </p:ext>
            </p:extLst>
          </p:nvPr>
        </p:nvGraphicFramePr>
        <p:xfrm>
          <a:off x="-119063" y="1287462"/>
          <a:ext cx="124333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 Placeholder 3"/>
          <p:cNvSpPr>
            <a:spLocks noGrp="1"/>
          </p:cNvSpPr>
          <p:nvPr>
            <p:ph type="body" sz="quarter" idx="10"/>
          </p:nvPr>
        </p:nvSpPr>
        <p:spPr>
          <a:xfrm>
            <a:off x="884237" y="5478462"/>
            <a:ext cx="10859278" cy="1354217"/>
          </a:xfrm>
        </p:spPr>
        <p:txBody>
          <a:bodyPr/>
          <a:lstStyle/>
          <a:p>
            <a:r>
              <a:rPr lang="en-US" sz="2000" b="1" dirty="0"/>
              <a:t>Download “Understanding Azure - a guide for developers” </a:t>
            </a:r>
            <a:r>
              <a:rPr lang="en-US" sz="2000" b="1" dirty="0">
                <a:hlinkClick r:id="rId8"/>
              </a:rPr>
              <a:t>http://aka.ms/adg</a:t>
            </a:r>
            <a:br>
              <a:rPr lang="en-US" sz="2000" b="1" dirty="0"/>
            </a:br>
            <a:endParaRPr lang="en-US" sz="2000" b="1" dirty="0"/>
          </a:p>
          <a:p>
            <a:r>
              <a:rPr lang="en-US" sz="2000" b="1" dirty="0"/>
              <a:t>The Total Economic Impact of Microsoft Azure PaaS </a:t>
            </a:r>
            <a:br>
              <a:rPr lang="en-US" sz="2000" b="1" dirty="0"/>
            </a:br>
            <a:r>
              <a:rPr lang="en-US" sz="2000" b="1" dirty="0">
                <a:hlinkClick r:id="rId9"/>
              </a:rPr>
              <a:t>https://azure.microsoft.com/resources/total-economic-impact-of-microsoft-azure-paas/</a:t>
            </a:r>
            <a:endParaRPr lang="en-US" sz="2000" b="1" dirty="0"/>
          </a:p>
        </p:txBody>
      </p:sp>
      <p:sp>
        <p:nvSpPr>
          <p:cNvPr id="6" name="Freeform 5"/>
          <p:cNvSpPr>
            <a:spLocks noEditPoints="1"/>
          </p:cNvSpPr>
          <p:nvPr/>
        </p:nvSpPr>
        <p:spPr bwMode="auto">
          <a:xfrm>
            <a:off x="501463" y="5516562"/>
            <a:ext cx="382774" cy="385013"/>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 name="T20" fmla="*/ 907 w 2081"/>
              <a:gd name="T21" fmla="*/ 1444 h 2094"/>
              <a:gd name="T22" fmla="*/ 1171 w 2081"/>
              <a:gd name="T23" fmla="*/ 1444 h 2094"/>
              <a:gd name="T24" fmla="*/ 1606 w 2081"/>
              <a:gd name="T25" fmla="*/ 1037 h 2094"/>
              <a:gd name="T26" fmla="*/ 1171 w 2081"/>
              <a:gd name="T27" fmla="*/ 631 h 2094"/>
              <a:gd name="T28" fmla="*/ 907 w 2081"/>
              <a:gd name="T29" fmla="*/ 631 h 2094"/>
              <a:gd name="T30" fmla="*/ 1228 w 2081"/>
              <a:gd name="T31" fmla="*/ 942 h 2094"/>
              <a:gd name="T32" fmla="*/ 500 w 2081"/>
              <a:gd name="T33" fmla="*/ 942 h 2094"/>
              <a:gd name="T34" fmla="*/ 500 w 2081"/>
              <a:gd name="T35" fmla="*/ 1152 h 2094"/>
              <a:gd name="T36" fmla="*/ 1228 w 2081"/>
              <a:gd name="T37" fmla="*/ 1152 h 2094"/>
              <a:gd name="T38" fmla="*/ 907 w 2081"/>
              <a:gd name="T39" fmla="*/ 1444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moveTo>
                  <a:pt x="907" y="1444"/>
                </a:moveTo>
                <a:cubicBezTo>
                  <a:pt x="1171" y="1444"/>
                  <a:pt x="1171" y="1444"/>
                  <a:pt x="1171" y="1444"/>
                </a:cubicBezTo>
                <a:cubicBezTo>
                  <a:pt x="1606" y="1037"/>
                  <a:pt x="1606" y="1037"/>
                  <a:pt x="1606" y="1037"/>
                </a:cubicBezTo>
                <a:cubicBezTo>
                  <a:pt x="1171" y="631"/>
                  <a:pt x="1171" y="631"/>
                  <a:pt x="1171" y="631"/>
                </a:cubicBezTo>
                <a:cubicBezTo>
                  <a:pt x="907" y="631"/>
                  <a:pt x="907" y="631"/>
                  <a:pt x="907" y="631"/>
                </a:cubicBezTo>
                <a:cubicBezTo>
                  <a:pt x="1228" y="942"/>
                  <a:pt x="1228" y="942"/>
                  <a:pt x="1228" y="942"/>
                </a:cubicBezTo>
                <a:cubicBezTo>
                  <a:pt x="500" y="942"/>
                  <a:pt x="500" y="942"/>
                  <a:pt x="500" y="942"/>
                </a:cubicBezTo>
                <a:cubicBezTo>
                  <a:pt x="500" y="1152"/>
                  <a:pt x="500" y="1152"/>
                  <a:pt x="500" y="1152"/>
                </a:cubicBezTo>
                <a:cubicBezTo>
                  <a:pt x="500" y="1152"/>
                  <a:pt x="500" y="1152"/>
                  <a:pt x="1228" y="1152"/>
                </a:cubicBezTo>
                <a:cubicBezTo>
                  <a:pt x="907" y="1444"/>
                  <a:pt x="907" y="1444"/>
                  <a:pt x="907" y="14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Freeform 5"/>
          <p:cNvSpPr>
            <a:spLocks noEditPoints="1"/>
          </p:cNvSpPr>
          <p:nvPr/>
        </p:nvSpPr>
        <p:spPr bwMode="auto">
          <a:xfrm>
            <a:off x="501463" y="6130175"/>
            <a:ext cx="382774" cy="385013"/>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 name="T20" fmla="*/ 907 w 2081"/>
              <a:gd name="T21" fmla="*/ 1444 h 2094"/>
              <a:gd name="T22" fmla="*/ 1171 w 2081"/>
              <a:gd name="T23" fmla="*/ 1444 h 2094"/>
              <a:gd name="T24" fmla="*/ 1606 w 2081"/>
              <a:gd name="T25" fmla="*/ 1037 h 2094"/>
              <a:gd name="T26" fmla="*/ 1171 w 2081"/>
              <a:gd name="T27" fmla="*/ 631 h 2094"/>
              <a:gd name="T28" fmla="*/ 907 w 2081"/>
              <a:gd name="T29" fmla="*/ 631 h 2094"/>
              <a:gd name="T30" fmla="*/ 1228 w 2081"/>
              <a:gd name="T31" fmla="*/ 942 h 2094"/>
              <a:gd name="T32" fmla="*/ 500 w 2081"/>
              <a:gd name="T33" fmla="*/ 942 h 2094"/>
              <a:gd name="T34" fmla="*/ 500 w 2081"/>
              <a:gd name="T35" fmla="*/ 1152 h 2094"/>
              <a:gd name="T36" fmla="*/ 1228 w 2081"/>
              <a:gd name="T37" fmla="*/ 1152 h 2094"/>
              <a:gd name="T38" fmla="*/ 907 w 2081"/>
              <a:gd name="T39" fmla="*/ 1444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moveTo>
                  <a:pt x="907" y="1444"/>
                </a:moveTo>
                <a:cubicBezTo>
                  <a:pt x="1171" y="1444"/>
                  <a:pt x="1171" y="1444"/>
                  <a:pt x="1171" y="1444"/>
                </a:cubicBezTo>
                <a:cubicBezTo>
                  <a:pt x="1606" y="1037"/>
                  <a:pt x="1606" y="1037"/>
                  <a:pt x="1606" y="1037"/>
                </a:cubicBezTo>
                <a:cubicBezTo>
                  <a:pt x="1171" y="631"/>
                  <a:pt x="1171" y="631"/>
                  <a:pt x="1171" y="631"/>
                </a:cubicBezTo>
                <a:cubicBezTo>
                  <a:pt x="907" y="631"/>
                  <a:pt x="907" y="631"/>
                  <a:pt x="907" y="631"/>
                </a:cubicBezTo>
                <a:cubicBezTo>
                  <a:pt x="1228" y="942"/>
                  <a:pt x="1228" y="942"/>
                  <a:pt x="1228" y="942"/>
                </a:cubicBezTo>
                <a:cubicBezTo>
                  <a:pt x="500" y="942"/>
                  <a:pt x="500" y="942"/>
                  <a:pt x="500" y="942"/>
                </a:cubicBezTo>
                <a:cubicBezTo>
                  <a:pt x="500" y="1152"/>
                  <a:pt x="500" y="1152"/>
                  <a:pt x="500" y="1152"/>
                </a:cubicBezTo>
                <a:cubicBezTo>
                  <a:pt x="500" y="1152"/>
                  <a:pt x="500" y="1152"/>
                  <a:pt x="1228" y="1152"/>
                </a:cubicBezTo>
                <a:cubicBezTo>
                  <a:pt x="907" y="1444"/>
                  <a:pt x="907" y="1444"/>
                  <a:pt x="907" y="14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8297822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44193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bwMode="auto">
          <a:xfrm>
            <a:off x="6749592" y="0"/>
            <a:ext cx="5686883" cy="699452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 name="Title 1"/>
          <p:cNvSpPr>
            <a:spLocks noGrp="1"/>
          </p:cNvSpPr>
          <p:nvPr>
            <p:ph type="title"/>
          </p:nvPr>
        </p:nvSpPr>
        <p:spPr/>
        <p:txBody>
          <a:bodyPr/>
          <a:lstStyle/>
          <a:p>
            <a:pPr lvl="0"/>
            <a:r>
              <a:rPr lang="en-US" dirty="0"/>
              <a:t>Balance of</a:t>
            </a:r>
            <a:br>
              <a:rPr lang="en-US" dirty="0"/>
            </a:br>
            <a:r>
              <a:rPr lang="en-US" dirty="0"/>
              <a:t>responsibility </a:t>
            </a:r>
          </a:p>
        </p:txBody>
      </p:sp>
      <p:sp>
        <p:nvSpPr>
          <p:cNvPr id="4" name="TextBox 3"/>
          <p:cNvSpPr txBox="1"/>
          <p:nvPr/>
        </p:nvSpPr>
        <p:spPr>
          <a:xfrm>
            <a:off x="274639" y="1986815"/>
            <a:ext cx="5908321" cy="4047502"/>
          </a:xfrm>
          <a:prstGeom prst="rect">
            <a:avLst/>
          </a:prstGeom>
          <a:noFill/>
        </p:spPr>
        <p:txBody>
          <a:bodyPr wrap="square" lIns="186521" tIns="149217" rIns="186521" bIns="149217" rtlCol="0">
            <a:spAutoFit/>
          </a:bodyPr>
          <a:lstStyle/>
          <a:p>
            <a:pPr marL="0" marR="0" lvl="0" indent="0" defTabSz="914400" eaLnBrk="1" fontAlgn="auto" latinLnBrk="0" hangingPunct="1">
              <a:lnSpc>
                <a:spcPct val="90000"/>
              </a:lnSpc>
              <a:spcBef>
                <a:spcPts val="0"/>
              </a:spcBef>
              <a:spcAft>
                <a:spcPts val="612"/>
              </a:spcAft>
              <a:buClrTx/>
              <a:buSzTx/>
              <a:buFontTx/>
              <a:buNone/>
              <a:tabLst/>
              <a:defRPr/>
            </a:pPr>
            <a:r>
              <a:rPr kumimoji="0" lang="en-US" sz="2448" b="0" i="0" u="none" strike="noStrike" kern="0" cap="none" spc="0" normalizeH="0" baseline="0" noProof="0" dirty="0">
                <a:ln>
                  <a:noFill/>
                </a:ln>
                <a:solidFill>
                  <a:sysClr val="windowText" lastClr="000000"/>
                </a:solidFill>
                <a:effectLst/>
                <a:uLnTx/>
                <a:uFillTx/>
              </a:rPr>
              <a:t>Balance of control and responsibility depends on the category of the service</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MOVE-IN READY</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Use immediately with minimal configuration</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SOME ASSEMBLY REQUIRED</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Existing services are a starting point, with additional configuration for a custom fit</a:t>
            </a:r>
          </a:p>
          <a:p>
            <a:pPr marL="0" marR="0" lvl="0" indent="0" defTabSz="914400" eaLnBrk="1" fontAlgn="auto" latinLnBrk="0" hangingPunct="1">
              <a:lnSpc>
                <a:spcPct val="90000"/>
              </a:lnSpc>
              <a:spcBef>
                <a:spcPts val="1224"/>
              </a:spcBef>
              <a:spcAft>
                <a:spcPts val="612"/>
              </a:spcAft>
              <a:buClrTx/>
              <a:buSzTx/>
              <a:buFontTx/>
              <a:buNone/>
              <a:tabLst/>
              <a:defRPr/>
            </a:pPr>
            <a:r>
              <a:rPr kumimoji="0" lang="en-US" sz="2040" b="0" i="0" u="none" strike="noStrike" kern="0" cap="none" spc="0" normalizeH="0" baseline="0" noProof="0" dirty="0">
                <a:ln>
                  <a:noFill/>
                </a:ln>
                <a:solidFill>
                  <a:sysClr val="windowText" lastClr="000000"/>
                </a:solidFill>
                <a:effectLst/>
                <a:uLnTx/>
                <a:uFillTx/>
                <a:latin typeface="Segoe UI Semibold" panose="020B0702040204020203" pitchFamily="34" charset="0"/>
                <a:cs typeface="Segoe UI Semibold" panose="020B0702040204020203" pitchFamily="34" charset="0"/>
              </a:rPr>
              <a:t>BUILD FROM THE GROUND UP</a:t>
            </a:r>
          </a:p>
          <a:p>
            <a:pPr marL="0" marR="0" lvl="0" indent="0" defTabSz="914400" eaLnBrk="1" fontAlgn="auto" latinLnBrk="0" hangingPunct="1">
              <a:lnSpc>
                <a:spcPct val="90000"/>
              </a:lnSpc>
              <a:spcBef>
                <a:spcPts val="0"/>
              </a:spcBef>
              <a:spcAft>
                <a:spcPts val="612"/>
              </a:spcAft>
              <a:buClrTx/>
              <a:buSzTx/>
              <a:buFontTx/>
              <a:buNone/>
              <a:tabLst/>
              <a:defRPr/>
            </a:pPr>
            <a:r>
              <a:rPr kumimoji="0" lang="en-US" sz="1873" b="0" i="0" u="none" strike="noStrike" kern="0" cap="none" spc="0" normalizeH="0" baseline="0" noProof="0" dirty="0">
                <a:ln>
                  <a:noFill/>
                </a:ln>
                <a:solidFill>
                  <a:sysClr val="windowText" lastClr="000000"/>
                </a:solidFill>
                <a:effectLst/>
                <a:uLnTx/>
                <a:uFillTx/>
              </a:rPr>
              <a:t>Building blocks, create your own solution or apps from scratch</a:t>
            </a:r>
          </a:p>
        </p:txBody>
      </p:sp>
      <p:graphicFrame>
        <p:nvGraphicFramePr>
          <p:cNvPr id="6" name="Table 5"/>
          <p:cNvGraphicFramePr>
            <a:graphicFrameLocks noGrp="1"/>
          </p:cNvGraphicFramePr>
          <p:nvPr>
            <p:extLst/>
          </p:nvPr>
        </p:nvGraphicFramePr>
        <p:xfrm>
          <a:off x="7066414" y="544224"/>
          <a:ext cx="5044070" cy="5238976"/>
        </p:xfrm>
        <a:graphic>
          <a:graphicData uri="http://schemas.openxmlformats.org/drawingml/2006/table">
            <a:tbl>
              <a:tblPr firstRow="1" bandRow="1">
                <a:tableStyleId>{5940675A-B579-460E-94D1-54222C63F5DA}</a:tableStyleId>
              </a:tblPr>
              <a:tblGrid>
                <a:gridCol w="1865150">
                  <a:extLst>
                    <a:ext uri="{9D8B030D-6E8A-4147-A177-3AD203B41FA5}">
                      <a16:colId xmlns:a16="http://schemas.microsoft.com/office/drawing/2014/main" val="2544153837"/>
                    </a:ext>
                  </a:extLst>
                </a:gridCol>
                <a:gridCol w="923636">
                  <a:extLst>
                    <a:ext uri="{9D8B030D-6E8A-4147-A177-3AD203B41FA5}">
                      <a16:colId xmlns:a16="http://schemas.microsoft.com/office/drawing/2014/main" val="3937659814"/>
                    </a:ext>
                  </a:extLst>
                </a:gridCol>
                <a:gridCol w="655782">
                  <a:extLst>
                    <a:ext uri="{9D8B030D-6E8A-4147-A177-3AD203B41FA5}">
                      <a16:colId xmlns:a16="http://schemas.microsoft.com/office/drawing/2014/main" val="2750310453"/>
                    </a:ext>
                  </a:extLst>
                </a:gridCol>
                <a:gridCol w="729673">
                  <a:extLst>
                    <a:ext uri="{9D8B030D-6E8A-4147-A177-3AD203B41FA5}">
                      <a16:colId xmlns:a16="http://schemas.microsoft.com/office/drawing/2014/main" val="1063817949"/>
                    </a:ext>
                  </a:extLst>
                </a:gridCol>
                <a:gridCol w="869829">
                  <a:extLst>
                    <a:ext uri="{9D8B030D-6E8A-4147-A177-3AD203B41FA5}">
                      <a16:colId xmlns:a16="http://schemas.microsoft.com/office/drawing/2014/main" val="449148099"/>
                    </a:ext>
                  </a:extLst>
                </a:gridCol>
              </a:tblGrid>
              <a:tr h="366628">
                <a:tc>
                  <a:txBody>
                    <a:bodyPr/>
                    <a:lstStyle/>
                    <a:p>
                      <a:r>
                        <a:rPr lang="en-US" sz="1600" b="0" dirty="0">
                          <a:solidFill>
                            <a:schemeClr val="bg1"/>
                          </a:solidFill>
                          <a:latin typeface="Segoe UI Semibold" panose="020B0702040204020203" pitchFamily="34" charset="0"/>
                          <a:cs typeface="Segoe UI Semibold" panose="020B0702040204020203" pitchFamily="34" charset="0"/>
                        </a:rPr>
                        <a:t>Responsibility</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On-</a:t>
                      </a:r>
                      <a:r>
                        <a:rPr lang="en-US" sz="1400" b="0" dirty="0" err="1">
                          <a:solidFill>
                            <a:schemeClr val="bg1"/>
                          </a:solidFill>
                          <a:latin typeface="Segoe UI Semibold" panose="020B0702040204020203" pitchFamily="34" charset="0"/>
                          <a:cs typeface="Segoe UI Semibold" panose="020B0702040204020203" pitchFamily="34" charset="0"/>
                        </a:rPr>
                        <a:t>Prem</a:t>
                      </a:r>
                      <a:endParaRPr lang="en-US" sz="1400" b="0" dirty="0">
                        <a:solidFill>
                          <a:schemeClr val="bg1"/>
                        </a:solidFill>
                        <a:latin typeface="Segoe UI Semibold" panose="020B0702040204020203" pitchFamily="34" charset="0"/>
                        <a:cs typeface="Segoe UI Semibold" panose="020B0702040204020203" pitchFamily="34" charset="0"/>
                      </a:endParaRP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IaaS</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PaaS</a:t>
                      </a:r>
                    </a:p>
                  </a:txBody>
                  <a:tcPr>
                    <a:lnB w="12700" cap="flat" cmpd="sng" algn="ctr">
                      <a:solidFill>
                        <a:schemeClr val="bg1"/>
                      </a:solidFill>
                      <a:prstDash val="solid"/>
                      <a:round/>
                      <a:headEnd type="none" w="med" len="med"/>
                      <a:tailEnd type="none" w="med" len="med"/>
                    </a:lnB>
                    <a:solidFill>
                      <a:schemeClr val="tx1"/>
                    </a:solidFill>
                  </a:tcPr>
                </a:tc>
                <a:tc>
                  <a:txBody>
                    <a:bodyPr/>
                    <a:lstStyle/>
                    <a:p>
                      <a:r>
                        <a:rPr lang="en-US" sz="1400" b="0" dirty="0">
                          <a:solidFill>
                            <a:schemeClr val="bg1"/>
                          </a:solidFill>
                          <a:latin typeface="Segoe UI Semibold" panose="020B0702040204020203" pitchFamily="34" charset="0"/>
                          <a:cs typeface="Segoe UI Semibold" panose="020B0702040204020203" pitchFamily="34" charset="0"/>
                        </a:rPr>
                        <a:t>SaaS</a:t>
                      </a:r>
                    </a:p>
                  </a:txBody>
                  <a:tcPr>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345694766"/>
                  </a:ext>
                </a:extLst>
              </a:tr>
              <a:tr h="541372">
                <a:tc>
                  <a:txBody>
                    <a:bodyPr/>
                    <a:lstStyle/>
                    <a:p>
                      <a:r>
                        <a:rPr lang="en-US" sz="1600" dirty="0">
                          <a:solidFill>
                            <a:schemeClr val="bg1"/>
                          </a:solidFill>
                        </a:rPr>
                        <a:t>Applications</a:t>
                      </a:r>
                    </a:p>
                  </a:txBody>
                  <a:tcPr anchor="b">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tc>
                  <a:txBody>
                    <a:bodyPr/>
                    <a:lstStyle/>
                    <a:p>
                      <a:endParaRPr lang="en-US" dirty="0">
                        <a:solidFill>
                          <a:schemeClr val="bg1"/>
                        </a:solidFill>
                      </a:endParaRPr>
                    </a:p>
                  </a:txBody>
                  <a:tcPr>
                    <a:lnT w="12700" cap="flat" cmpd="sng" algn="ctr">
                      <a:solidFill>
                        <a:schemeClr val="bg1"/>
                      </a:solidFill>
                      <a:prstDash val="solid"/>
                      <a:round/>
                      <a:headEnd type="none" w="med" len="med"/>
                      <a:tailEnd type="none" w="med" len="med"/>
                    </a:lnT>
                    <a:solidFill>
                      <a:schemeClr val="tx1"/>
                    </a:solidFill>
                  </a:tcPr>
                </a:tc>
                <a:extLst>
                  <a:ext uri="{0D108BD9-81ED-4DB2-BD59-A6C34878D82A}">
                    <a16:rowId xmlns:a16="http://schemas.microsoft.com/office/drawing/2014/main" val="975920690"/>
                  </a:ext>
                </a:extLst>
              </a:tr>
              <a:tr h="541372">
                <a:tc>
                  <a:txBody>
                    <a:bodyPr/>
                    <a:lstStyle/>
                    <a:p>
                      <a:r>
                        <a:rPr lang="en-US" sz="1600" dirty="0">
                          <a:solidFill>
                            <a:schemeClr val="bg1"/>
                          </a:solidFill>
                        </a:rPr>
                        <a:t>Data</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958753268"/>
                  </a:ext>
                </a:extLst>
              </a:tr>
              <a:tr h="541372">
                <a:tc>
                  <a:txBody>
                    <a:bodyPr/>
                    <a:lstStyle/>
                    <a:p>
                      <a:r>
                        <a:rPr lang="en-US" sz="1600" dirty="0">
                          <a:solidFill>
                            <a:schemeClr val="bg1"/>
                          </a:solidFill>
                        </a:rPr>
                        <a:t>Runtime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1033960191"/>
                  </a:ext>
                </a:extLst>
              </a:tr>
              <a:tr h="541372">
                <a:tc>
                  <a:txBody>
                    <a:bodyPr/>
                    <a:lstStyle/>
                    <a:p>
                      <a:r>
                        <a:rPr lang="en-US" sz="1600" dirty="0">
                          <a:solidFill>
                            <a:schemeClr val="bg1"/>
                          </a:solidFill>
                        </a:rPr>
                        <a:t>Middleware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876098919"/>
                  </a:ext>
                </a:extLst>
              </a:tr>
              <a:tr h="541372">
                <a:tc>
                  <a:txBody>
                    <a:bodyPr/>
                    <a:lstStyle/>
                    <a:p>
                      <a:r>
                        <a:rPr lang="en-US" sz="1600" dirty="0">
                          <a:solidFill>
                            <a:schemeClr val="bg1"/>
                          </a:solidFill>
                        </a:rPr>
                        <a:t>O/S</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899666371"/>
                  </a:ext>
                </a:extLst>
              </a:tr>
              <a:tr h="541372">
                <a:tc>
                  <a:txBody>
                    <a:bodyPr/>
                    <a:lstStyle/>
                    <a:p>
                      <a:r>
                        <a:rPr lang="en-US" sz="1600" dirty="0">
                          <a:solidFill>
                            <a:schemeClr val="bg1"/>
                          </a:solidFill>
                        </a:rPr>
                        <a:t>Virtualization</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337277180"/>
                  </a:ext>
                </a:extLst>
              </a:tr>
              <a:tr h="541372">
                <a:tc>
                  <a:txBody>
                    <a:bodyPr/>
                    <a:lstStyle/>
                    <a:p>
                      <a:r>
                        <a:rPr lang="en-US" sz="1600" dirty="0">
                          <a:solidFill>
                            <a:schemeClr val="bg1"/>
                          </a:solidFill>
                        </a:rPr>
                        <a:t>Servers</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943673154"/>
                  </a:ext>
                </a:extLst>
              </a:tr>
              <a:tr h="541372">
                <a:tc>
                  <a:txBody>
                    <a:bodyPr/>
                    <a:lstStyle/>
                    <a:p>
                      <a:r>
                        <a:rPr lang="en-US" sz="1600" dirty="0">
                          <a:solidFill>
                            <a:schemeClr val="bg1"/>
                          </a:solidFill>
                        </a:rPr>
                        <a:t>Storage</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802216785"/>
                  </a:ext>
                </a:extLst>
              </a:tr>
              <a:tr h="541372">
                <a:tc>
                  <a:txBody>
                    <a:bodyPr/>
                    <a:lstStyle/>
                    <a:p>
                      <a:r>
                        <a:rPr lang="en-US" sz="1600" dirty="0">
                          <a:solidFill>
                            <a:schemeClr val="bg1"/>
                          </a:solidFill>
                        </a:rPr>
                        <a:t>Networking</a:t>
                      </a:r>
                    </a:p>
                  </a:txBody>
                  <a:tcPr anchor="b">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endParaRPr>
                    </a:p>
                  </a:txBody>
                  <a:tcPr>
                    <a:solidFill>
                      <a:schemeClr val="tx1"/>
                    </a:solidFill>
                  </a:tcPr>
                </a:tc>
                <a:tc>
                  <a:txBody>
                    <a:bodyPr/>
                    <a:lstStyle/>
                    <a:p>
                      <a:endParaRPr lang="en-US" dirty="0">
                        <a:solidFill>
                          <a:schemeClr val="bg1"/>
                        </a:solidFill>
                        <a:highlight>
                          <a:srgbClr val="FFFF00"/>
                        </a:highlight>
                      </a:endParaRPr>
                    </a:p>
                  </a:txBody>
                  <a:tcPr>
                    <a:solidFill>
                      <a:schemeClr val="tx1"/>
                    </a:solidFill>
                  </a:tcPr>
                </a:tc>
                <a:tc>
                  <a:txBody>
                    <a:bodyPr/>
                    <a:lstStyle/>
                    <a:p>
                      <a:endParaRPr lang="en-US" dirty="0">
                        <a:solidFill>
                          <a:schemeClr val="bg1"/>
                        </a:solidFill>
                      </a:endParaRPr>
                    </a:p>
                  </a:txBody>
                  <a:tcPr>
                    <a:solidFill>
                      <a:schemeClr val="tx1"/>
                    </a:solidFill>
                  </a:tcPr>
                </a:tc>
                <a:extLst>
                  <a:ext uri="{0D108BD9-81ED-4DB2-BD59-A6C34878D82A}">
                    <a16:rowId xmlns:a16="http://schemas.microsoft.com/office/drawing/2014/main" val="2384714135"/>
                  </a:ext>
                </a:extLst>
              </a:tr>
            </a:tbl>
          </a:graphicData>
        </a:graphic>
      </p:graphicFrame>
      <p:grpSp>
        <p:nvGrpSpPr>
          <p:cNvPr id="49" name="Group 48"/>
          <p:cNvGrpSpPr/>
          <p:nvPr/>
        </p:nvGrpSpPr>
        <p:grpSpPr>
          <a:xfrm>
            <a:off x="11310058" y="1049587"/>
            <a:ext cx="457201" cy="4734008"/>
            <a:chOff x="9027714" y="1049587"/>
            <a:chExt cx="457201" cy="4734008"/>
          </a:xfrm>
        </p:grpSpPr>
        <p:sp>
          <p:nvSpPr>
            <p:cNvPr id="7" name="Rectangle 6"/>
            <p:cNvSpPr/>
            <p:nvPr/>
          </p:nvSpPr>
          <p:spPr bwMode="auto">
            <a:xfrm>
              <a:off x="9027715" y="1049587"/>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2" name="Rectangle 11"/>
            <p:cNvSpPr/>
            <p:nvPr/>
          </p:nvSpPr>
          <p:spPr bwMode="auto">
            <a:xfrm>
              <a:off x="9027715" y="1584188"/>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6" name="Rectangle 15"/>
            <p:cNvSpPr/>
            <p:nvPr/>
          </p:nvSpPr>
          <p:spPr bwMode="auto">
            <a:xfrm>
              <a:off x="9027715" y="211878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0" name="Rectangle 19"/>
            <p:cNvSpPr/>
            <p:nvPr/>
          </p:nvSpPr>
          <p:spPr bwMode="auto">
            <a:xfrm>
              <a:off x="9027715" y="265339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4" name="Rectangle 23"/>
            <p:cNvSpPr/>
            <p:nvPr/>
          </p:nvSpPr>
          <p:spPr bwMode="auto">
            <a:xfrm>
              <a:off x="9027715" y="318799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8" name="Rectangle 27"/>
            <p:cNvSpPr/>
            <p:nvPr/>
          </p:nvSpPr>
          <p:spPr bwMode="auto">
            <a:xfrm>
              <a:off x="9027715" y="3722592"/>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2" name="Rectangle 31"/>
            <p:cNvSpPr/>
            <p:nvPr/>
          </p:nvSpPr>
          <p:spPr bwMode="auto">
            <a:xfrm>
              <a:off x="9027715" y="4257193"/>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6" name="Rectangle 35"/>
            <p:cNvSpPr/>
            <p:nvPr/>
          </p:nvSpPr>
          <p:spPr bwMode="auto">
            <a:xfrm>
              <a:off x="9027715" y="4791794"/>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0" name="Rectangle 39"/>
            <p:cNvSpPr/>
            <p:nvPr/>
          </p:nvSpPr>
          <p:spPr bwMode="auto">
            <a:xfrm>
              <a:off x="9027714" y="5326395"/>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50" name="Group 49"/>
          <p:cNvGrpSpPr/>
          <p:nvPr/>
        </p:nvGrpSpPr>
        <p:grpSpPr>
          <a:xfrm>
            <a:off x="10623205" y="1049587"/>
            <a:ext cx="457200" cy="4734008"/>
            <a:chOff x="9691654" y="1049587"/>
            <a:chExt cx="457200" cy="4734008"/>
          </a:xfrm>
        </p:grpSpPr>
        <p:sp>
          <p:nvSpPr>
            <p:cNvPr id="8" name="Rectangle 7"/>
            <p:cNvSpPr/>
            <p:nvPr/>
          </p:nvSpPr>
          <p:spPr bwMode="auto">
            <a:xfrm>
              <a:off x="9691654"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3" name="Rectangle 12"/>
            <p:cNvSpPr/>
            <p:nvPr/>
          </p:nvSpPr>
          <p:spPr bwMode="auto">
            <a:xfrm>
              <a:off x="9691654" y="1584188"/>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7" name="Rectangle 16"/>
            <p:cNvSpPr/>
            <p:nvPr/>
          </p:nvSpPr>
          <p:spPr bwMode="auto">
            <a:xfrm>
              <a:off x="9691654" y="211878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1" name="Rectangle 20"/>
            <p:cNvSpPr/>
            <p:nvPr/>
          </p:nvSpPr>
          <p:spPr bwMode="auto">
            <a:xfrm>
              <a:off x="9691654" y="265339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5" name="Rectangle 24"/>
            <p:cNvSpPr/>
            <p:nvPr/>
          </p:nvSpPr>
          <p:spPr bwMode="auto">
            <a:xfrm>
              <a:off x="9691654" y="318799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9" name="Rectangle 28"/>
            <p:cNvSpPr/>
            <p:nvPr/>
          </p:nvSpPr>
          <p:spPr bwMode="auto">
            <a:xfrm>
              <a:off x="9691654" y="3722592"/>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3" name="Rectangle 32"/>
            <p:cNvSpPr/>
            <p:nvPr/>
          </p:nvSpPr>
          <p:spPr bwMode="auto">
            <a:xfrm>
              <a:off x="9691654" y="4257193"/>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7" name="Rectangle 36"/>
            <p:cNvSpPr/>
            <p:nvPr/>
          </p:nvSpPr>
          <p:spPr bwMode="auto">
            <a:xfrm>
              <a:off x="9691654" y="4791794"/>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1" name="Rectangle 40"/>
            <p:cNvSpPr/>
            <p:nvPr/>
          </p:nvSpPr>
          <p:spPr bwMode="auto">
            <a:xfrm>
              <a:off x="9691654" y="5326395"/>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61" name="Group 60"/>
          <p:cNvGrpSpPr/>
          <p:nvPr/>
        </p:nvGrpSpPr>
        <p:grpSpPr>
          <a:xfrm>
            <a:off x="9927769" y="1049587"/>
            <a:ext cx="465783" cy="4733613"/>
            <a:chOff x="10608689" y="1049587"/>
            <a:chExt cx="465783" cy="4733613"/>
          </a:xfrm>
        </p:grpSpPr>
        <p:sp>
          <p:nvSpPr>
            <p:cNvPr id="9" name="Rectangle 8"/>
            <p:cNvSpPr/>
            <p:nvPr/>
          </p:nvSpPr>
          <p:spPr bwMode="auto">
            <a:xfrm>
              <a:off x="10608689"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4" name="Rectangle 13"/>
            <p:cNvSpPr/>
            <p:nvPr/>
          </p:nvSpPr>
          <p:spPr bwMode="auto">
            <a:xfrm>
              <a:off x="10608689" y="158413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8" name="Rectangle 17"/>
            <p:cNvSpPr/>
            <p:nvPr/>
          </p:nvSpPr>
          <p:spPr bwMode="auto">
            <a:xfrm>
              <a:off x="10608689" y="211869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2" name="Rectangle 21"/>
            <p:cNvSpPr/>
            <p:nvPr/>
          </p:nvSpPr>
          <p:spPr bwMode="auto">
            <a:xfrm>
              <a:off x="10608689" y="2653243"/>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6" name="Rectangle 25"/>
            <p:cNvSpPr/>
            <p:nvPr/>
          </p:nvSpPr>
          <p:spPr bwMode="auto">
            <a:xfrm>
              <a:off x="10608689" y="3187795"/>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0" name="Rectangle 29"/>
            <p:cNvSpPr/>
            <p:nvPr/>
          </p:nvSpPr>
          <p:spPr bwMode="auto">
            <a:xfrm>
              <a:off x="10608689" y="3722347"/>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4" name="Rectangle 33"/>
            <p:cNvSpPr/>
            <p:nvPr/>
          </p:nvSpPr>
          <p:spPr bwMode="auto">
            <a:xfrm>
              <a:off x="10608689" y="4256899"/>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8" name="Rectangle 37"/>
            <p:cNvSpPr/>
            <p:nvPr/>
          </p:nvSpPr>
          <p:spPr bwMode="auto">
            <a:xfrm>
              <a:off x="10608689" y="4791451"/>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2" name="Rectangle 41"/>
            <p:cNvSpPr/>
            <p:nvPr/>
          </p:nvSpPr>
          <p:spPr bwMode="auto">
            <a:xfrm>
              <a:off x="10617272" y="5326000"/>
              <a:ext cx="457200" cy="45720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60" name="Group 59"/>
          <p:cNvGrpSpPr/>
          <p:nvPr/>
        </p:nvGrpSpPr>
        <p:grpSpPr>
          <a:xfrm>
            <a:off x="9240916" y="1049587"/>
            <a:ext cx="457200" cy="4733613"/>
            <a:chOff x="11310059" y="1049587"/>
            <a:chExt cx="457200" cy="4733613"/>
          </a:xfrm>
        </p:grpSpPr>
        <p:sp>
          <p:nvSpPr>
            <p:cNvPr id="10" name="Rectangle 9"/>
            <p:cNvSpPr/>
            <p:nvPr/>
          </p:nvSpPr>
          <p:spPr bwMode="auto">
            <a:xfrm>
              <a:off x="11310059" y="104958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5" name="Rectangle 14"/>
            <p:cNvSpPr/>
            <p:nvPr/>
          </p:nvSpPr>
          <p:spPr bwMode="auto">
            <a:xfrm>
              <a:off x="11310059" y="158413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9" name="Rectangle 18"/>
            <p:cNvSpPr/>
            <p:nvPr/>
          </p:nvSpPr>
          <p:spPr bwMode="auto">
            <a:xfrm>
              <a:off x="11310059" y="211869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3" name="Rectangle 22"/>
            <p:cNvSpPr/>
            <p:nvPr/>
          </p:nvSpPr>
          <p:spPr bwMode="auto">
            <a:xfrm>
              <a:off x="11310059" y="2653243"/>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7" name="Rectangle 26"/>
            <p:cNvSpPr/>
            <p:nvPr/>
          </p:nvSpPr>
          <p:spPr bwMode="auto">
            <a:xfrm>
              <a:off x="11310059" y="3187795"/>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1" name="Rectangle 30"/>
            <p:cNvSpPr/>
            <p:nvPr/>
          </p:nvSpPr>
          <p:spPr bwMode="auto">
            <a:xfrm>
              <a:off x="11310059" y="3722347"/>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5" name="Rectangle 34"/>
            <p:cNvSpPr/>
            <p:nvPr/>
          </p:nvSpPr>
          <p:spPr bwMode="auto">
            <a:xfrm>
              <a:off x="11310059" y="4256899"/>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9" name="Rectangle 38"/>
            <p:cNvSpPr/>
            <p:nvPr/>
          </p:nvSpPr>
          <p:spPr bwMode="auto">
            <a:xfrm>
              <a:off x="11310059" y="4791451"/>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3" name="Rectangle 42"/>
            <p:cNvSpPr/>
            <p:nvPr/>
          </p:nvSpPr>
          <p:spPr bwMode="auto">
            <a:xfrm>
              <a:off x="11310059" y="5326000"/>
              <a:ext cx="457200" cy="45720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59" name="Group 58"/>
          <p:cNvGrpSpPr/>
          <p:nvPr/>
        </p:nvGrpSpPr>
        <p:grpSpPr>
          <a:xfrm>
            <a:off x="10652747" y="6083470"/>
            <a:ext cx="1402739" cy="517065"/>
            <a:chOff x="9205950" y="5966176"/>
            <a:chExt cx="1402739" cy="517065"/>
          </a:xfrm>
        </p:grpSpPr>
        <p:sp>
          <p:nvSpPr>
            <p:cNvPr id="54" name="Rectangle 53"/>
            <p:cNvSpPr/>
            <p:nvPr/>
          </p:nvSpPr>
          <p:spPr bwMode="auto">
            <a:xfrm>
              <a:off x="9205950" y="6071863"/>
              <a:ext cx="274320" cy="274320"/>
            </a:xfrm>
            <a:prstGeom prst="rect">
              <a:avLst/>
            </a:prstGeom>
            <a:solidFill>
              <a:schemeClr val="bg1">
                <a:lumMod val="20000"/>
                <a:lumOff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55" name="TextBox 54"/>
            <p:cNvSpPr txBox="1"/>
            <p:nvPr/>
          </p:nvSpPr>
          <p:spPr>
            <a:xfrm>
              <a:off x="9381237" y="5966176"/>
              <a:ext cx="1227452" cy="517065"/>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solidFill>
                    <a:schemeClr val="bg1"/>
                  </a:solidFill>
                  <a:effectLst/>
                  <a:uLnTx/>
                  <a:uFillTx/>
                </a:rPr>
                <a:t>Microsoft</a:t>
              </a:r>
            </a:p>
          </p:txBody>
        </p:sp>
      </p:grpSp>
      <p:grpSp>
        <p:nvGrpSpPr>
          <p:cNvPr id="58" name="Group 57"/>
          <p:cNvGrpSpPr/>
          <p:nvPr/>
        </p:nvGrpSpPr>
        <p:grpSpPr>
          <a:xfrm>
            <a:off x="9240916" y="6083470"/>
            <a:ext cx="1389181" cy="517065"/>
            <a:chOff x="10595131" y="5966176"/>
            <a:chExt cx="1389181" cy="517065"/>
          </a:xfrm>
        </p:grpSpPr>
        <p:sp>
          <p:nvSpPr>
            <p:cNvPr id="56" name="Rectangle 55"/>
            <p:cNvSpPr/>
            <p:nvPr/>
          </p:nvSpPr>
          <p:spPr bwMode="auto">
            <a:xfrm>
              <a:off x="10595131" y="6071862"/>
              <a:ext cx="274320" cy="27432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57" name="TextBox 56"/>
            <p:cNvSpPr txBox="1"/>
            <p:nvPr/>
          </p:nvSpPr>
          <p:spPr>
            <a:xfrm>
              <a:off x="10742947" y="5966176"/>
              <a:ext cx="1241365" cy="517065"/>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solidFill>
                    <a:schemeClr val="bg1"/>
                  </a:solidFill>
                  <a:effectLst/>
                  <a:uLnTx/>
                  <a:uFillTx/>
                </a:rPr>
                <a:t>Customer</a:t>
              </a:r>
            </a:p>
          </p:txBody>
        </p:sp>
      </p:grpSp>
    </p:spTree>
    <p:extLst>
      <p:ext uri="{BB962C8B-B14F-4D97-AF65-F5344CB8AC3E}">
        <p14:creationId xmlns:p14="http://schemas.microsoft.com/office/powerpoint/2010/main" val="1434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1+#ppt_w/2"/>
                                          </p:val>
                                        </p:tav>
                                        <p:tav tm="100000">
                                          <p:val>
                                            <p:strVal val="#ppt_x"/>
                                          </p:val>
                                        </p:tav>
                                      </p:tavLst>
                                    </p:anim>
                                    <p:anim calcmode="lin" valueType="num">
                                      <p:cBhvr additive="base">
                                        <p:cTn id="8" dur="500" fill="hold"/>
                                        <p:tgtEl>
                                          <p:spTgt spid="5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500"/>
                                        <p:tgtEl>
                                          <p:spTgt spid="50"/>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fade">
                                      <p:cBhvr>
                                        <p:cTn id="28" dur="500"/>
                                        <p:tgtEl>
                                          <p:spTgt spid="60"/>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59"/>
                                        </p:tgtEl>
                                        <p:attrNameLst>
                                          <p:attrName>style.visibility</p:attrName>
                                        </p:attrNameLst>
                                      </p:cBhvr>
                                      <p:to>
                                        <p:strVal val="visible"/>
                                      </p:to>
                                    </p:set>
                                    <p:animEffect transition="in" filter="fade">
                                      <p:cBhvr>
                                        <p:cTn id="32" dur="500"/>
                                        <p:tgtEl>
                                          <p:spTgt spid="59"/>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Benefits of Microsoft Azure PaaS</a:t>
            </a:r>
            <a:br>
              <a:rPr lang="en-US" dirty="0"/>
            </a:br>
            <a:r>
              <a:rPr lang="en-US" sz="3200" dirty="0"/>
              <a:t>Forrester total economic impact results</a:t>
            </a:r>
            <a:endParaRPr lang="en-US" dirty="0"/>
          </a:p>
        </p:txBody>
      </p:sp>
      <p:sp>
        <p:nvSpPr>
          <p:cNvPr id="56" name="Text Placeholder 2"/>
          <p:cNvSpPr>
            <a:spLocks noGrp="1"/>
          </p:cNvSpPr>
          <p:nvPr>
            <p:ph type="body" sz="quarter" idx="10"/>
          </p:nvPr>
        </p:nvSpPr>
        <p:spPr>
          <a:xfrm>
            <a:off x="274638" y="1683098"/>
            <a:ext cx="11887200" cy="849463"/>
          </a:xfrm>
        </p:spPr>
        <p:txBody>
          <a:bodyPr/>
          <a:lstStyle/>
          <a:p>
            <a:r>
              <a:rPr lang="en-US" sz="2400" dirty="0">
                <a:solidFill>
                  <a:schemeClr val="tx1"/>
                </a:solidFill>
                <a:latin typeface="Segoe UI Semilight" panose="020B0402040204020203" pitchFamily="34" charset="0"/>
                <a:cs typeface="Segoe UI Semilight" panose="020B0402040204020203" pitchFamily="34" charset="0"/>
              </a:rPr>
              <a:t>Interviewed organizations reported on the financial and business benefits of shifting application development and deployment from Azure IaaS to Azure PaaS</a:t>
            </a:r>
          </a:p>
        </p:txBody>
      </p:sp>
      <p:sp>
        <p:nvSpPr>
          <p:cNvPr id="53" name="Rectangle 52"/>
          <p:cNvSpPr/>
          <p:nvPr/>
        </p:nvSpPr>
        <p:spPr>
          <a:xfrm>
            <a:off x="274638" y="6129818"/>
            <a:ext cx="11887200" cy="603242"/>
          </a:xfrm>
          <a:prstGeom prst="rect">
            <a:avLst/>
          </a:prstGeom>
        </p:spPr>
        <p:txBody>
          <a:bodyPr wrap="square" lIns="182880" tIns="146304" rIns="182880" bIns="146304">
            <a:spAutoFit/>
          </a:bodyPr>
          <a:lstStyle/>
          <a:p>
            <a:pPr marL="0" marR="0" lvl="0" indent="0" defTabSz="914224"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chemeClr val="tx1"/>
                    </a:gs>
                    <a:gs pos="100000">
                      <a:schemeClr val="tx1"/>
                    </a:gs>
                  </a:gsLst>
                  <a:lin ang="5400000" scaled="1"/>
                </a:gradFill>
                <a:effectLst/>
                <a:uLnTx/>
                <a:uFillTx/>
              </a:rPr>
              <a:t>Based on five-year, risk-adjusted figures for a composite organization constructed from aggregated interviews with eight Microsoft Azure IaaS customers.</a:t>
            </a:r>
          </a:p>
          <a:p>
            <a:pPr marL="0" marR="0" lvl="0" indent="0" defTabSz="914224"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chemeClr val="tx1"/>
                    </a:gs>
                    <a:gs pos="100000">
                      <a:schemeClr val="tx1"/>
                    </a:gs>
                  </a:gsLst>
                  <a:lin ang="5400000" scaled="1"/>
                </a:gradFill>
                <a:effectLst/>
                <a:uLnTx/>
                <a:uFillTx/>
              </a:rPr>
              <a:t>Source:  “The Total Economic Impact Of Microsoft Azure PaaS,” a commissioned study conducted by Forrester Consulting, June 2016</a:t>
            </a:r>
          </a:p>
        </p:txBody>
      </p:sp>
      <p:sp>
        <p:nvSpPr>
          <p:cNvPr id="52" name="1_Text"/>
          <p:cNvSpPr/>
          <p:nvPr/>
        </p:nvSpPr>
        <p:spPr>
          <a:xfrm>
            <a:off x="457200" y="4536565"/>
            <a:ext cx="2041768"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466%</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Return on Investment</a:t>
            </a:r>
          </a:p>
        </p:txBody>
      </p:sp>
      <p:sp>
        <p:nvSpPr>
          <p:cNvPr id="54" name="2_Text"/>
          <p:cNvSpPr/>
          <p:nvPr/>
        </p:nvSpPr>
        <p:spPr>
          <a:xfrm>
            <a:off x="3228697" y="4536565"/>
            <a:ext cx="2331407"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$5.91M</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Net Present Value</a:t>
            </a:r>
          </a:p>
        </p:txBody>
      </p:sp>
      <p:sp>
        <p:nvSpPr>
          <p:cNvPr id="86" name="1_Text"/>
          <p:cNvSpPr/>
          <p:nvPr/>
        </p:nvSpPr>
        <p:spPr>
          <a:xfrm>
            <a:off x="6383474" y="4536565"/>
            <a:ext cx="1854492"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80%</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IT Time  Saved</a:t>
            </a:r>
          </a:p>
        </p:txBody>
      </p:sp>
      <p:sp>
        <p:nvSpPr>
          <p:cNvPr id="87" name="1_Text"/>
          <p:cNvSpPr/>
          <p:nvPr/>
        </p:nvSpPr>
        <p:spPr>
          <a:xfrm>
            <a:off x="8395845" y="4536565"/>
            <a:ext cx="3684683" cy="1018097"/>
          </a:xfrm>
          <a:prstGeom prst="rect">
            <a:avLst/>
          </a:prstGeom>
          <a:noFill/>
          <a:ln w="25400" cap="flat" cmpd="sng" algn="ctr">
            <a:noFill/>
            <a:prstDash val="solid"/>
          </a:ln>
          <a:effectLst/>
        </p:spPr>
        <p:txBody>
          <a:bodyPr rot="0" spcFirstLastPara="0" vertOverflow="overflow" horzOverflow="overflow" vert="horz" wrap="square" lIns="44815" tIns="44815" rIns="44815" bIns="44815" numCol="1" spcCol="0" rtlCol="0" fromWordArt="0" anchor="t" anchorCtr="0" forceAA="0" compatLnSpc="1">
            <a:prstTxWarp prst="textNoShape">
              <a:avLst/>
            </a:prstTxWarp>
            <a:noAutofit/>
          </a:bodyPr>
          <a:lstStyle/>
          <a:p>
            <a:pPr marL="0" marR="0" lvl="0" indent="0" algn="ctr" defTabSz="896010" eaLnBrk="1" fontAlgn="auto" latinLnBrk="0" hangingPunct="1">
              <a:lnSpc>
                <a:spcPct val="90000"/>
              </a:lnSpc>
              <a:spcBef>
                <a:spcPts val="769"/>
              </a:spcBef>
              <a:spcAft>
                <a:spcPts val="0"/>
              </a:spcAft>
              <a:buClrTx/>
              <a:buSzTx/>
              <a:buFontTx/>
              <a:buNone/>
              <a:tabLst/>
              <a:defRPr/>
            </a:pPr>
            <a:r>
              <a:rPr kumimoji="0" lang="en-US" sz="2400" b="0" i="0" u="none" strike="noStrike" kern="0" cap="none" spc="0" normalizeH="0" baseline="0" noProof="0" dirty="0">
                <a:ln>
                  <a:noFill/>
                </a:ln>
                <a:solidFill>
                  <a:sysClr val="windowText" lastClr="000000"/>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50%</a:t>
            </a:r>
            <a:b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br>
            <a:r>
              <a:rPr kumimoji="0" lang="en-US" sz="2400" b="0" i="0" u="none" strike="noStrike" kern="0" cap="none" spc="0" normalizeH="0" baseline="0" noProof="0" dirty="0">
                <a:ln>
                  <a:noFill/>
                </a:ln>
                <a:solidFill>
                  <a:sysClr val="windowText" lastClr="000000"/>
                </a:soli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Faster Service Deployment Time to Market</a:t>
            </a:r>
          </a:p>
        </p:txBody>
      </p:sp>
      <p:grpSp>
        <p:nvGrpSpPr>
          <p:cNvPr id="30" name="Group 29"/>
          <p:cNvGrpSpPr/>
          <p:nvPr/>
        </p:nvGrpSpPr>
        <p:grpSpPr>
          <a:xfrm>
            <a:off x="691497" y="2809428"/>
            <a:ext cx="1573175" cy="1573175"/>
            <a:chOff x="691497" y="2897089"/>
            <a:chExt cx="1573175" cy="1573175"/>
          </a:xfrm>
        </p:grpSpPr>
        <p:sp>
          <p:nvSpPr>
            <p:cNvPr id="55" name="Oval 54"/>
            <p:cNvSpPr/>
            <p:nvPr/>
          </p:nvSpPr>
          <p:spPr bwMode="auto">
            <a:xfrm>
              <a:off x="691497"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2" name="Freeform 290"/>
            <p:cNvSpPr>
              <a:spLocks noEditPoints="1"/>
            </p:cNvSpPr>
            <p:nvPr/>
          </p:nvSpPr>
          <p:spPr bwMode="auto">
            <a:xfrm>
              <a:off x="1069321" y="3306370"/>
              <a:ext cx="780610" cy="758047"/>
            </a:xfrm>
            <a:custGeom>
              <a:avLst/>
              <a:gdLst>
                <a:gd name="T0" fmla="*/ 71 w 146"/>
                <a:gd name="T1" fmla="*/ 39 h 142"/>
                <a:gd name="T2" fmla="*/ 71 w 146"/>
                <a:gd name="T3" fmla="*/ 47 h 142"/>
                <a:gd name="T4" fmla="*/ 67 w 146"/>
                <a:gd name="T5" fmla="*/ 47 h 142"/>
                <a:gd name="T6" fmla="*/ 53 w 146"/>
                <a:gd name="T7" fmla="*/ 61 h 142"/>
                <a:gd name="T8" fmla="*/ 67 w 146"/>
                <a:gd name="T9" fmla="*/ 75 h 142"/>
                <a:gd name="T10" fmla="*/ 71 w 146"/>
                <a:gd name="T11" fmla="*/ 75 h 142"/>
                <a:gd name="T12" fmla="*/ 71 w 146"/>
                <a:gd name="T13" fmla="*/ 88 h 142"/>
                <a:gd name="T14" fmla="*/ 57 w 146"/>
                <a:gd name="T15" fmla="*/ 88 h 142"/>
                <a:gd name="T16" fmla="*/ 57 w 146"/>
                <a:gd name="T17" fmla="*/ 96 h 142"/>
                <a:gd name="T18" fmla="*/ 71 w 146"/>
                <a:gd name="T19" fmla="*/ 96 h 142"/>
                <a:gd name="T20" fmla="*/ 71 w 146"/>
                <a:gd name="T21" fmla="*/ 104 h 142"/>
                <a:gd name="T22" fmla="*/ 79 w 146"/>
                <a:gd name="T23" fmla="*/ 104 h 142"/>
                <a:gd name="T24" fmla="*/ 79 w 146"/>
                <a:gd name="T25" fmla="*/ 96 h 142"/>
                <a:gd name="T26" fmla="*/ 83 w 146"/>
                <a:gd name="T27" fmla="*/ 96 h 142"/>
                <a:gd name="T28" fmla="*/ 97 w 146"/>
                <a:gd name="T29" fmla="*/ 82 h 142"/>
                <a:gd name="T30" fmla="*/ 83 w 146"/>
                <a:gd name="T31" fmla="*/ 67 h 142"/>
                <a:gd name="T32" fmla="*/ 79 w 146"/>
                <a:gd name="T33" fmla="*/ 67 h 142"/>
                <a:gd name="T34" fmla="*/ 79 w 146"/>
                <a:gd name="T35" fmla="*/ 55 h 142"/>
                <a:gd name="T36" fmla="*/ 93 w 146"/>
                <a:gd name="T37" fmla="*/ 55 h 142"/>
                <a:gd name="T38" fmla="*/ 93 w 146"/>
                <a:gd name="T39" fmla="*/ 47 h 142"/>
                <a:gd name="T40" fmla="*/ 79 w 146"/>
                <a:gd name="T41" fmla="*/ 47 h 142"/>
                <a:gd name="T42" fmla="*/ 79 w 146"/>
                <a:gd name="T43" fmla="*/ 39 h 142"/>
                <a:gd name="T44" fmla="*/ 71 w 146"/>
                <a:gd name="T45" fmla="*/ 39 h 142"/>
                <a:gd name="T46" fmla="*/ 71 w 146"/>
                <a:gd name="T47" fmla="*/ 67 h 142"/>
                <a:gd name="T48" fmla="*/ 67 w 146"/>
                <a:gd name="T49" fmla="*/ 67 h 142"/>
                <a:gd name="T50" fmla="*/ 61 w 146"/>
                <a:gd name="T51" fmla="*/ 61 h 142"/>
                <a:gd name="T52" fmla="*/ 67 w 146"/>
                <a:gd name="T53" fmla="*/ 55 h 142"/>
                <a:gd name="T54" fmla="*/ 71 w 146"/>
                <a:gd name="T55" fmla="*/ 55 h 142"/>
                <a:gd name="T56" fmla="*/ 71 w 146"/>
                <a:gd name="T57" fmla="*/ 67 h 142"/>
                <a:gd name="T58" fmla="*/ 83 w 146"/>
                <a:gd name="T59" fmla="*/ 75 h 142"/>
                <a:gd name="T60" fmla="*/ 89 w 146"/>
                <a:gd name="T61" fmla="*/ 82 h 142"/>
                <a:gd name="T62" fmla="*/ 83 w 146"/>
                <a:gd name="T63" fmla="*/ 88 h 142"/>
                <a:gd name="T64" fmla="*/ 79 w 146"/>
                <a:gd name="T65" fmla="*/ 88 h 142"/>
                <a:gd name="T66" fmla="*/ 79 w 146"/>
                <a:gd name="T67" fmla="*/ 75 h 142"/>
                <a:gd name="T68" fmla="*/ 83 w 146"/>
                <a:gd name="T69" fmla="*/ 75 h 142"/>
                <a:gd name="T70" fmla="*/ 2 w 146"/>
                <a:gd name="T71" fmla="*/ 99 h 142"/>
                <a:gd name="T72" fmla="*/ 11 w 146"/>
                <a:gd name="T73" fmla="*/ 102 h 142"/>
                <a:gd name="T74" fmla="*/ 4 w 146"/>
                <a:gd name="T75" fmla="*/ 71 h 142"/>
                <a:gd name="T76" fmla="*/ 75 w 146"/>
                <a:gd name="T77" fmla="*/ 0 h 142"/>
                <a:gd name="T78" fmla="*/ 146 w 146"/>
                <a:gd name="T79" fmla="*/ 71 h 142"/>
                <a:gd name="T80" fmla="*/ 75 w 146"/>
                <a:gd name="T81" fmla="*/ 142 h 142"/>
                <a:gd name="T82" fmla="*/ 34 w 146"/>
                <a:gd name="T83" fmla="*/ 130 h 142"/>
                <a:gd name="T84" fmla="*/ 39 w 146"/>
                <a:gd name="T85" fmla="*/ 123 h 142"/>
                <a:gd name="T86" fmla="*/ 75 w 146"/>
                <a:gd name="T87" fmla="*/ 134 h 142"/>
                <a:gd name="T88" fmla="*/ 138 w 146"/>
                <a:gd name="T89" fmla="*/ 71 h 142"/>
                <a:gd name="T90" fmla="*/ 75 w 146"/>
                <a:gd name="T91" fmla="*/ 8 h 142"/>
                <a:gd name="T92" fmla="*/ 12 w 146"/>
                <a:gd name="T93" fmla="*/ 71 h 142"/>
                <a:gd name="T94" fmla="*/ 18 w 146"/>
                <a:gd name="T95" fmla="*/ 98 h 142"/>
                <a:gd name="T96" fmla="*/ 21 w 146"/>
                <a:gd name="T97" fmla="*/ 90 h 142"/>
                <a:gd name="T98" fmla="*/ 28 w 146"/>
                <a:gd name="T99" fmla="*/ 92 h 142"/>
                <a:gd name="T100" fmla="*/ 21 w 146"/>
                <a:gd name="T101" fmla="*/ 114 h 142"/>
                <a:gd name="T102" fmla="*/ 0 w 146"/>
                <a:gd name="T103" fmla="*/ 107 h 142"/>
                <a:gd name="T104" fmla="*/ 2 w 146"/>
                <a:gd name="T105" fmla="*/ 9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2">
                  <a:moveTo>
                    <a:pt x="71" y="39"/>
                  </a:moveTo>
                  <a:cubicBezTo>
                    <a:pt x="71" y="47"/>
                    <a:pt x="71" y="47"/>
                    <a:pt x="71" y="47"/>
                  </a:cubicBezTo>
                  <a:cubicBezTo>
                    <a:pt x="67" y="47"/>
                    <a:pt x="67" y="47"/>
                    <a:pt x="67" y="47"/>
                  </a:cubicBezTo>
                  <a:cubicBezTo>
                    <a:pt x="60" y="47"/>
                    <a:pt x="53" y="53"/>
                    <a:pt x="53" y="61"/>
                  </a:cubicBezTo>
                  <a:cubicBezTo>
                    <a:pt x="53" y="69"/>
                    <a:pt x="60" y="75"/>
                    <a:pt x="67" y="75"/>
                  </a:cubicBezTo>
                  <a:cubicBezTo>
                    <a:pt x="71" y="75"/>
                    <a:pt x="71" y="75"/>
                    <a:pt x="71" y="75"/>
                  </a:cubicBezTo>
                  <a:cubicBezTo>
                    <a:pt x="71" y="88"/>
                    <a:pt x="71" y="88"/>
                    <a:pt x="71" y="88"/>
                  </a:cubicBezTo>
                  <a:cubicBezTo>
                    <a:pt x="57" y="88"/>
                    <a:pt x="57" y="88"/>
                    <a:pt x="57" y="88"/>
                  </a:cubicBezTo>
                  <a:cubicBezTo>
                    <a:pt x="57" y="96"/>
                    <a:pt x="57" y="96"/>
                    <a:pt x="57" y="96"/>
                  </a:cubicBezTo>
                  <a:cubicBezTo>
                    <a:pt x="71" y="96"/>
                    <a:pt x="71" y="96"/>
                    <a:pt x="71" y="96"/>
                  </a:cubicBezTo>
                  <a:cubicBezTo>
                    <a:pt x="71" y="104"/>
                    <a:pt x="71" y="104"/>
                    <a:pt x="71" y="104"/>
                  </a:cubicBezTo>
                  <a:cubicBezTo>
                    <a:pt x="79" y="104"/>
                    <a:pt x="79" y="104"/>
                    <a:pt x="79" y="104"/>
                  </a:cubicBezTo>
                  <a:cubicBezTo>
                    <a:pt x="79" y="96"/>
                    <a:pt x="79" y="96"/>
                    <a:pt x="79" y="96"/>
                  </a:cubicBezTo>
                  <a:cubicBezTo>
                    <a:pt x="83" y="96"/>
                    <a:pt x="83" y="96"/>
                    <a:pt x="83" y="96"/>
                  </a:cubicBezTo>
                  <a:cubicBezTo>
                    <a:pt x="90" y="96"/>
                    <a:pt x="97" y="90"/>
                    <a:pt x="97" y="82"/>
                  </a:cubicBezTo>
                  <a:cubicBezTo>
                    <a:pt x="97" y="74"/>
                    <a:pt x="90" y="67"/>
                    <a:pt x="83" y="67"/>
                  </a:cubicBezTo>
                  <a:cubicBezTo>
                    <a:pt x="79" y="67"/>
                    <a:pt x="79" y="67"/>
                    <a:pt x="79" y="67"/>
                  </a:cubicBezTo>
                  <a:cubicBezTo>
                    <a:pt x="79" y="55"/>
                    <a:pt x="79" y="55"/>
                    <a:pt x="79" y="55"/>
                  </a:cubicBezTo>
                  <a:cubicBezTo>
                    <a:pt x="93" y="55"/>
                    <a:pt x="93" y="55"/>
                    <a:pt x="93" y="55"/>
                  </a:cubicBezTo>
                  <a:cubicBezTo>
                    <a:pt x="93" y="47"/>
                    <a:pt x="93" y="47"/>
                    <a:pt x="93" y="47"/>
                  </a:cubicBezTo>
                  <a:cubicBezTo>
                    <a:pt x="79" y="47"/>
                    <a:pt x="79" y="47"/>
                    <a:pt x="79" y="47"/>
                  </a:cubicBezTo>
                  <a:cubicBezTo>
                    <a:pt x="79" y="39"/>
                    <a:pt x="79" y="39"/>
                    <a:pt x="79" y="39"/>
                  </a:cubicBezTo>
                  <a:lnTo>
                    <a:pt x="71" y="39"/>
                  </a:lnTo>
                  <a:close/>
                  <a:moveTo>
                    <a:pt x="71" y="67"/>
                  </a:moveTo>
                  <a:cubicBezTo>
                    <a:pt x="67" y="67"/>
                    <a:pt x="67" y="67"/>
                    <a:pt x="67" y="67"/>
                  </a:cubicBezTo>
                  <a:cubicBezTo>
                    <a:pt x="64" y="67"/>
                    <a:pt x="61" y="65"/>
                    <a:pt x="61" y="61"/>
                  </a:cubicBezTo>
                  <a:cubicBezTo>
                    <a:pt x="61" y="58"/>
                    <a:pt x="64" y="55"/>
                    <a:pt x="67" y="55"/>
                  </a:cubicBezTo>
                  <a:cubicBezTo>
                    <a:pt x="71" y="55"/>
                    <a:pt x="71" y="55"/>
                    <a:pt x="71" y="55"/>
                  </a:cubicBezTo>
                  <a:lnTo>
                    <a:pt x="71" y="67"/>
                  </a:lnTo>
                  <a:close/>
                  <a:moveTo>
                    <a:pt x="83" y="75"/>
                  </a:moveTo>
                  <a:cubicBezTo>
                    <a:pt x="86" y="75"/>
                    <a:pt x="89" y="78"/>
                    <a:pt x="89" y="82"/>
                  </a:cubicBezTo>
                  <a:cubicBezTo>
                    <a:pt x="89" y="85"/>
                    <a:pt x="86" y="88"/>
                    <a:pt x="83" y="88"/>
                  </a:cubicBezTo>
                  <a:cubicBezTo>
                    <a:pt x="79" y="88"/>
                    <a:pt x="79" y="88"/>
                    <a:pt x="79" y="88"/>
                  </a:cubicBezTo>
                  <a:cubicBezTo>
                    <a:pt x="79" y="75"/>
                    <a:pt x="79" y="75"/>
                    <a:pt x="79" y="75"/>
                  </a:cubicBezTo>
                  <a:lnTo>
                    <a:pt x="83" y="75"/>
                  </a:lnTo>
                  <a:close/>
                  <a:moveTo>
                    <a:pt x="2" y="99"/>
                  </a:moveTo>
                  <a:cubicBezTo>
                    <a:pt x="11" y="102"/>
                    <a:pt x="11" y="102"/>
                    <a:pt x="11" y="102"/>
                  </a:cubicBezTo>
                  <a:cubicBezTo>
                    <a:pt x="6" y="92"/>
                    <a:pt x="4" y="82"/>
                    <a:pt x="4" y="71"/>
                  </a:cubicBezTo>
                  <a:cubicBezTo>
                    <a:pt x="4" y="32"/>
                    <a:pt x="36" y="0"/>
                    <a:pt x="75" y="0"/>
                  </a:cubicBezTo>
                  <a:cubicBezTo>
                    <a:pt x="114" y="0"/>
                    <a:pt x="146" y="32"/>
                    <a:pt x="146" y="71"/>
                  </a:cubicBezTo>
                  <a:cubicBezTo>
                    <a:pt x="146" y="110"/>
                    <a:pt x="114" y="142"/>
                    <a:pt x="75" y="142"/>
                  </a:cubicBezTo>
                  <a:cubicBezTo>
                    <a:pt x="60" y="142"/>
                    <a:pt x="46" y="138"/>
                    <a:pt x="34" y="130"/>
                  </a:cubicBezTo>
                  <a:cubicBezTo>
                    <a:pt x="39" y="123"/>
                    <a:pt x="39" y="123"/>
                    <a:pt x="39" y="123"/>
                  </a:cubicBezTo>
                  <a:cubicBezTo>
                    <a:pt x="50" y="130"/>
                    <a:pt x="62" y="134"/>
                    <a:pt x="75" y="134"/>
                  </a:cubicBezTo>
                  <a:cubicBezTo>
                    <a:pt x="110" y="134"/>
                    <a:pt x="138" y="106"/>
                    <a:pt x="138" y="71"/>
                  </a:cubicBezTo>
                  <a:cubicBezTo>
                    <a:pt x="138" y="37"/>
                    <a:pt x="110" y="8"/>
                    <a:pt x="75" y="8"/>
                  </a:cubicBezTo>
                  <a:cubicBezTo>
                    <a:pt x="40" y="8"/>
                    <a:pt x="12" y="37"/>
                    <a:pt x="12" y="71"/>
                  </a:cubicBezTo>
                  <a:cubicBezTo>
                    <a:pt x="12" y="81"/>
                    <a:pt x="14" y="90"/>
                    <a:pt x="18" y="98"/>
                  </a:cubicBezTo>
                  <a:cubicBezTo>
                    <a:pt x="21" y="90"/>
                    <a:pt x="21" y="90"/>
                    <a:pt x="21" y="90"/>
                  </a:cubicBezTo>
                  <a:cubicBezTo>
                    <a:pt x="28" y="92"/>
                    <a:pt x="28" y="92"/>
                    <a:pt x="28" y="92"/>
                  </a:cubicBezTo>
                  <a:cubicBezTo>
                    <a:pt x="21" y="114"/>
                    <a:pt x="21" y="114"/>
                    <a:pt x="21" y="114"/>
                  </a:cubicBezTo>
                  <a:cubicBezTo>
                    <a:pt x="0" y="107"/>
                    <a:pt x="0" y="107"/>
                    <a:pt x="0" y="107"/>
                  </a:cubicBezTo>
                  <a:lnTo>
                    <a:pt x="2" y="9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1" name="Group 30"/>
          <p:cNvGrpSpPr/>
          <p:nvPr/>
        </p:nvGrpSpPr>
        <p:grpSpPr>
          <a:xfrm>
            <a:off x="3611531" y="2809428"/>
            <a:ext cx="1573175" cy="1573175"/>
            <a:chOff x="3611531" y="2897089"/>
            <a:chExt cx="1573175" cy="1573175"/>
          </a:xfrm>
        </p:grpSpPr>
        <p:sp>
          <p:nvSpPr>
            <p:cNvPr id="67" name="Oval 66"/>
            <p:cNvSpPr/>
            <p:nvPr/>
          </p:nvSpPr>
          <p:spPr bwMode="auto">
            <a:xfrm>
              <a:off x="3611531"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3" name="Freeform 272"/>
            <p:cNvSpPr>
              <a:spLocks noEditPoints="1"/>
            </p:cNvSpPr>
            <p:nvPr/>
          </p:nvSpPr>
          <p:spPr bwMode="auto">
            <a:xfrm>
              <a:off x="3942009" y="3363432"/>
              <a:ext cx="896647" cy="594805"/>
            </a:xfrm>
            <a:custGeom>
              <a:avLst/>
              <a:gdLst>
                <a:gd name="T0" fmla="*/ 0 w 128"/>
                <a:gd name="T1" fmla="*/ 77 h 85"/>
                <a:gd name="T2" fmla="*/ 128 w 128"/>
                <a:gd name="T3" fmla="*/ 77 h 85"/>
                <a:gd name="T4" fmla="*/ 128 w 128"/>
                <a:gd name="T5" fmla="*/ 85 h 85"/>
                <a:gd name="T6" fmla="*/ 0 w 128"/>
                <a:gd name="T7" fmla="*/ 85 h 85"/>
                <a:gd name="T8" fmla="*/ 0 w 128"/>
                <a:gd name="T9" fmla="*/ 77 h 85"/>
                <a:gd name="T10" fmla="*/ 0 w 128"/>
                <a:gd name="T11" fmla="*/ 69 h 85"/>
                <a:gd name="T12" fmla="*/ 16 w 128"/>
                <a:gd name="T13" fmla="*/ 69 h 85"/>
                <a:gd name="T14" fmla="*/ 16 w 128"/>
                <a:gd name="T15" fmla="*/ 61 h 85"/>
                <a:gd name="T16" fmla="*/ 0 w 128"/>
                <a:gd name="T17" fmla="*/ 61 h 85"/>
                <a:gd name="T18" fmla="*/ 0 w 128"/>
                <a:gd name="T19" fmla="*/ 69 h 85"/>
                <a:gd name="T20" fmla="*/ 24 w 128"/>
                <a:gd name="T21" fmla="*/ 69 h 85"/>
                <a:gd name="T22" fmla="*/ 40 w 128"/>
                <a:gd name="T23" fmla="*/ 69 h 85"/>
                <a:gd name="T24" fmla="*/ 40 w 128"/>
                <a:gd name="T25" fmla="*/ 61 h 85"/>
                <a:gd name="T26" fmla="*/ 24 w 128"/>
                <a:gd name="T27" fmla="*/ 61 h 85"/>
                <a:gd name="T28" fmla="*/ 24 w 128"/>
                <a:gd name="T29" fmla="*/ 69 h 85"/>
                <a:gd name="T30" fmla="*/ 128 w 128"/>
                <a:gd name="T31" fmla="*/ 33 h 85"/>
                <a:gd name="T32" fmla="*/ 128 w 128"/>
                <a:gd name="T33" fmla="*/ 5 h 85"/>
                <a:gd name="T34" fmla="*/ 100 w 128"/>
                <a:gd name="T35" fmla="*/ 5 h 85"/>
                <a:gd name="T36" fmla="*/ 100 w 128"/>
                <a:gd name="T37" fmla="*/ 13 h 85"/>
                <a:gd name="T38" fmla="*/ 114 w 128"/>
                <a:gd name="T39" fmla="*/ 13 h 85"/>
                <a:gd name="T40" fmla="*/ 66 w 128"/>
                <a:gd name="T41" fmla="*/ 61 h 85"/>
                <a:gd name="T42" fmla="*/ 48 w 128"/>
                <a:gd name="T43" fmla="*/ 61 h 85"/>
                <a:gd name="T44" fmla="*/ 48 w 128"/>
                <a:gd name="T45" fmla="*/ 69 h 85"/>
                <a:gd name="T46" fmla="*/ 70 w 128"/>
                <a:gd name="T47" fmla="*/ 69 h 85"/>
                <a:gd name="T48" fmla="*/ 120 w 128"/>
                <a:gd name="T49" fmla="*/ 19 h 85"/>
                <a:gd name="T50" fmla="*/ 120 w 128"/>
                <a:gd name="T51" fmla="*/ 33 h 85"/>
                <a:gd name="T52" fmla="*/ 128 w 128"/>
                <a:gd name="T53" fmla="*/ 33 h 85"/>
                <a:gd name="T54" fmla="*/ 15 w 128"/>
                <a:gd name="T55" fmla="*/ 16 h 85"/>
                <a:gd name="T56" fmla="*/ 27 w 128"/>
                <a:gd name="T57" fmla="*/ 4 h 85"/>
                <a:gd name="T58" fmla="*/ 28 w 128"/>
                <a:gd name="T59" fmla="*/ 4 h 85"/>
                <a:gd name="T60" fmla="*/ 28 w 128"/>
                <a:gd name="T61" fmla="*/ 0 h 85"/>
                <a:gd name="T62" fmla="*/ 36 w 128"/>
                <a:gd name="T63" fmla="*/ 0 h 85"/>
                <a:gd name="T64" fmla="*/ 36 w 128"/>
                <a:gd name="T65" fmla="*/ 4 h 85"/>
                <a:gd name="T66" fmla="*/ 45 w 128"/>
                <a:gd name="T67" fmla="*/ 4 h 85"/>
                <a:gd name="T68" fmla="*/ 45 w 128"/>
                <a:gd name="T69" fmla="*/ 12 h 85"/>
                <a:gd name="T70" fmla="*/ 36 w 128"/>
                <a:gd name="T71" fmla="*/ 12 h 85"/>
                <a:gd name="T72" fmla="*/ 36 w 128"/>
                <a:gd name="T73" fmla="*/ 19 h 85"/>
                <a:gd name="T74" fmla="*/ 38 w 128"/>
                <a:gd name="T75" fmla="*/ 19 h 85"/>
                <a:gd name="T76" fmla="*/ 49 w 128"/>
                <a:gd name="T77" fmla="*/ 31 h 85"/>
                <a:gd name="T78" fmla="*/ 38 w 128"/>
                <a:gd name="T79" fmla="*/ 42 h 85"/>
                <a:gd name="T80" fmla="*/ 36 w 128"/>
                <a:gd name="T81" fmla="*/ 42 h 85"/>
                <a:gd name="T82" fmla="*/ 36 w 128"/>
                <a:gd name="T83" fmla="*/ 47 h 85"/>
                <a:gd name="T84" fmla="*/ 28 w 128"/>
                <a:gd name="T85" fmla="*/ 47 h 85"/>
                <a:gd name="T86" fmla="*/ 28 w 128"/>
                <a:gd name="T87" fmla="*/ 42 h 85"/>
                <a:gd name="T88" fmla="*/ 19 w 128"/>
                <a:gd name="T89" fmla="*/ 42 h 85"/>
                <a:gd name="T90" fmla="*/ 19 w 128"/>
                <a:gd name="T91" fmla="*/ 34 h 85"/>
                <a:gd name="T92" fmla="*/ 28 w 128"/>
                <a:gd name="T93" fmla="*/ 34 h 85"/>
                <a:gd name="T94" fmla="*/ 28 w 128"/>
                <a:gd name="T95" fmla="*/ 27 h 85"/>
                <a:gd name="T96" fmla="*/ 27 w 128"/>
                <a:gd name="T97" fmla="*/ 27 h 85"/>
                <a:gd name="T98" fmla="*/ 15 w 128"/>
                <a:gd name="T99" fmla="*/ 16 h 85"/>
                <a:gd name="T100" fmla="*/ 36 w 128"/>
                <a:gd name="T101" fmla="*/ 34 h 85"/>
                <a:gd name="T102" fmla="*/ 38 w 128"/>
                <a:gd name="T103" fmla="*/ 34 h 85"/>
                <a:gd name="T104" fmla="*/ 41 w 128"/>
                <a:gd name="T105" fmla="*/ 31 h 85"/>
                <a:gd name="T106" fmla="*/ 38 w 128"/>
                <a:gd name="T107" fmla="*/ 27 h 85"/>
                <a:gd name="T108" fmla="*/ 36 w 128"/>
                <a:gd name="T109" fmla="*/ 27 h 85"/>
                <a:gd name="T110" fmla="*/ 36 w 128"/>
                <a:gd name="T111" fmla="*/ 34 h 85"/>
                <a:gd name="T112" fmla="*/ 23 w 128"/>
                <a:gd name="T113" fmla="*/ 16 h 85"/>
                <a:gd name="T114" fmla="*/ 27 w 128"/>
                <a:gd name="T115" fmla="*/ 19 h 85"/>
                <a:gd name="T116" fmla="*/ 28 w 128"/>
                <a:gd name="T117" fmla="*/ 19 h 85"/>
                <a:gd name="T118" fmla="*/ 28 w 128"/>
                <a:gd name="T119" fmla="*/ 12 h 85"/>
                <a:gd name="T120" fmla="*/ 27 w 128"/>
                <a:gd name="T121" fmla="*/ 12 h 85"/>
                <a:gd name="T122" fmla="*/ 23 w 128"/>
                <a:gd name="T123" fmla="*/ 1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8" h="85">
                  <a:moveTo>
                    <a:pt x="0" y="77"/>
                  </a:moveTo>
                  <a:cubicBezTo>
                    <a:pt x="128" y="77"/>
                    <a:pt x="128" y="77"/>
                    <a:pt x="128" y="77"/>
                  </a:cubicBezTo>
                  <a:cubicBezTo>
                    <a:pt x="128" y="85"/>
                    <a:pt x="128" y="85"/>
                    <a:pt x="128" y="85"/>
                  </a:cubicBezTo>
                  <a:cubicBezTo>
                    <a:pt x="0" y="85"/>
                    <a:pt x="0" y="85"/>
                    <a:pt x="0" y="85"/>
                  </a:cubicBezTo>
                  <a:lnTo>
                    <a:pt x="0" y="77"/>
                  </a:lnTo>
                  <a:close/>
                  <a:moveTo>
                    <a:pt x="0" y="69"/>
                  </a:moveTo>
                  <a:cubicBezTo>
                    <a:pt x="16" y="69"/>
                    <a:pt x="16" y="69"/>
                    <a:pt x="16" y="69"/>
                  </a:cubicBezTo>
                  <a:cubicBezTo>
                    <a:pt x="16" y="61"/>
                    <a:pt x="16" y="61"/>
                    <a:pt x="16" y="61"/>
                  </a:cubicBezTo>
                  <a:cubicBezTo>
                    <a:pt x="0" y="61"/>
                    <a:pt x="0" y="61"/>
                    <a:pt x="0" y="61"/>
                  </a:cubicBezTo>
                  <a:lnTo>
                    <a:pt x="0" y="69"/>
                  </a:lnTo>
                  <a:close/>
                  <a:moveTo>
                    <a:pt x="24" y="69"/>
                  </a:moveTo>
                  <a:cubicBezTo>
                    <a:pt x="40" y="69"/>
                    <a:pt x="40" y="69"/>
                    <a:pt x="40" y="69"/>
                  </a:cubicBezTo>
                  <a:cubicBezTo>
                    <a:pt x="40" y="61"/>
                    <a:pt x="40" y="61"/>
                    <a:pt x="40" y="61"/>
                  </a:cubicBezTo>
                  <a:cubicBezTo>
                    <a:pt x="24" y="61"/>
                    <a:pt x="24" y="61"/>
                    <a:pt x="24" y="61"/>
                  </a:cubicBezTo>
                  <a:lnTo>
                    <a:pt x="24" y="69"/>
                  </a:lnTo>
                  <a:close/>
                  <a:moveTo>
                    <a:pt x="128" y="33"/>
                  </a:moveTo>
                  <a:cubicBezTo>
                    <a:pt x="128" y="5"/>
                    <a:pt x="128" y="5"/>
                    <a:pt x="128" y="5"/>
                  </a:cubicBezTo>
                  <a:cubicBezTo>
                    <a:pt x="100" y="5"/>
                    <a:pt x="100" y="5"/>
                    <a:pt x="100" y="5"/>
                  </a:cubicBezTo>
                  <a:cubicBezTo>
                    <a:pt x="100" y="13"/>
                    <a:pt x="100" y="13"/>
                    <a:pt x="100" y="13"/>
                  </a:cubicBezTo>
                  <a:cubicBezTo>
                    <a:pt x="114" y="13"/>
                    <a:pt x="114" y="13"/>
                    <a:pt x="114" y="13"/>
                  </a:cubicBezTo>
                  <a:cubicBezTo>
                    <a:pt x="66" y="61"/>
                    <a:pt x="66" y="61"/>
                    <a:pt x="66" y="61"/>
                  </a:cubicBezTo>
                  <a:cubicBezTo>
                    <a:pt x="48" y="61"/>
                    <a:pt x="48" y="61"/>
                    <a:pt x="48" y="61"/>
                  </a:cubicBezTo>
                  <a:cubicBezTo>
                    <a:pt x="48" y="69"/>
                    <a:pt x="48" y="69"/>
                    <a:pt x="48" y="69"/>
                  </a:cubicBezTo>
                  <a:cubicBezTo>
                    <a:pt x="70" y="69"/>
                    <a:pt x="70" y="69"/>
                    <a:pt x="70" y="69"/>
                  </a:cubicBezTo>
                  <a:cubicBezTo>
                    <a:pt x="120" y="19"/>
                    <a:pt x="120" y="19"/>
                    <a:pt x="120" y="19"/>
                  </a:cubicBezTo>
                  <a:cubicBezTo>
                    <a:pt x="120" y="33"/>
                    <a:pt x="120" y="33"/>
                    <a:pt x="120" y="33"/>
                  </a:cubicBezTo>
                  <a:lnTo>
                    <a:pt x="128" y="33"/>
                  </a:lnTo>
                  <a:close/>
                  <a:moveTo>
                    <a:pt x="15" y="16"/>
                  </a:moveTo>
                  <a:cubicBezTo>
                    <a:pt x="15" y="10"/>
                    <a:pt x="20" y="4"/>
                    <a:pt x="27" y="4"/>
                  </a:cubicBezTo>
                  <a:cubicBezTo>
                    <a:pt x="28" y="4"/>
                    <a:pt x="28" y="4"/>
                    <a:pt x="28" y="4"/>
                  </a:cubicBezTo>
                  <a:cubicBezTo>
                    <a:pt x="28" y="0"/>
                    <a:pt x="28" y="0"/>
                    <a:pt x="28" y="0"/>
                  </a:cubicBezTo>
                  <a:cubicBezTo>
                    <a:pt x="36" y="0"/>
                    <a:pt x="36" y="0"/>
                    <a:pt x="36" y="0"/>
                  </a:cubicBezTo>
                  <a:cubicBezTo>
                    <a:pt x="36" y="4"/>
                    <a:pt x="36" y="4"/>
                    <a:pt x="36" y="4"/>
                  </a:cubicBezTo>
                  <a:cubicBezTo>
                    <a:pt x="45" y="4"/>
                    <a:pt x="45" y="4"/>
                    <a:pt x="45" y="4"/>
                  </a:cubicBezTo>
                  <a:cubicBezTo>
                    <a:pt x="45" y="12"/>
                    <a:pt x="45" y="12"/>
                    <a:pt x="45" y="12"/>
                  </a:cubicBezTo>
                  <a:cubicBezTo>
                    <a:pt x="36" y="12"/>
                    <a:pt x="36" y="12"/>
                    <a:pt x="36" y="12"/>
                  </a:cubicBezTo>
                  <a:cubicBezTo>
                    <a:pt x="36" y="19"/>
                    <a:pt x="36" y="19"/>
                    <a:pt x="36" y="19"/>
                  </a:cubicBezTo>
                  <a:cubicBezTo>
                    <a:pt x="38" y="19"/>
                    <a:pt x="38" y="19"/>
                    <a:pt x="38" y="19"/>
                  </a:cubicBezTo>
                  <a:cubicBezTo>
                    <a:pt x="44" y="19"/>
                    <a:pt x="49" y="24"/>
                    <a:pt x="49" y="31"/>
                  </a:cubicBezTo>
                  <a:cubicBezTo>
                    <a:pt x="49" y="37"/>
                    <a:pt x="44" y="42"/>
                    <a:pt x="38" y="42"/>
                  </a:cubicBezTo>
                  <a:cubicBezTo>
                    <a:pt x="36" y="42"/>
                    <a:pt x="36" y="42"/>
                    <a:pt x="36" y="42"/>
                  </a:cubicBezTo>
                  <a:cubicBezTo>
                    <a:pt x="36" y="47"/>
                    <a:pt x="36" y="47"/>
                    <a:pt x="36" y="47"/>
                  </a:cubicBezTo>
                  <a:cubicBezTo>
                    <a:pt x="28" y="47"/>
                    <a:pt x="28" y="47"/>
                    <a:pt x="28" y="47"/>
                  </a:cubicBezTo>
                  <a:cubicBezTo>
                    <a:pt x="28" y="42"/>
                    <a:pt x="28" y="42"/>
                    <a:pt x="28" y="42"/>
                  </a:cubicBezTo>
                  <a:cubicBezTo>
                    <a:pt x="19" y="42"/>
                    <a:pt x="19" y="42"/>
                    <a:pt x="19" y="42"/>
                  </a:cubicBezTo>
                  <a:cubicBezTo>
                    <a:pt x="19" y="34"/>
                    <a:pt x="19" y="34"/>
                    <a:pt x="19" y="34"/>
                  </a:cubicBezTo>
                  <a:cubicBezTo>
                    <a:pt x="28" y="34"/>
                    <a:pt x="28" y="34"/>
                    <a:pt x="28" y="34"/>
                  </a:cubicBezTo>
                  <a:cubicBezTo>
                    <a:pt x="28" y="27"/>
                    <a:pt x="28" y="27"/>
                    <a:pt x="28" y="27"/>
                  </a:cubicBezTo>
                  <a:cubicBezTo>
                    <a:pt x="27" y="27"/>
                    <a:pt x="27" y="27"/>
                    <a:pt x="27" y="27"/>
                  </a:cubicBezTo>
                  <a:cubicBezTo>
                    <a:pt x="20" y="27"/>
                    <a:pt x="15" y="22"/>
                    <a:pt x="15" y="16"/>
                  </a:cubicBezTo>
                  <a:close/>
                  <a:moveTo>
                    <a:pt x="36" y="34"/>
                  </a:moveTo>
                  <a:cubicBezTo>
                    <a:pt x="38" y="34"/>
                    <a:pt x="38" y="34"/>
                    <a:pt x="38" y="34"/>
                  </a:cubicBezTo>
                  <a:cubicBezTo>
                    <a:pt x="39" y="34"/>
                    <a:pt x="41" y="33"/>
                    <a:pt x="41" y="31"/>
                  </a:cubicBezTo>
                  <a:cubicBezTo>
                    <a:pt x="41" y="29"/>
                    <a:pt x="39" y="27"/>
                    <a:pt x="38" y="27"/>
                  </a:cubicBezTo>
                  <a:cubicBezTo>
                    <a:pt x="36" y="27"/>
                    <a:pt x="36" y="27"/>
                    <a:pt x="36" y="27"/>
                  </a:cubicBezTo>
                  <a:lnTo>
                    <a:pt x="36" y="34"/>
                  </a:lnTo>
                  <a:close/>
                  <a:moveTo>
                    <a:pt x="23" y="16"/>
                  </a:moveTo>
                  <a:cubicBezTo>
                    <a:pt x="23" y="18"/>
                    <a:pt x="25" y="19"/>
                    <a:pt x="27" y="19"/>
                  </a:cubicBezTo>
                  <a:cubicBezTo>
                    <a:pt x="28" y="19"/>
                    <a:pt x="28" y="19"/>
                    <a:pt x="28" y="19"/>
                  </a:cubicBezTo>
                  <a:cubicBezTo>
                    <a:pt x="28" y="12"/>
                    <a:pt x="28" y="12"/>
                    <a:pt x="28" y="12"/>
                  </a:cubicBezTo>
                  <a:cubicBezTo>
                    <a:pt x="27" y="12"/>
                    <a:pt x="27" y="12"/>
                    <a:pt x="27" y="12"/>
                  </a:cubicBezTo>
                  <a:cubicBezTo>
                    <a:pt x="25" y="12"/>
                    <a:pt x="23" y="14"/>
                    <a:pt x="23" y="1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5" name="Group 34"/>
          <p:cNvGrpSpPr/>
          <p:nvPr/>
        </p:nvGrpSpPr>
        <p:grpSpPr>
          <a:xfrm>
            <a:off x="6531565" y="2809428"/>
            <a:ext cx="1573175" cy="1573175"/>
            <a:chOff x="6531565" y="2897089"/>
            <a:chExt cx="1573175" cy="1573175"/>
          </a:xfrm>
        </p:grpSpPr>
        <p:sp>
          <p:nvSpPr>
            <p:cNvPr id="79" name="Oval 78"/>
            <p:cNvSpPr/>
            <p:nvPr/>
          </p:nvSpPr>
          <p:spPr bwMode="auto">
            <a:xfrm>
              <a:off x="6531565"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34" name="Freeform 131"/>
            <p:cNvSpPr>
              <a:spLocks noChangeAspect="1" noEditPoints="1"/>
            </p:cNvSpPr>
            <p:nvPr/>
          </p:nvSpPr>
          <p:spPr bwMode="auto">
            <a:xfrm>
              <a:off x="6947783" y="3196232"/>
              <a:ext cx="733273" cy="852257"/>
            </a:xfrm>
            <a:custGeom>
              <a:avLst/>
              <a:gdLst>
                <a:gd name="T0" fmla="*/ 60 w 112"/>
                <a:gd name="T1" fmla="*/ 70 h 128"/>
                <a:gd name="T2" fmla="*/ 79 w 112"/>
                <a:gd name="T3" fmla="*/ 89 h 128"/>
                <a:gd name="T4" fmla="*/ 73 w 112"/>
                <a:gd name="T5" fmla="*/ 95 h 128"/>
                <a:gd name="T6" fmla="*/ 52 w 112"/>
                <a:gd name="T7" fmla="*/ 74 h 128"/>
                <a:gd name="T8" fmla="*/ 52 w 112"/>
                <a:gd name="T9" fmla="*/ 40 h 128"/>
                <a:gd name="T10" fmla="*/ 60 w 112"/>
                <a:gd name="T11" fmla="*/ 40 h 128"/>
                <a:gd name="T12" fmla="*/ 60 w 112"/>
                <a:gd name="T13" fmla="*/ 70 h 128"/>
                <a:gd name="T14" fmla="*/ 112 w 112"/>
                <a:gd name="T15" fmla="*/ 72 h 128"/>
                <a:gd name="T16" fmla="*/ 56 w 112"/>
                <a:gd name="T17" fmla="*/ 128 h 128"/>
                <a:gd name="T18" fmla="*/ 0 w 112"/>
                <a:gd name="T19" fmla="*/ 72 h 128"/>
                <a:gd name="T20" fmla="*/ 14 w 112"/>
                <a:gd name="T21" fmla="*/ 35 h 128"/>
                <a:gd name="T22" fmla="*/ 3 w 112"/>
                <a:gd name="T23" fmla="*/ 25 h 128"/>
                <a:gd name="T24" fmla="*/ 9 w 112"/>
                <a:gd name="T25" fmla="*/ 19 h 128"/>
                <a:gd name="T26" fmla="*/ 19 w 112"/>
                <a:gd name="T27" fmla="*/ 30 h 128"/>
                <a:gd name="T28" fmla="*/ 52 w 112"/>
                <a:gd name="T29" fmla="*/ 16 h 128"/>
                <a:gd name="T30" fmla="*/ 52 w 112"/>
                <a:gd name="T31" fmla="*/ 8 h 128"/>
                <a:gd name="T32" fmla="*/ 44 w 112"/>
                <a:gd name="T33" fmla="*/ 8 h 128"/>
                <a:gd name="T34" fmla="*/ 44 w 112"/>
                <a:gd name="T35" fmla="*/ 0 h 128"/>
                <a:gd name="T36" fmla="*/ 68 w 112"/>
                <a:gd name="T37" fmla="*/ 0 h 128"/>
                <a:gd name="T38" fmla="*/ 68 w 112"/>
                <a:gd name="T39" fmla="*/ 8 h 128"/>
                <a:gd name="T40" fmla="*/ 60 w 112"/>
                <a:gd name="T41" fmla="*/ 8 h 128"/>
                <a:gd name="T42" fmla="*/ 60 w 112"/>
                <a:gd name="T43" fmla="*/ 16 h 128"/>
                <a:gd name="T44" fmla="*/ 93 w 112"/>
                <a:gd name="T45" fmla="*/ 30 h 128"/>
                <a:gd name="T46" fmla="*/ 103 w 112"/>
                <a:gd name="T47" fmla="*/ 19 h 128"/>
                <a:gd name="T48" fmla="*/ 109 w 112"/>
                <a:gd name="T49" fmla="*/ 25 h 128"/>
                <a:gd name="T50" fmla="*/ 98 w 112"/>
                <a:gd name="T51" fmla="*/ 35 h 128"/>
                <a:gd name="T52" fmla="*/ 112 w 112"/>
                <a:gd name="T53" fmla="*/ 72 h 128"/>
                <a:gd name="T54" fmla="*/ 104 w 112"/>
                <a:gd name="T55" fmla="*/ 72 h 128"/>
                <a:gd name="T56" fmla="*/ 56 w 112"/>
                <a:gd name="T57" fmla="*/ 24 h 128"/>
                <a:gd name="T58" fmla="*/ 8 w 112"/>
                <a:gd name="T59" fmla="*/ 72 h 128"/>
                <a:gd name="T60" fmla="*/ 56 w 112"/>
                <a:gd name="T61" fmla="*/ 120 h 128"/>
                <a:gd name="T62" fmla="*/ 104 w 112"/>
                <a:gd name="T63"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 h="128">
                  <a:moveTo>
                    <a:pt x="60" y="70"/>
                  </a:moveTo>
                  <a:cubicBezTo>
                    <a:pt x="79" y="89"/>
                    <a:pt x="79" y="89"/>
                    <a:pt x="79" y="89"/>
                  </a:cubicBezTo>
                  <a:cubicBezTo>
                    <a:pt x="73" y="95"/>
                    <a:pt x="73" y="95"/>
                    <a:pt x="73" y="95"/>
                  </a:cubicBezTo>
                  <a:cubicBezTo>
                    <a:pt x="52" y="74"/>
                    <a:pt x="52" y="74"/>
                    <a:pt x="52" y="74"/>
                  </a:cubicBezTo>
                  <a:cubicBezTo>
                    <a:pt x="52" y="40"/>
                    <a:pt x="52" y="40"/>
                    <a:pt x="52" y="40"/>
                  </a:cubicBezTo>
                  <a:cubicBezTo>
                    <a:pt x="60" y="40"/>
                    <a:pt x="60" y="40"/>
                    <a:pt x="60" y="40"/>
                  </a:cubicBezTo>
                  <a:lnTo>
                    <a:pt x="60" y="70"/>
                  </a:lnTo>
                  <a:close/>
                  <a:moveTo>
                    <a:pt x="112" y="72"/>
                  </a:moveTo>
                  <a:cubicBezTo>
                    <a:pt x="112" y="103"/>
                    <a:pt x="87" y="128"/>
                    <a:pt x="56" y="128"/>
                  </a:cubicBezTo>
                  <a:cubicBezTo>
                    <a:pt x="25" y="128"/>
                    <a:pt x="0" y="103"/>
                    <a:pt x="0" y="72"/>
                  </a:cubicBezTo>
                  <a:cubicBezTo>
                    <a:pt x="0" y="58"/>
                    <a:pt x="5" y="45"/>
                    <a:pt x="14" y="35"/>
                  </a:cubicBezTo>
                  <a:cubicBezTo>
                    <a:pt x="3" y="25"/>
                    <a:pt x="3" y="25"/>
                    <a:pt x="3" y="25"/>
                  </a:cubicBezTo>
                  <a:cubicBezTo>
                    <a:pt x="9" y="19"/>
                    <a:pt x="9" y="19"/>
                    <a:pt x="9" y="19"/>
                  </a:cubicBezTo>
                  <a:cubicBezTo>
                    <a:pt x="19" y="30"/>
                    <a:pt x="19" y="30"/>
                    <a:pt x="19" y="30"/>
                  </a:cubicBezTo>
                  <a:cubicBezTo>
                    <a:pt x="28" y="22"/>
                    <a:pt x="40" y="17"/>
                    <a:pt x="52" y="16"/>
                  </a:cubicBezTo>
                  <a:cubicBezTo>
                    <a:pt x="52" y="8"/>
                    <a:pt x="52" y="8"/>
                    <a:pt x="52" y="8"/>
                  </a:cubicBezTo>
                  <a:cubicBezTo>
                    <a:pt x="44" y="8"/>
                    <a:pt x="44" y="8"/>
                    <a:pt x="44" y="8"/>
                  </a:cubicBezTo>
                  <a:cubicBezTo>
                    <a:pt x="44" y="0"/>
                    <a:pt x="44" y="0"/>
                    <a:pt x="44" y="0"/>
                  </a:cubicBezTo>
                  <a:cubicBezTo>
                    <a:pt x="68" y="0"/>
                    <a:pt x="68" y="0"/>
                    <a:pt x="68" y="0"/>
                  </a:cubicBezTo>
                  <a:cubicBezTo>
                    <a:pt x="68" y="8"/>
                    <a:pt x="68" y="8"/>
                    <a:pt x="68" y="8"/>
                  </a:cubicBezTo>
                  <a:cubicBezTo>
                    <a:pt x="60" y="8"/>
                    <a:pt x="60" y="8"/>
                    <a:pt x="60" y="8"/>
                  </a:cubicBezTo>
                  <a:cubicBezTo>
                    <a:pt x="60" y="16"/>
                    <a:pt x="60" y="16"/>
                    <a:pt x="60" y="16"/>
                  </a:cubicBezTo>
                  <a:cubicBezTo>
                    <a:pt x="72" y="17"/>
                    <a:pt x="84" y="22"/>
                    <a:pt x="93" y="30"/>
                  </a:cubicBezTo>
                  <a:cubicBezTo>
                    <a:pt x="103" y="19"/>
                    <a:pt x="103" y="19"/>
                    <a:pt x="103" y="19"/>
                  </a:cubicBezTo>
                  <a:cubicBezTo>
                    <a:pt x="109" y="25"/>
                    <a:pt x="109" y="25"/>
                    <a:pt x="109" y="25"/>
                  </a:cubicBezTo>
                  <a:cubicBezTo>
                    <a:pt x="98" y="35"/>
                    <a:pt x="98" y="35"/>
                    <a:pt x="98" y="35"/>
                  </a:cubicBezTo>
                  <a:cubicBezTo>
                    <a:pt x="107" y="45"/>
                    <a:pt x="112" y="58"/>
                    <a:pt x="112" y="72"/>
                  </a:cubicBezTo>
                  <a:close/>
                  <a:moveTo>
                    <a:pt x="104" y="72"/>
                  </a:moveTo>
                  <a:cubicBezTo>
                    <a:pt x="104" y="45"/>
                    <a:pt x="82" y="24"/>
                    <a:pt x="56" y="24"/>
                  </a:cubicBezTo>
                  <a:cubicBezTo>
                    <a:pt x="30" y="24"/>
                    <a:pt x="8" y="45"/>
                    <a:pt x="8" y="72"/>
                  </a:cubicBezTo>
                  <a:cubicBezTo>
                    <a:pt x="8" y="98"/>
                    <a:pt x="30" y="120"/>
                    <a:pt x="56" y="120"/>
                  </a:cubicBezTo>
                  <a:cubicBezTo>
                    <a:pt x="82" y="120"/>
                    <a:pt x="104" y="98"/>
                    <a:pt x="104" y="7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nvGrpSpPr>
          <p:cNvPr id="36" name="Group 35"/>
          <p:cNvGrpSpPr/>
          <p:nvPr/>
        </p:nvGrpSpPr>
        <p:grpSpPr>
          <a:xfrm>
            <a:off x="9451598" y="2809428"/>
            <a:ext cx="1573175" cy="1573175"/>
            <a:chOff x="9451598" y="2897089"/>
            <a:chExt cx="1573175" cy="1573175"/>
          </a:xfrm>
        </p:grpSpPr>
        <p:sp>
          <p:nvSpPr>
            <p:cNvPr id="85" name="Oval 84"/>
            <p:cNvSpPr/>
            <p:nvPr/>
          </p:nvSpPr>
          <p:spPr bwMode="auto">
            <a:xfrm>
              <a:off x="9451598" y="2897089"/>
              <a:ext cx="1573175" cy="1573175"/>
            </a:xfrm>
            <a:prstGeom prst="ellipse">
              <a:avLst/>
            </a:prstGeom>
            <a:solidFill>
              <a:schemeClr val="tx2"/>
            </a:solidFill>
            <a:ln w="38100" cap="flat" cmpd="sng" algn="ctr">
              <a:noFill/>
              <a:prstDash val="solid"/>
              <a:miter lim="800000"/>
              <a:headEnd type="none" w="med" len="med"/>
              <a:tailEnd type="none" w="med" len="med"/>
            </a:ln>
            <a:effectLst/>
          </p:spPr>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marL="0" marR="0" lvl="0" indent="0" algn="ctr" defTabSz="913926"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2" name="Freeform 5"/>
            <p:cNvSpPr>
              <a:spLocks noEditPoints="1"/>
            </p:cNvSpPr>
            <p:nvPr/>
          </p:nvSpPr>
          <p:spPr bwMode="auto">
            <a:xfrm>
              <a:off x="9827674" y="3169920"/>
              <a:ext cx="870013" cy="914400"/>
            </a:xfrm>
            <a:custGeom>
              <a:avLst/>
              <a:gdLst>
                <a:gd name="T0" fmla="*/ 121 w 135"/>
                <a:gd name="T1" fmla="*/ 53 h 142"/>
                <a:gd name="T2" fmla="*/ 125 w 135"/>
                <a:gd name="T3" fmla="*/ 64 h 142"/>
                <a:gd name="T4" fmla="*/ 127 w 135"/>
                <a:gd name="T5" fmla="*/ 79 h 142"/>
                <a:gd name="T6" fmla="*/ 108 w 135"/>
                <a:gd name="T7" fmla="*/ 124 h 142"/>
                <a:gd name="T8" fmla="*/ 64 w 135"/>
                <a:gd name="T9" fmla="*/ 142 h 142"/>
                <a:gd name="T10" fmla="*/ 19 w 135"/>
                <a:gd name="T11" fmla="*/ 124 h 142"/>
                <a:gd name="T12" fmla="*/ 0 w 135"/>
                <a:gd name="T13" fmla="*/ 79 h 142"/>
                <a:gd name="T14" fmla="*/ 19 w 135"/>
                <a:gd name="T15" fmla="*/ 34 h 142"/>
                <a:gd name="T16" fmla="*/ 60 w 135"/>
                <a:gd name="T17" fmla="*/ 16 h 142"/>
                <a:gd name="T18" fmla="*/ 60 w 135"/>
                <a:gd name="T19" fmla="*/ 0 h 142"/>
                <a:gd name="T20" fmla="*/ 64 w 135"/>
                <a:gd name="T21" fmla="*/ 0 h 142"/>
                <a:gd name="T22" fmla="*/ 105 w 135"/>
                <a:gd name="T23" fmla="*/ 12 h 142"/>
                <a:gd name="T24" fmla="*/ 133 w 135"/>
                <a:gd name="T25" fmla="*/ 43 h 142"/>
                <a:gd name="T26" fmla="*/ 135 w 135"/>
                <a:gd name="T27" fmla="*/ 47 h 142"/>
                <a:gd name="T28" fmla="*/ 121 w 135"/>
                <a:gd name="T29" fmla="*/ 53 h 142"/>
                <a:gd name="T30" fmla="*/ 60 w 135"/>
                <a:gd name="T31" fmla="*/ 24 h 142"/>
                <a:gd name="T32" fmla="*/ 25 w 135"/>
                <a:gd name="T33" fmla="*/ 40 h 142"/>
                <a:gd name="T34" fmla="*/ 8 w 135"/>
                <a:gd name="T35" fmla="*/ 79 h 142"/>
                <a:gd name="T36" fmla="*/ 25 w 135"/>
                <a:gd name="T37" fmla="*/ 118 h 142"/>
                <a:gd name="T38" fmla="*/ 64 w 135"/>
                <a:gd name="T39" fmla="*/ 134 h 142"/>
                <a:gd name="T40" fmla="*/ 103 w 135"/>
                <a:gd name="T41" fmla="*/ 118 h 142"/>
                <a:gd name="T42" fmla="*/ 119 w 135"/>
                <a:gd name="T43" fmla="*/ 79 h 142"/>
                <a:gd name="T44" fmla="*/ 117 w 135"/>
                <a:gd name="T45" fmla="*/ 66 h 142"/>
                <a:gd name="T46" fmla="*/ 114 w 135"/>
                <a:gd name="T47" fmla="*/ 57 h 142"/>
                <a:gd name="T48" fmla="*/ 60 w 135"/>
                <a:gd name="T49" fmla="*/ 84 h 142"/>
                <a:gd name="T50" fmla="*/ 60 w 135"/>
                <a:gd name="T51" fmla="*/ 24 h 142"/>
                <a:gd name="T52" fmla="*/ 68 w 135"/>
                <a:gd name="T53" fmla="*/ 71 h 142"/>
                <a:gd name="T54" fmla="*/ 124 w 135"/>
                <a:gd name="T55" fmla="*/ 43 h 142"/>
                <a:gd name="T56" fmla="*/ 100 w 135"/>
                <a:gd name="T57" fmla="*/ 19 h 142"/>
                <a:gd name="T58" fmla="*/ 68 w 135"/>
                <a:gd name="T59" fmla="*/ 8 h 142"/>
                <a:gd name="T60" fmla="*/ 68 w 135"/>
                <a:gd name="T61" fmla="*/ 7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 h="142">
                  <a:moveTo>
                    <a:pt x="121" y="53"/>
                  </a:moveTo>
                  <a:cubicBezTo>
                    <a:pt x="123" y="57"/>
                    <a:pt x="124" y="60"/>
                    <a:pt x="125" y="64"/>
                  </a:cubicBezTo>
                  <a:cubicBezTo>
                    <a:pt x="126" y="69"/>
                    <a:pt x="127" y="74"/>
                    <a:pt x="127" y="79"/>
                  </a:cubicBezTo>
                  <a:cubicBezTo>
                    <a:pt x="127" y="96"/>
                    <a:pt x="120" y="112"/>
                    <a:pt x="108" y="124"/>
                  </a:cubicBezTo>
                  <a:cubicBezTo>
                    <a:pt x="97" y="135"/>
                    <a:pt x="81" y="142"/>
                    <a:pt x="64" y="142"/>
                  </a:cubicBezTo>
                  <a:cubicBezTo>
                    <a:pt x="46" y="142"/>
                    <a:pt x="30" y="135"/>
                    <a:pt x="19" y="124"/>
                  </a:cubicBezTo>
                  <a:cubicBezTo>
                    <a:pt x="7" y="112"/>
                    <a:pt x="0" y="96"/>
                    <a:pt x="0" y="79"/>
                  </a:cubicBezTo>
                  <a:cubicBezTo>
                    <a:pt x="0" y="62"/>
                    <a:pt x="7" y="46"/>
                    <a:pt x="19" y="34"/>
                  </a:cubicBezTo>
                  <a:cubicBezTo>
                    <a:pt x="29" y="24"/>
                    <a:pt x="44" y="17"/>
                    <a:pt x="60" y="16"/>
                  </a:cubicBezTo>
                  <a:cubicBezTo>
                    <a:pt x="60" y="0"/>
                    <a:pt x="60" y="0"/>
                    <a:pt x="60" y="0"/>
                  </a:cubicBezTo>
                  <a:cubicBezTo>
                    <a:pt x="64" y="0"/>
                    <a:pt x="64" y="0"/>
                    <a:pt x="64" y="0"/>
                  </a:cubicBezTo>
                  <a:cubicBezTo>
                    <a:pt x="79" y="0"/>
                    <a:pt x="93" y="5"/>
                    <a:pt x="105" y="12"/>
                  </a:cubicBezTo>
                  <a:cubicBezTo>
                    <a:pt x="117" y="20"/>
                    <a:pt x="126" y="30"/>
                    <a:pt x="133" y="43"/>
                  </a:cubicBezTo>
                  <a:cubicBezTo>
                    <a:pt x="135" y="47"/>
                    <a:pt x="135" y="47"/>
                    <a:pt x="135" y="47"/>
                  </a:cubicBezTo>
                  <a:cubicBezTo>
                    <a:pt x="121" y="53"/>
                    <a:pt x="121" y="53"/>
                    <a:pt x="121" y="53"/>
                  </a:cubicBezTo>
                  <a:close/>
                  <a:moveTo>
                    <a:pt x="60" y="24"/>
                  </a:moveTo>
                  <a:cubicBezTo>
                    <a:pt x="46" y="25"/>
                    <a:pt x="34" y="31"/>
                    <a:pt x="25" y="40"/>
                  </a:cubicBezTo>
                  <a:cubicBezTo>
                    <a:pt x="14" y="50"/>
                    <a:pt x="8" y="64"/>
                    <a:pt x="8" y="79"/>
                  </a:cubicBezTo>
                  <a:cubicBezTo>
                    <a:pt x="8" y="94"/>
                    <a:pt x="14" y="108"/>
                    <a:pt x="25" y="118"/>
                  </a:cubicBezTo>
                  <a:cubicBezTo>
                    <a:pt x="35" y="128"/>
                    <a:pt x="48" y="134"/>
                    <a:pt x="64" y="134"/>
                  </a:cubicBezTo>
                  <a:cubicBezTo>
                    <a:pt x="79" y="134"/>
                    <a:pt x="93" y="128"/>
                    <a:pt x="103" y="118"/>
                  </a:cubicBezTo>
                  <a:cubicBezTo>
                    <a:pt x="113" y="108"/>
                    <a:pt x="119" y="94"/>
                    <a:pt x="119" y="79"/>
                  </a:cubicBezTo>
                  <a:cubicBezTo>
                    <a:pt x="119" y="75"/>
                    <a:pt x="118" y="70"/>
                    <a:pt x="117" y="66"/>
                  </a:cubicBezTo>
                  <a:cubicBezTo>
                    <a:pt x="116" y="63"/>
                    <a:pt x="115" y="60"/>
                    <a:pt x="114" y="57"/>
                  </a:cubicBezTo>
                  <a:cubicBezTo>
                    <a:pt x="60" y="84"/>
                    <a:pt x="60" y="84"/>
                    <a:pt x="60" y="84"/>
                  </a:cubicBezTo>
                  <a:cubicBezTo>
                    <a:pt x="60" y="24"/>
                    <a:pt x="60" y="24"/>
                    <a:pt x="60" y="24"/>
                  </a:cubicBezTo>
                  <a:close/>
                  <a:moveTo>
                    <a:pt x="68" y="71"/>
                  </a:moveTo>
                  <a:cubicBezTo>
                    <a:pt x="124" y="43"/>
                    <a:pt x="124" y="43"/>
                    <a:pt x="124" y="43"/>
                  </a:cubicBezTo>
                  <a:cubicBezTo>
                    <a:pt x="118" y="33"/>
                    <a:pt x="110" y="25"/>
                    <a:pt x="100" y="19"/>
                  </a:cubicBezTo>
                  <a:cubicBezTo>
                    <a:pt x="91" y="13"/>
                    <a:pt x="80" y="9"/>
                    <a:pt x="68" y="8"/>
                  </a:cubicBezTo>
                  <a:cubicBezTo>
                    <a:pt x="68" y="71"/>
                    <a:pt x="68" y="71"/>
                    <a:pt x="68" y="7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sp>
        <p:nvSpPr>
          <p:cNvPr id="3" name="Rectangle: Rounded Corners 2"/>
          <p:cNvSpPr/>
          <p:nvPr/>
        </p:nvSpPr>
        <p:spPr bwMode="auto">
          <a:xfrm>
            <a:off x="5913437" y="2532561"/>
            <a:ext cx="6248401" cy="3250701"/>
          </a:xfrm>
          <a:prstGeom prst="roundRect">
            <a:avLst/>
          </a:prstGeom>
          <a:noFill/>
          <a:ln w="3810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Tree>
    <p:extLst>
      <p:ext uri="{BB962C8B-B14F-4D97-AF65-F5344CB8AC3E}">
        <p14:creationId xmlns:p14="http://schemas.microsoft.com/office/powerpoint/2010/main" val="1762342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20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childTnLst>
                                </p:cTn>
                              </p:par>
                              <p:par>
                                <p:cTn id="9" presetID="6" presetClass="emph" presetSubtype="0" autoRev="1" fill="hold" nodeType="withEffect">
                                  <p:stCondLst>
                                    <p:cond delay="700"/>
                                  </p:stCondLst>
                                  <p:childTnLst>
                                    <p:animScale>
                                      <p:cBhvr>
                                        <p:cTn id="10" dur="100" fill="hold"/>
                                        <p:tgtEl>
                                          <p:spTgt spid="30"/>
                                        </p:tgtEl>
                                      </p:cBhvr>
                                      <p:by x="105000" y="105000"/>
                                    </p:animScale>
                                  </p:childTnLst>
                                </p:cTn>
                              </p:par>
                              <p:par>
                                <p:cTn id="11" presetID="10" presetClass="entr" presetSubtype="0" fill="hold" grpId="0" nodeType="withEffect">
                                  <p:stCondLst>
                                    <p:cond delay="50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42" presetClass="path" presetSubtype="0" decel="100000" fill="hold" grpId="1" nodeType="withEffect">
                                  <p:stCondLst>
                                    <p:cond delay="500"/>
                                  </p:stCondLst>
                                  <p:childTnLst>
                                    <p:animMotion origin="layout" path="M -9.49706E-7 8.48842E-7 L -9.49706E-7 -0.05447 " pathEditMode="relative" rAng="0" ptsTypes="AA">
                                      <p:cBhvr>
                                        <p:cTn id="15" dur="500" spd="-100000" fill="hold"/>
                                        <p:tgtEl>
                                          <p:spTgt spid="52"/>
                                        </p:tgtEl>
                                        <p:attrNameLst>
                                          <p:attrName>ppt_x</p:attrName>
                                          <p:attrName>ppt_y</p:attrName>
                                        </p:attrNameLst>
                                      </p:cBhvr>
                                      <p:rCtr x="0" y="-2724"/>
                                    </p:animMotion>
                                  </p:childTnLst>
                                </p:cTn>
                              </p:par>
                              <p:par>
                                <p:cTn id="16" presetID="23" presetClass="entr" presetSubtype="16" fill="hold" nodeType="withEffect">
                                  <p:stCondLst>
                                    <p:cond delay="30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childTnLst>
                                </p:cTn>
                              </p:par>
                              <p:par>
                                <p:cTn id="20" presetID="6" presetClass="emph" presetSubtype="0" autoRev="1" fill="hold" nodeType="withEffect">
                                  <p:stCondLst>
                                    <p:cond delay="800"/>
                                  </p:stCondLst>
                                  <p:childTnLst>
                                    <p:animScale>
                                      <p:cBhvr>
                                        <p:cTn id="21" dur="100" fill="hold"/>
                                        <p:tgtEl>
                                          <p:spTgt spid="31"/>
                                        </p:tgtEl>
                                      </p:cBhvr>
                                      <p:by x="105000" y="105000"/>
                                    </p:animScale>
                                  </p:childTnLst>
                                </p:cTn>
                              </p:par>
                              <p:par>
                                <p:cTn id="22" presetID="10" presetClass="entr" presetSubtype="0" fill="hold" grpId="0" nodeType="withEffect">
                                  <p:stCondLst>
                                    <p:cond delay="600"/>
                                  </p:stCondLst>
                                  <p:childTnLst>
                                    <p:set>
                                      <p:cBhvr>
                                        <p:cTn id="23" dur="1" fill="hold">
                                          <p:stCondLst>
                                            <p:cond delay="0"/>
                                          </p:stCondLst>
                                        </p:cTn>
                                        <p:tgtEl>
                                          <p:spTgt spid="54"/>
                                        </p:tgtEl>
                                        <p:attrNameLst>
                                          <p:attrName>style.visibility</p:attrName>
                                        </p:attrNameLst>
                                      </p:cBhvr>
                                      <p:to>
                                        <p:strVal val="visible"/>
                                      </p:to>
                                    </p:set>
                                    <p:animEffect transition="in" filter="fade">
                                      <p:cBhvr>
                                        <p:cTn id="24" dur="500"/>
                                        <p:tgtEl>
                                          <p:spTgt spid="54"/>
                                        </p:tgtEl>
                                      </p:cBhvr>
                                    </p:animEffect>
                                  </p:childTnLst>
                                </p:cTn>
                              </p:par>
                              <p:par>
                                <p:cTn id="25" presetID="42" presetClass="path" presetSubtype="0" decel="100000" fill="hold" grpId="1" nodeType="withEffect">
                                  <p:stCondLst>
                                    <p:cond delay="600"/>
                                  </p:stCondLst>
                                  <p:childTnLst>
                                    <p:animMotion origin="layout" path="M -1.63135E-6 8.48842E-7 L -1.63135E-6 -0.05447 " pathEditMode="relative" rAng="0" ptsTypes="AA">
                                      <p:cBhvr>
                                        <p:cTn id="26" dur="500" spd="-100000" fill="hold"/>
                                        <p:tgtEl>
                                          <p:spTgt spid="54"/>
                                        </p:tgtEl>
                                        <p:attrNameLst>
                                          <p:attrName>ppt_x</p:attrName>
                                          <p:attrName>ppt_y</p:attrName>
                                        </p:attrNameLst>
                                      </p:cBhvr>
                                      <p:rCtr x="0" y="-2724"/>
                                    </p:animMotion>
                                  </p:childTnLst>
                                </p:cTn>
                              </p:par>
                              <p:par>
                                <p:cTn id="27" presetID="23" presetClass="entr" presetSubtype="16" fill="hold" nodeType="withEffect">
                                  <p:stCondLst>
                                    <p:cond delay="400"/>
                                  </p:stCondLst>
                                  <p:childTnLst>
                                    <p:set>
                                      <p:cBhvr>
                                        <p:cTn id="28" dur="1" fill="hold">
                                          <p:stCondLst>
                                            <p:cond delay="0"/>
                                          </p:stCondLst>
                                        </p:cTn>
                                        <p:tgtEl>
                                          <p:spTgt spid="35"/>
                                        </p:tgtEl>
                                        <p:attrNameLst>
                                          <p:attrName>style.visibility</p:attrName>
                                        </p:attrNameLst>
                                      </p:cBhvr>
                                      <p:to>
                                        <p:strVal val="visible"/>
                                      </p:to>
                                    </p:set>
                                    <p:anim calcmode="lin" valueType="num">
                                      <p:cBhvr>
                                        <p:cTn id="29" dur="500" fill="hold"/>
                                        <p:tgtEl>
                                          <p:spTgt spid="35"/>
                                        </p:tgtEl>
                                        <p:attrNameLst>
                                          <p:attrName>ppt_w</p:attrName>
                                        </p:attrNameLst>
                                      </p:cBhvr>
                                      <p:tavLst>
                                        <p:tav tm="0">
                                          <p:val>
                                            <p:fltVal val="0"/>
                                          </p:val>
                                        </p:tav>
                                        <p:tav tm="100000">
                                          <p:val>
                                            <p:strVal val="#ppt_w"/>
                                          </p:val>
                                        </p:tav>
                                      </p:tavLst>
                                    </p:anim>
                                    <p:anim calcmode="lin" valueType="num">
                                      <p:cBhvr>
                                        <p:cTn id="30" dur="500" fill="hold"/>
                                        <p:tgtEl>
                                          <p:spTgt spid="35"/>
                                        </p:tgtEl>
                                        <p:attrNameLst>
                                          <p:attrName>ppt_h</p:attrName>
                                        </p:attrNameLst>
                                      </p:cBhvr>
                                      <p:tavLst>
                                        <p:tav tm="0">
                                          <p:val>
                                            <p:fltVal val="0"/>
                                          </p:val>
                                        </p:tav>
                                        <p:tav tm="100000">
                                          <p:val>
                                            <p:strVal val="#ppt_h"/>
                                          </p:val>
                                        </p:tav>
                                      </p:tavLst>
                                    </p:anim>
                                  </p:childTnLst>
                                </p:cTn>
                              </p:par>
                              <p:par>
                                <p:cTn id="31" presetID="6" presetClass="emph" presetSubtype="0" autoRev="1" fill="hold" nodeType="withEffect">
                                  <p:stCondLst>
                                    <p:cond delay="900"/>
                                  </p:stCondLst>
                                  <p:childTnLst>
                                    <p:animScale>
                                      <p:cBhvr>
                                        <p:cTn id="32" dur="100" fill="hold"/>
                                        <p:tgtEl>
                                          <p:spTgt spid="35"/>
                                        </p:tgtEl>
                                      </p:cBhvr>
                                      <p:by x="105000" y="105000"/>
                                    </p:animScale>
                                  </p:childTnLst>
                                </p:cTn>
                              </p:par>
                              <p:par>
                                <p:cTn id="33" presetID="10" presetClass="entr" presetSubtype="0" fill="hold" grpId="0" nodeType="withEffect">
                                  <p:stCondLst>
                                    <p:cond delay="70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500"/>
                                        <p:tgtEl>
                                          <p:spTgt spid="86"/>
                                        </p:tgtEl>
                                      </p:cBhvr>
                                    </p:animEffect>
                                  </p:childTnLst>
                                </p:cTn>
                              </p:par>
                              <p:par>
                                <p:cTn id="36" presetID="42" presetClass="path" presetSubtype="0" decel="100000" fill="hold" grpId="1" nodeType="withEffect">
                                  <p:stCondLst>
                                    <p:cond delay="700"/>
                                  </p:stCondLst>
                                  <p:childTnLst>
                                    <p:animMotion origin="layout" path="M -2.31299E-6 8.48842E-7 L -2.31299E-6 -0.05447 " pathEditMode="relative" rAng="0" ptsTypes="AA">
                                      <p:cBhvr>
                                        <p:cTn id="37" dur="500" spd="-100000" fill="hold"/>
                                        <p:tgtEl>
                                          <p:spTgt spid="86"/>
                                        </p:tgtEl>
                                        <p:attrNameLst>
                                          <p:attrName>ppt_x</p:attrName>
                                          <p:attrName>ppt_y</p:attrName>
                                        </p:attrNameLst>
                                      </p:cBhvr>
                                      <p:rCtr x="0" y="-2724"/>
                                    </p:animMotion>
                                  </p:childTnLst>
                                </p:cTn>
                              </p:par>
                              <p:par>
                                <p:cTn id="38" presetID="23" presetClass="entr" presetSubtype="16" fill="hold" nodeType="withEffect">
                                  <p:stCondLst>
                                    <p:cond delay="500"/>
                                  </p:stCondLst>
                                  <p:childTnLst>
                                    <p:set>
                                      <p:cBhvr>
                                        <p:cTn id="39" dur="1" fill="hold">
                                          <p:stCondLst>
                                            <p:cond delay="0"/>
                                          </p:stCondLst>
                                        </p:cTn>
                                        <p:tgtEl>
                                          <p:spTgt spid="36"/>
                                        </p:tgtEl>
                                        <p:attrNameLst>
                                          <p:attrName>style.visibility</p:attrName>
                                        </p:attrNameLst>
                                      </p:cBhvr>
                                      <p:to>
                                        <p:strVal val="visible"/>
                                      </p:to>
                                    </p:set>
                                    <p:anim calcmode="lin" valueType="num">
                                      <p:cBhvr>
                                        <p:cTn id="40" dur="500" fill="hold"/>
                                        <p:tgtEl>
                                          <p:spTgt spid="36"/>
                                        </p:tgtEl>
                                        <p:attrNameLst>
                                          <p:attrName>ppt_w</p:attrName>
                                        </p:attrNameLst>
                                      </p:cBhvr>
                                      <p:tavLst>
                                        <p:tav tm="0">
                                          <p:val>
                                            <p:fltVal val="0"/>
                                          </p:val>
                                        </p:tav>
                                        <p:tav tm="100000">
                                          <p:val>
                                            <p:strVal val="#ppt_w"/>
                                          </p:val>
                                        </p:tav>
                                      </p:tavLst>
                                    </p:anim>
                                    <p:anim calcmode="lin" valueType="num">
                                      <p:cBhvr>
                                        <p:cTn id="41" dur="500" fill="hold"/>
                                        <p:tgtEl>
                                          <p:spTgt spid="36"/>
                                        </p:tgtEl>
                                        <p:attrNameLst>
                                          <p:attrName>ppt_h</p:attrName>
                                        </p:attrNameLst>
                                      </p:cBhvr>
                                      <p:tavLst>
                                        <p:tav tm="0">
                                          <p:val>
                                            <p:fltVal val="0"/>
                                          </p:val>
                                        </p:tav>
                                        <p:tav tm="100000">
                                          <p:val>
                                            <p:strVal val="#ppt_h"/>
                                          </p:val>
                                        </p:tav>
                                      </p:tavLst>
                                    </p:anim>
                                  </p:childTnLst>
                                </p:cTn>
                              </p:par>
                              <p:par>
                                <p:cTn id="42" presetID="6" presetClass="emph" presetSubtype="0" autoRev="1" fill="hold" nodeType="withEffect">
                                  <p:stCondLst>
                                    <p:cond delay="1000"/>
                                  </p:stCondLst>
                                  <p:childTnLst>
                                    <p:animScale>
                                      <p:cBhvr>
                                        <p:cTn id="43" dur="100" fill="hold"/>
                                        <p:tgtEl>
                                          <p:spTgt spid="36"/>
                                        </p:tgtEl>
                                      </p:cBhvr>
                                      <p:by x="105000" y="105000"/>
                                    </p:animScale>
                                  </p:childTnLst>
                                </p:cTn>
                              </p:par>
                              <p:par>
                                <p:cTn id="44" presetID="10" presetClass="entr" presetSubtype="0" fill="hold" grpId="0" nodeType="withEffect">
                                  <p:stCondLst>
                                    <p:cond delay="800"/>
                                  </p:stCondLst>
                                  <p:childTnLst>
                                    <p:set>
                                      <p:cBhvr>
                                        <p:cTn id="45" dur="1" fill="hold">
                                          <p:stCondLst>
                                            <p:cond delay="0"/>
                                          </p:stCondLst>
                                        </p:cTn>
                                        <p:tgtEl>
                                          <p:spTgt spid="87"/>
                                        </p:tgtEl>
                                        <p:attrNameLst>
                                          <p:attrName>style.visibility</p:attrName>
                                        </p:attrNameLst>
                                      </p:cBhvr>
                                      <p:to>
                                        <p:strVal val="visible"/>
                                      </p:to>
                                    </p:set>
                                    <p:animEffect transition="in" filter="fade">
                                      <p:cBhvr>
                                        <p:cTn id="46" dur="500"/>
                                        <p:tgtEl>
                                          <p:spTgt spid="87"/>
                                        </p:tgtEl>
                                      </p:cBhvr>
                                    </p:animEffect>
                                  </p:childTnLst>
                                </p:cTn>
                              </p:par>
                              <p:par>
                                <p:cTn id="47" presetID="42" presetClass="path" presetSubtype="0" decel="100000" fill="hold" grpId="1" nodeType="withEffect">
                                  <p:stCondLst>
                                    <p:cond delay="800"/>
                                  </p:stCondLst>
                                  <p:childTnLst>
                                    <p:animMotion origin="layout" path="M 3.46439E-6 8.48842E-7 L 3.46439E-6 -0.05447 " pathEditMode="relative" rAng="0" ptsTypes="AA">
                                      <p:cBhvr>
                                        <p:cTn id="48" dur="500" spd="-100000" fill="hold"/>
                                        <p:tgtEl>
                                          <p:spTgt spid="87"/>
                                        </p:tgtEl>
                                        <p:attrNameLst>
                                          <p:attrName>ppt_x</p:attrName>
                                          <p:attrName>ppt_y</p:attrName>
                                        </p:attrNameLst>
                                      </p:cBhvr>
                                      <p:rCtr x="0" y="-2724"/>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2" grpId="1"/>
      <p:bldP spid="54" grpId="0"/>
      <p:bldP spid="54" grpId="1"/>
      <p:bldP spid="86" grpId="0"/>
      <p:bldP spid="86" grpId="1"/>
      <p:bldP spid="87" grpId="0"/>
      <p:bldP spid="87" grpId="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bwMode="auto">
          <a:xfrm>
            <a:off x="275482" y="4279790"/>
            <a:ext cx="11887878" cy="2417420"/>
          </a:xfrm>
          <a:prstGeom prst="rect">
            <a:avLst/>
          </a:prstGeom>
          <a:solidFill>
            <a:schemeClr val="accent4"/>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t" anchorCtr="0" compatLnSpc="1">
            <a:prstTxWarp prst="textNoShape">
              <a:avLst/>
            </a:prstTxWarp>
          </a:bodyPr>
          <a:lstStyle/>
          <a:p>
            <a:pPr marL="0" marR="0" lvl="0" indent="0" defTabSz="914224" eaLnBrk="1" fontAlgn="auto" latinLnBrk="0" hangingPunct="1">
              <a:lnSpc>
                <a:spcPct val="90000"/>
              </a:lnSpc>
              <a:spcBef>
                <a:spcPts val="0"/>
              </a:spcBef>
              <a:spcAft>
                <a:spcPts val="612"/>
              </a:spcAft>
              <a:buClrTx/>
              <a:buSzTx/>
              <a:buFontTx/>
              <a:buNone/>
              <a:tabLst/>
              <a:defRPr/>
            </a:pPr>
            <a:r>
              <a:rPr kumimoji="0" lang="en-US" sz="2000" b="0" i="0" u="none" strike="noStrike" kern="0" cap="none" spc="0" normalizeH="0" baseline="0" noProof="0" dirty="0">
                <a:ln>
                  <a:noFill/>
                </a:ln>
                <a:gradFill>
                  <a:gsLst>
                    <a:gs pos="2917">
                      <a:schemeClr val="tx1"/>
                    </a:gs>
                    <a:gs pos="100000">
                      <a:schemeClr val="tx1"/>
                    </a:gs>
                  </a:gsLst>
                  <a:lin ang="5400000" scaled="0"/>
                </a:gradFill>
                <a:effectLst/>
                <a:uLnTx/>
                <a:uFillTx/>
                <a:latin typeface="Segoe UI Semibold" panose="020B0702040204020203" pitchFamily="34" charset="0"/>
                <a:cs typeface="Segoe UI Semibold" panose="020B0702040204020203" pitchFamily="34" charset="0"/>
              </a:rPr>
              <a:t>Build on the OS (IaaS)</a:t>
            </a:r>
          </a:p>
        </p:txBody>
      </p:sp>
      <p:sp>
        <p:nvSpPr>
          <p:cNvPr id="15" name="Rectangle 14"/>
          <p:cNvSpPr/>
          <p:nvPr/>
        </p:nvSpPr>
        <p:spPr bwMode="auto">
          <a:xfrm>
            <a:off x="883" y="496"/>
            <a:ext cx="12434711" cy="4279293"/>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6" name="Rectangle 5"/>
          <p:cNvSpPr/>
          <p:nvPr/>
        </p:nvSpPr>
        <p:spPr bwMode="auto">
          <a:xfrm>
            <a:off x="275482" y="1213175"/>
            <a:ext cx="11887878" cy="3028520"/>
          </a:xfrm>
          <a:prstGeom prst="rect">
            <a:avLst/>
          </a:prstGeom>
          <a:solidFill>
            <a:schemeClr val="accent4"/>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146283" rIns="182854" bIns="146283" numCol="1" rtlCol="0" anchor="t" anchorCtr="0" compatLnSpc="1">
            <a:prstTxWarp prst="textNoShape">
              <a:avLst/>
            </a:prstTxWarp>
          </a:bodyPr>
          <a:lstStyle/>
          <a:p>
            <a:pPr marL="0" marR="0" lvl="0" indent="0" defTabSz="914224" eaLnBrk="1" fontAlgn="auto" latinLnBrk="0" hangingPunct="1">
              <a:lnSpc>
                <a:spcPct val="90000"/>
              </a:lnSpc>
              <a:spcBef>
                <a:spcPts val="0"/>
              </a:spcBef>
              <a:spcAft>
                <a:spcPts val="612"/>
              </a:spcAft>
              <a:buClrTx/>
              <a:buSzTx/>
              <a:buFontTx/>
              <a:buNone/>
              <a:tabLst/>
              <a:defRPr/>
            </a:pPr>
            <a:r>
              <a:rPr kumimoji="0" lang="en-US" sz="2000" b="0" i="0" u="none" strike="noStrike" kern="0" cap="none" spc="0" normalizeH="0" baseline="0" noProof="0" dirty="0">
                <a:ln>
                  <a:noFill/>
                </a:ln>
                <a:gradFill>
                  <a:gsLst>
                    <a:gs pos="2917">
                      <a:schemeClr val="tx1"/>
                    </a:gs>
                    <a:gs pos="100000">
                      <a:schemeClr val="tx1"/>
                    </a:gs>
                  </a:gsLst>
                  <a:lin ang="5400000" scaled="0"/>
                </a:gradFill>
                <a:effectLst/>
                <a:uLnTx/>
                <a:uFillTx/>
                <a:latin typeface="Segoe UI Semibold" panose="020B0702040204020203" pitchFamily="34" charset="0"/>
                <a:cs typeface="Segoe UI Semibold" panose="020B0702040204020203" pitchFamily="34" charset="0"/>
              </a:rPr>
              <a:t>Build on a Developer Platform (PaaS)</a:t>
            </a:r>
          </a:p>
        </p:txBody>
      </p:sp>
      <p:sp>
        <p:nvSpPr>
          <p:cNvPr id="3" name="Rectangle 2"/>
          <p:cNvSpPr/>
          <p:nvPr/>
        </p:nvSpPr>
        <p:spPr bwMode="auto">
          <a:xfrm>
            <a:off x="9831971" y="1212210"/>
            <a:ext cx="2330111" cy="3028520"/>
          </a:xfrm>
          <a:prstGeom prst="rect">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2" name="Rectangle 11"/>
          <p:cNvSpPr/>
          <p:nvPr/>
        </p:nvSpPr>
        <p:spPr bwMode="auto">
          <a:xfrm>
            <a:off x="275483" y="3575589"/>
            <a:ext cx="11885513" cy="666106"/>
          </a:xfrm>
          <a:prstGeom prst="rect">
            <a:avLst/>
          </a:prstGeom>
          <a:solidFill>
            <a:schemeClr val="accent5">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27" name="Group 26"/>
          <p:cNvGrpSpPr/>
          <p:nvPr/>
        </p:nvGrpSpPr>
        <p:grpSpPr>
          <a:xfrm>
            <a:off x="8001480" y="1829143"/>
            <a:ext cx="1236103" cy="1236103"/>
            <a:chOff x="9754182" y="1828906"/>
            <a:chExt cx="1236279" cy="1236279"/>
          </a:xfrm>
        </p:grpSpPr>
        <p:sp>
          <p:nvSpPr>
            <p:cNvPr id="49" name="Oval 48"/>
            <p:cNvSpPr/>
            <p:nvPr/>
          </p:nvSpPr>
          <p:spPr bwMode="auto">
            <a:xfrm>
              <a:off x="97541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59" name="Picture 58"/>
            <p:cNvPicPr>
              <a:picLocks noChangeAspect="1"/>
            </p:cNvPicPr>
            <p:nvPr/>
          </p:nvPicPr>
          <p:blipFill>
            <a:blip r:embed="rId3" cstate="print">
              <a:biLevel thresh="25000"/>
              <a:extLst>
                <a:ext uri="{28A0092B-C50C-407E-A947-70E740481C1C}">
                  <a14:useLocalDpi xmlns:a14="http://schemas.microsoft.com/office/drawing/2010/main"/>
                </a:ext>
              </a:extLst>
            </a:blip>
            <a:stretch>
              <a:fillRect/>
            </a:stretch>
          </p:blipFill>
          <p:spPr>
            <a:xfrm>
              <a:off x="9974409" y="2049133"/>
              <a:ext cx="795824" cy="795824"/>
            </a:xfrm>
            <a:prstGeom prst="rect">
              <a:avLst/>
            </a:prstGeom>
          </p:spPr>
        </p:pic>
      </p:grpSp>
      <p:grpSp>
        <p:nvGrpSpPr>
          <p:cNvPr id="21" name="Group 20"/>
          <p:cNvGrpSpPr/>
          <p:nvPr/>
        </p:nvGrpSpPr>
        <p:grpSpPr>
          <a:xfrm>
            <a:off x="835833" y="1829143"/>
            <a:ext cx="1236103" cy="1236103"/>
            <a:chOff x="1448382" y="1828906"/>
            <a:chExt cx="1236279" cy="1236279"/>
          </a:xfrm>
        </p:grpSpPr>
        <p:sp>
          <p:nvSpPr>
            <p:cNvPr id="5" name="Oval 4"/>
            <p:cNvSpPr/>
            <p:nvPr/>
          </p:nvSpPr>
          <p:spPr bwMode="auto">
            <a:xfrm>
              <a:off x="14483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60" name="Picture 59"/>
            <p:cNvPicPr>
              <a:picLocks noChangeAspect="1"/>
            </p:cNvPicPr>
            <p:nvPr/>
          </p:nvPicPr>
          <p:blipFill>
            <a:blip r:embed="rId4" cstate="print">
              <a:biLevel thresh="25000"/>
              <a:extLst>
                <a:ext uri="{28A0092B-C50C-407E-A947-70E740481C1C}">
                  <a14:useLocalDpi xmlns:a14="http://schemas.microsoft.com/office/drawing/2010/main"/>
                </a:ext>
              </a:extLst>
            </a:blip>
            <a:stretch>
              <a:fillRect/>
            </a:stretch>
          </p:blipFill>
          <p:spPr>
            <a:xfrm>
              <a:off x="1728297" y="2108820"/>
              <a:ext cx="676449" cy="676450"/>
            </a:xfrm>
            <a:prstGeom prst="rect">
              <a:avLst/>
            </a:prstGeom>
          </p:spPr>
        </p:pic>
      </p:grpSp>
      <p:grpSp>
        <p:nvGrpSpPr>
          <p:cNvPr id="24" name="Group 23"/>
          <p:cNvGrpSpPr/>
          <p:nvPr/>
        </p:nvGrpSpPr>
        <p:grpSpPr>
          <a:xfrm>
            <a:off x="5622520" y="1829143"/>
            <a:ext cx="1236103" cy="1236103"/>
            <a:chOff x="6985582" y="1828906"/>
            <a:chExt cx="1236279" cy="1236279"/>
          </a:xfrm>
        </p:grpSpPr>
        <p:sp>
          <p:nvSpPr>
            <p:cNvPr id="48" name="Oval 47"/>
            <p:cNvSpPr/>
            <p:nvPr/>
          </p:nvSpPr>
          <p:spPr bwMode="auto">
            <a:xfrm>
              <a:off x="69855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70" name="Group 4"/>
            <p:cNvGrpSpPr>
              <a:grpSpLocks noChangeAspect="1"/>
            </p:cNvGrpSpPr>
            <p:nvPr/>
          </p:nvGrpSpPr>
          <p:grpSpPr bwMode="auto">
            <a:xfrm>
              <a:off x="7208434" y="2113670"/>
              <a:ext cx="790575" cy="666750"/>
              <a:chOff x="3668" y="1993"/>
              <a:chExt cx="498" cy="420"/>
            </a:xfrm>
            <a:solidFill>
              <a:schemeClr val="tx1"/>
            </a:solidFill>
          </p:grpSpPr>
          <p:sp>
            <p:nvSpPr>
              <p:cNvPr id="71" name="Freeform 5"/>
              <p:cNvSpPr>
                <a:spLocks/>
              </p:cNvSpPr>
              <p:nvPr/>
            </p:nvSpPr>
            <p:spPr bwMode="auto">
              <a:xfrm>
                <a:off x="3810" y="1993"/>
                <a:ext cx="223" cy="420"/>
              </a:xfrm>
              <a:custGeom>
                <a:avLst/>
                <a:gdLst>
                  <a:gd name="T0" fmla="*/ 75 w 223"/>
                  <a:gd name="T1" fmla="*/ 0 h 420"/>
                  <a:gd name="T2" fmla="*/ 223 w 223"/>
                  <a:gd name="T3" fmla="*/ 0 h 420"/>
                  <a:gd name="T4" fmla="*/ 129 w 223"/>
                  <a:gd name="T5" fmla="*/ 141 h 420"/>
                  <a:gd name="T6" fmla="*/ 223 w 223"/>
                  <a:gd name="T7" fmla="*/ 141 h 420"/>
                  <a:gd name="T8" fmla="*/ 25 w 223"/>
                  <a:gd name="T9" fmla="*/ 420 h 420"/>
                  <a:gd name="T10" fmla="*/ 94 w 223"/>
                  <a:gd name="T11" fmla="*/ 209 h 420"/>
                  <a:gd name="T12" fmla="*/ 0 w 223"/>
                  <a:gd name="T13" fmla="*/ 209 h 420"/>
                  <a:gd name="T14" fmla="*/ 75 w 223"/>
                  <a:gd name="T15" fmla="*/ 0 h 4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420">
                    <a:moveTo>
                      <a:pt x="75" y="0"/>
                    </a:moveTo>
                    <a:lnTo>
                      <a:pt x="223" y="0"/>
                    </a:lnTo>
                    <a:lnTo>
                      <a:pt x="129" y="141"/>
                    </a:lnTo>
                    <a:lnTo>
                      <a:pt x="223" y="141"/>
                    </a:lnTo>
                    <a:lnTo>
                      <a:pt x="25" y="420"/>
                    </a:lnTo>
                    <a:lnTo>
                      <a:pt x="94" y="209"/>
                    </a:lnTo>
                    <a:lnTo>
                      <a:pt x="0" y="209"/>
                    </a:lnTo>
                    <a:lnTo>
                      <a:pt x="7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2" name="Freeform 6"/>
              <p:cNvSpPr>
                <a:spLocks/>
              </p:cNvSpPr>
              <p:nvPr/>
            </p:nvSpPr>
            <p:spPr bwMode="auto">
              <a:xfrm>
                <a:off x="3668" y="2057"/>
                <a:ext cx="152" cy="279"/>
              </a:xfrm>
              <a:custGeom>
                <a:avLst/>
                <a:gdLst>
                  <a:gd name="T0" fmla="*/ 15 w 79"/>
                  <a:gd name="T1" fmla="*/ 72 h 144"/>
                  <a:gd name="T2" fmla="*/ 77 w 79"/>
                  <a:gd name="T3" fmla="*/ 10 h 144"/>
                  <a:gd name="T4" fmla="*/ 77 w 79"/>
                  <a:gd name="T5" fmla="*/ 5 h 144"/>
                  <a:gd name="T6" fmla="*/ 74 w 79"/>
                  <a:gd name="T7" fmla="*/ 1 h 144"/>
                  <a:gd name="T8" fmla="*/ 69 w 79"/>
                  <a:gd name="T9" fmla="*/ 1 h 144"/>
                  <a:gd name="T10" fmla="*/ 1 w 79"/>
                  <a:gd name="T11" fmla="*/ 69 h 144"/>
                  <a:gd name="T12" fmla="*/ 0 w 79"/>
                  <a:gd name="T13" fmla="*/ 72 h 144"/>
                  <a:gd name="T14" fmla="*/ 1 w 79"/>
                  <a:gd name="T15" fmla="*/ 74 h 144"/>
                  <a:gd name="T16" fmla="*/ 69 w 79"/>
                  <a:gd name="T17" fmla="*/ 142 h 144"/>
                  <a:gd name="T18" fmla="*/ 74 w 79"/>
                  <a:gd name="T19" fmla="*/ 142 h 144"/>
                  <a:gd name="T20" fmla="*/ 77 w 79"/>
                  <a:gd name="T21" fmla="*/ 139 h 144"/>
                  <a:gd name="T22" fmla="*/ 77 w 79"/>
                  <a:gd name="T23" fmla="*/ 134 h 144"/>
                  <a:gd name="T24" fmla="*/ 15 w 79"/>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44">
                    <a:moveTo>
                      <a:pt x="15" y="72"/>
                    </a:moveTo>
                    <a:cubicBezTo>
                      <a:pt x="77" y="10"/>
                      <a:pt x="77" y="10"/>
                      <a:pt x="77" y="10"/>
                    </a:cubicBezTo>
                    <a:cubicBezTo>
                      <a:pt x="79" y="8"/>
                      <a:pt x="79" y="6"/>
                      <a:pt x="77" y="5"/>
                    </a:cubicBezTo>
                    <a:cubicBezTo>
                      <a:pt x="74" y="1"/>
                      <a:pt x="74" y="1"/>
                      <a:pt x="74" y="1"/>
                    </a:cubicBezTo>
                    <a:cubicBezTo>
                      <a:pt x="72" y="0"/>
                      <a:pt x="70" y="0"/>
                      <a:pt x="69" y="1"/>
                    </a:cubicBezTo>
                    <a:cubicBezTo>
                      <a:pt x="1" y="69"/>
                      <a:pt x="1" y="69"/>
                      <a:pt x="1" y="69"/>
                    </a:cubicBezTo>
                    <a:cubicBezTo>
                      <a:pt x="0" y="70"/>
                      <a:pt x="0" y="71"/>
                      <a:pt x="0" y="72"/>
                    </a:cubicBezTo>
                    <a:cubicBezTo>
                      <a:pt x="0" y="73"/>
                      <a:pt x="0" y="74"/>
                      <a:pt x="1" y="74"/>
                    </a:cubicBezTo>
                    <a:cubicBezTo>
                      <a:pt x="69" y="142"/>
                      <a:pt x="69" y="142"/>
                      <a:pt x="69" y="142"/>
                    </a:cubicBezTo>
                    <a:cubicBezTo>
                      <a:pt x="70" y="144"/>
                      <a:pt x="72" y="144"/>
                      <a:pt x="74" y="142"/>
                    </a:cubicBezTo>
                    <a:cubicBezTo>
                      <a:pt x="77" y="139"/>
                      <a:pt x="77" y="139"/>
                      <a:pt x="77" y="139"/>
                    </a:cubicBezTo>
                    <a:cubicBezTo>
                      <a:pt x="79" y="137"/>
                      <a:pt x="79" y="135"/>
                      <a:pt x="77" y="134"/>
                    </a:cubicBezTo>
                    <a:lnTo>
                      <a:pt x="15"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3" name="Freeform 7"/>
              <p:cNvSpPr>
                <a:spLocks/>
              </p:cNvSpPr>
              <p:nvPr/>
            </p:nvSpPr>
            <p:spPr bwMode="auto">
              <a:xfrm>
                <a:off x="4012" y="2057"/>
                <a:ext cx="154" cy="279"/>
              </a:xfrm>
              <a:custGeom>
                <a:avLst/>
                <a:gdLst>
                  <a:gd name="T0" fmla="*/ 64 w 80"/>
                  <a:gd name="T1" fmla="*/ 72 h 144"/>
                  <a:gd name="T2" fmla="*/ 2 w 80"/>
                  <a:gd name="T3" fmla="*/ 10 h 144"/>
                  <a:gd name="T4" fmla="*/ 2 w 80"/>
                  <a:gd name="T5" fmla="*/ 5 h 144"/>
                  <a:gd name="T6" fmla="*/ 5 w 80"/>
                  <a:gd name="T7" fmla="*/ 1 h 144"/>
                  <a:gd name="T8" fmla="*/ 10 w 80"/>
                  <a:gd name="T9" fmla="*/ 1 h 144"/>
                  <a:gd name="T10" fmla="*/ 78 w 80"/>
                  <a:gd name="T11" fmla="*/ 69 h 144"/>
                  <a:gd name="T12" fmla="*/ 80 w 80"/>
                  <a:gd name="T13" fmla="*/ 72 h 144"/>
                  <a:gd name="T14" fmla="*/ 78 w 80"/>
                  <a:gd name="T15" fmla="*/ 74 h 144"/>
                  <a:gd name="T16" fmla="*/ 10 w 80"/>
                  <a:gd name="T17" fmla="*/ 142 h 144"/>
                  <a:gd name="T18" fmla="*/ 5 w 80"/>
                  <a:gd name="T19" fmla="*/ 142 h 144"/>
                  <a:gd name="T20" fmla="*/ 2 w 80"/>
                  <a:gd name="T21" fmla="*/ 139 h 144"/>
                  <a:gd name="T22" fmla="*/ 2 w 80"/>
                  <a:gd name="T23" fmla="*/ 134 h 144"/>
                  <a:gd name="T24" fmla="*/ 64 w 80"/>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144">
                    <a:moveTo>
                      <a:pt x="64" y="72"/>
                    </a:moveTo>
                    <a:cubicBezTo>
                      <a:pt x="2" y="10"/>
                      <a:pt x="2" y="10"/>
                      <a:pt x="2" y="10"/>
                    </a:cubicBezTo>
                    <a:cubicBezTo>
                      <a:pt x="0" y="8"/>
                      <a:pt x="0" y="6"/>
                      <a:pt x="2" y="5"/>
                    </a:cubicBezTo>
                    <a:cubicBezTo>
                      <a:pt x="5" y="1"/>
                      <a:pt x="5" y="1"/>
                      <a:pt x="5" y="1"/>
                    </a:cubicBezTo>
                    <a:cubicBezTo>
                      <a:pt x="7" y="0"/>
                      <a:pt x="9" y="0"/>
                      <a:pt x="10" y="1"/>
                    </a:cubicBezTo>
                    <a:cubicBezTo>
                      <a:pt x="78" y="69"/>
                      <a:pt x="78" y="69"/>
                      <a:pt x="78" y="69"/>
                    </a:cubicBezTo>
                    <a:cubicBezTo>
                      <a:pt x="79" y="70"/>
                      <a:pt x="80" y="71"/>
                      <a:pt x="80" y="72"/>
                    </a:cubicBezTo>
                    <a:cubicBezTo>
                      <a:pt x="80" y="73"/>
                      <a:pt x="79" y="74"/>
                      <a:pt x="78" y="74"/>
                    </a:cubicBezTo>
                    <a:cubicBezTo>
                      <a:pt x="10" y="142"/>
                      <a:pt x="10" y="142"/>
                      <a:pt x="10" y="142"/>
                    </a:cubicBezTo>
                    <a:cubicBezTo>
                      <a:pt x="9" y="144"/>
                      <a:pt x="7" y="144"/>
                      <a:pt x="5" y="142"/>
                    </a:cubicBezTo>
                    <a:cubicBezTo>
                      <a:pt x="2" y="139"/>
                      <a:pt x="2" y="139"/>
                      <a:pt x="2" y="139"/>
                    </a:cubicBezTo>
                    <a:cubicBezTo>
                      <a:pt x="0" y="137"/>
                      <a:pt x="0" y="135"/>
                      <a:pt x="2" y="134"/>
                    </a:cubicBezTo>
                    <a:lnTo>
                      <a:pt x="64"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grpSp>
        <p:nvGrpSpPr>
          <p:cNvPr id="22" name="Group 21"/>
          <p:cNvGrpSpPr/>
          <p:nvPr/>
        </p:nvGrpSpPr>
        <p:grpSpPr>
          <a:xfrm>
            <a:off x="3230288" y="1829143"/>
            <a:ext cx="1236103" cy="1236103"/>
            <a:chOff x="4216982" y="1828906"/>
            <a:chExt cx="1236279" cy="1236279"/>
          </a:xfrm>
        </p:grpSpPr>
        <p:sp>
          <p:nvSpPr>
            <p:cNvPr id="47" name="Oval 46"/>
            <p:cNvSpPr/>
            <p:nvPr/>
          </p:nvSpPr>
          <p:spPr bwMode="auto">
            <a:xfrm>
              <a:off x="4216982" y="1828906"/>
              <a:ext cx="1236279" cy="1236279"/>
            </a:xfrm>
            <a:prstGeom prst="ellipse">
              <a:avLst/>
            </a:prstGeom>
            <a:solidFill>
              <a:schemeClr val="tx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77" name="Freeform 76"/>
            <p:cNvSpPr/>
            <p:nvPr/>
          </p:nvSpPr>
          <p:spPr bwMode="auto">
            <a:xfrm>
              <a:off x="4493299" y="2113846"/>
              <a:ext cx="683645" cy="666398"/>
            </a:xfrm>
            <a:custGeom>
              <a:avLst/>
              <a:gdLst>
                <a:gd name="connsiteX0" fmla="*/ 425155 w 683645"/>
                <a:gd name="connsiteY0" fmla="*/ 182459 h 666398"/>
                <a:gd name="connsiteX1" fmla="*/ 423339 w 683645"/>
                <a:gd name="connsiteY1" fmla="*/ 185153 h 666398"/>
                <a:gd name="connsiteX2" fmla="*/ 346646 w 683645"/>
                <a:gd name="connsiteY2" fmla="*/ 216920 h 666398"/>
                <a:gd name="connsiteX3" fmla="*/ 269953 w 683645"/>
                <a:gd name="connsiteY3" fmla="*/ 185153 h 666398"/>
                <a:gd name="connsiteX4" fmla="*/ 269217 w 683645"/>
                <a:gd name="connsiteY4" fmla="*/ 184060 h 666398"/>
                <a:gd name="connsiteX5" fmla="*/ 211145 w 683645"/>
                <a:gd name="connsiteY5" fmla="*/ 223213 h 666398"/>
                <a:gd name="connsiteX6" fmla="*/ 205085 w 683645"/>
                <a:gd name="connsiteY6" fmla="*/ 232201 h 666398"/>
                <a:gd name="connsiteX7" fmla="*/ 208397 w 683645"/>
                <a:gd name="connsiteY7" fmla="*/ 237114 h 666398"/>
                <a:gd name="connsiteX8" fmla="*/ 216920 w 683645"/>
                <a:gd name="connsiteY8" fmla="*/ 279332 h 666398"/>
                <a:gd name="connsiteX9" fmla="*/ 185153 w 683645"/>
                <a:gd name="connsiteY9" fmla="*/ 356025 h 666398"/>
                <a:gd name="connsiteX10" fmla="*/ 155849 w 683645"/>
                <a:gd name="connsiteY10" fmla="*/ 375782 h 666398"/>
                <a:gd name="connsiteX11" fmla="*/ 158245 w 683645"/>
                <a:gd name="connsiteY11" fmla="*/ 399554 h 666398"/>
                <a:gd name="connsiteX12" fmla="*/ 169553 w 683645"/>
                <a:gd name="connsiteY12" fmla="*/ 435983 h 666398"/>
                <a:gd name="connsiteX13" fmla="*/ 179657 w 683645"/>
                <a:gd name="connsiteY13" fmla="*/ 450969 h 666398"/>
                <a:gd name="connsiteX14" fmla="*/ 187040 w 683645"/>
                <a:gd name="connsiteY14" fmla="*/ 449478 h 666398"/>
                <a:gd name="connsiteX15" fmla="*/ 286977 w 683645"/>
                <a:gd name="connsiteY15" fmla="*/ 515721 h 666398"/>
                <a:gd name="connsiteX16" fmla="*/ 292533 w 683645"/>
                <a:gd name="connsiteY16" fmla="*/ 543239 h 666398"/>
                <a:gd name="connsiteX17" fmla="*/ 348373 w 683645"/>
                <a:gd name="connsiteY17" fmla="*/ 554513 h 666398"/>
                <a:gd name="connsiteX18" fmla="*/ 388073 w 683645"/>
                <a:gd name="connsiteY18" fmla="*/ 546498 h 666398"/>
                <a:gd name="connsiteX19" fmla="*/ 394287 w 683645"/>
                <a:gd name="connsiteY19" fmla="*/ 515721 h 666398"/>
                <a:gd name="connsiteX20" fmla="*/ 494223 w 683645"/>
                <a:gd name="connsiteY20" fmla="*/ 449478 h 666398"/>
                <a:gd name="connsiteX21" fmla="*/ 515235 w 683645"/>
                <a:gd name="connsiteY21" fmla="*/ 453720 h 666398"/>
                <a:gd name="connsiteX22" fmla="*/ 527193 w 683645"/>
                <a:gd name="connsiteY22" fmla="*/ 435983 h 666398"/>
                <a:gd name="connsiteX23" fmla="*/ 538501 w 683645"/>
                <a:gd name="connsiteY23" fmla="*/ 399554 h 666398"/>
                <a:gd name="connsiteX24" fmla="*/ 540395 w 683645"/>
                <a:gd name="connsiteY24" fmla="*/ 380768 h 666398"/>
                <a:gd name="connsiteX25" fmla="*/ 532968 w 683645"/>
                <a:gd name="connsiteY25" fmla="*/ 379269 h 666398"/>
                <a:gd name="connsiteX26" fmla="*/ 466725 w 683645"/>
                <a:gd name="connsiteY26" fmla="*/ 279332 h 666398"/>
                <a:gd name="connsiteX27" fmla="*/ 475249 w 683645"/>
                <a:gd name="connsiteY27" fmla="*/ 237114 h 666398"/>
                <a:gd name="connsiteX28" fmla="*/ 484928 w 683645"/>
                <a:gd name="connsiteY28" fmla="*/ 222758 h 666398"/>
                <a:gd name="connsiteX29" fmla="*/ 346646 w 683645"/>
                <a:gd name="connsiteY29" fmla="*/ 0 h 666398"/>
                <a:gd name="connsiteX30" fmla="*/ 455106 w 683645"/>
                <a:gd name="connsiteY30" fmla="*/ 108460 h 666398"/>
                <a:gd name="connsiteX31" fmla="*/ 448141 w 683645"/>
                <a:gd name="connsiteY31" fmla="*/ 142962 h 666398"/>
                <a:gd name="connsiteX32" fmla="*/ 517573 w 683645"/>
                <a:gd name="connsiteY32" fmla="*/ 189775 h 666398"/>
                <a:gd name="connsiteX33" fmla="*/ 532968 w 683645"/>
                <a:gd name="connsiteY33" fmla="*/ 179395 h 666398"/>
                <a:gd name="connsiteX34" fmla="*/ 575185 w 683645"/>
                <a:gd name="connsiteY34" fmla="*/ 170872 h 666398"/>
                <a:gd name="connsiteX35" fmla="*/ 683645 w 683645"/>
                <a:gd name="connsiteY35" fmla="*/ 279332 h 666398"/>
                <a:gd name="connsiteX36" fmla="*/ 617403 w 683645"/>
                <a:gd name="connsiteY36" fmla="*/ 379269 h 666398"/>
                <a:gd name="connsiteX37" fmla="*/ 586369 w 683645"/>
                <a:gd name="connsiteY37" fmla="*/ 385534 h 666398"/>
                <a:gd name="connsiteX38" fmla="*/ 584012 w 683645"/>
                <a:gd name="connsiteY38" fmla="*/ 408917 h 666398"/>
                <a:gd name="connsiteX39" fmla="*/ 569997 w 683645"/>
                <a:gd name="connsiteY39" fmla="*/ 454066 h 666398"/>
                <a:gd name="connsiteX40" fmla="*/ 559443 w 683645"/>
                <a:gd name="connsiteY40" fmla="*/ 473510 h 666398"/>
                <a:gd name="connsiteX41" fmla="*/ 570916 w 683645"/>
                <a:gd name="connsiteY41" fmla="*/ 481245 h 666398"/>
                <a:gd name="connsiteX42" fmla="*/ 602683 w 683645"/>
                <a:gd name="connsiteY42" fmla="*/ 557938 h 666398"/>
                <a:gd name="connsiteX43" fmla="*/ 494223 w 683645"/>
                <a:gd name="connsiteY43" fmla="*/ 666398 h 666398"/>
                <a:gd name="connsiteX44" fmla="*/ 394287 w 683645"/>
                <a:gd name="connsiteY44" fmla="*/ 600156 h 666398"/>
                <a:gd name="connsiteX45" fmla="*/ 393531 w 683645"/>
                <a:gd name="connsiteY45" fmla="*/ 596415 h 666398"/>
                <a:gd name="connsiteX46" fmla="*/ 348374 w 683645"/>
                <a:gd name="connsiteY46" fmla="*/ 600967 h 666398"/>
                <a:gd name="connsiteX47" fmla="*/ 299900 w 683645"/>
                <a:gd name="connsiteY47" fmla="*/ 596081 h 666398"/>
                <a:gd name="connsiteX48" fmla="*/ 288513 w 683645"/>
                <a:gd name="connsiteY48" fmla="*/ 592546 h 666398"/>
                <a:gd name="connsiteX49" fmla="*/ 286977 w 683645"/>
                <a:gd name="connsiteY49" fmla="*/ 600156 h 666398"/>
                <a:gd name="connsiteX50" fmla="*/ 187040 w 683645"/>
                <a:gd name="connsiteY50" fmla="*/ 666398 h 666398"/>
                <a:gd name="connsiteX51" fmla="*/ 78580 w 683645"/>
                <a:gd name="connsiteY51" fmla="*/ 557938 h 666398"/>
                <a:gd name="connsiteX52" fmla="*/ 110347 w 683645"/>
                <a:gd name="connsiteY52" fmla="*/ 481245 h 666398"/>
                <a:gd name="connsiteX53" fmla="*/ 133157 w 683645"/>
                <a:gd name="connsiteY53" fmla="*/ 465867 h 666398"/>
                <a:gd name="connsiteX54" fmla="*/ 126752 w 683645"/>
                <a:gd name="connsiteY54" fmla="*/ 454066 h 666398"/>
                <a:gd name="connsiteX55" fmla="*/ 112737 w 683645"/>
                <a:gd name="connsiteY55" fmla="*/ 408917 h 666398"/>
                <a:gd name="connsiteX56" fmla="*/ 110564 w 683645"/>
                <a:gd name="connsiteY56" fmla="*/ 387367 h 666398"/>
                <a:gd name="connsiteX57" fmla="*/ 108460 w 683645"/>
                <a:gd name="connsiteY57" fmla="*/ 387792 h 666398"/>
                <a:gd name="connsiteX58" fmla="*/ 0 w 683645"/>
                <a:gd name="connsiteY58" fmla="*/ 279332 h 666398"/>
                <a:gd name="connsiteX59" fmla="*/ 108460 w 683645"/>
                <a:gd name="connsiteY59" fmla="*/ 170872 h 666398"/>
                <a:gd name="connsiteX60" fmla="*/ 150678 w 683645"/>
                <a:gd name="connsiteY60" fmla="*/ 179395 h 666398"/>
                <a:gd name="connsiteX61" fmla="*/ 174242 w 683645"/>
                <a:gd name="connsiteY61" fmla="*/ 195283 h 666398"/>
                <a:gd name="connsiteX62" fmla="*/ 178298 w 683645"/>
                <a:gd name="connsiteY62" fmla="*/ 190367 h 666398"/>
                <a:gd name="connsiteX63" fmla="*/ 245566 w 683645"/>
                <a:gd name="connsiteY63" fmla="*/ 145013 h 666398"/>
                <a:gd name="connsiteX64" fmla="*/ 238186 w 683645"/>
                <a:gd name="connsiteY64" fmla="*/ 108460 h 666398"/>
                <a:gd name="connsiteX65" fmla="*/ 346646 w 683645"/>
                <a:gd name="connsiteY65" fmla="*/ 0 h 66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83645" h="666398">
                  <a:moveTo>
                    <a:pt x="425155" y="182459"/>
                  </a:moveTo>
                  <a:lnTo>
                    <a:pt x="423339" y="185153"/>
                  </a:lnTo>
                  <a:cubicBezTo>
                    <a:pt x="403712" y="204780"/>
                    <a:pt x="376597" y="216920"/>
                    <a:pt x="346646" y="216920"/>
                  </a:cubicBezTo>
                  <a:cubicBezTo>
                    <a:pt x="316696" y="216920"/>
                    <a:pt x="289581" y="204780"/>
                    <a:pt x="269953" y="185153"/>
                  </a:cubicBezTo>
                  <a:lnTo>
                    <a:pt x="269217" y="184060"/>
                  </a:lnTo>
                  <a:lnTo>
                    <a:pt x="211145" y="223213"/>
                  </a:lnTo>
                  <a:lnTo>
                    <a:pt x="205085" y="232201"/>
                  </a:lnTo>
                  <a:lnTo>
                    <a:pt x="208397" y="237114"/>
                  </a:lnTo>
                  <a:cubicBezTo>
                    <a:pt x="213885" y="250090"/>
                    <a:pt x="216920" y="264357"/>
                    <a:pt x="216920" y="279332"/>
                  </a:cubicBezTo>
                  <a:cubicBezTo>
                    <a:pt x="216920" y="309282"/>
                    <a:pt x="204781" y="336397"/>
                    <a:pt x="185153" y="356025"/>
                  </a:cubicBezTo>
                  <a:lnTo>
                    <a:pt x="155849" y="375782"/>
                  </a:lnTo>
                  <a:lnTo>
                    <a:pt x="158245" y="399554"/>
                  </a:lnTo>
                  <a:cubicBezTo>
                    <a:pt x="160830" y="412187"/>
                    <a:pt x="164643" y="424374"/>
                    <a:pt x="169553" y="435983"/>
                  </a:cubicBezTo>
                  <a:lnTo>
                    <a:pt x="179657" y="450969"/>
                  </a:lnTo>
                  <a:lnTo>
                    <a:pt x="187040" y="449478"/>
                  </a:lnTo>
                  <a:cubicBezTo>
                    <a:pt x="231966" y="449478"/>
                    <a:pt x="270512" y="476793"/>
                    <a:pt x="286977" y="515721"/>
                  </a:cubicBezTo>
                  <a:lnTo>
                    <a:pt x="292533" y="543239"/>
                  </a:lnTo>
                  <a:lnTo>
                    <a:pt x="348373" y="554513"/>
                  </a:lnTo>
                  <a:lnTo>
                    <a:pt x="388073" y="546498"/>
                  </a:lnTo>
                  <a:lnTo>
                    <a:pt x="394287" y="515721"/>
                  </a:lnTo>
                  <a:cubicBezTo>
                    <a:pt x="410752" y="476793"/>
                    <a:pt x="449297" y="449478"/>
                    <a:pt x="494223" y="449478"/>
                  </a:cubicBezTo>
                  <a:lnTo>
                    <a:pt x="515235" y="453720"/>
                  </a:lnTo>
                  <a:lnTo>
                    <a:pt x="527193" y="435983"/>
                  </a:lnTo>
                  <a:cubicBezTo>
                    <a:pt x="532103" y="424374"/>
                    <a:pt x="535916" y="412187"/>
                    <a:pt x="538501" y="399554"/>
                  </a:cubicBezTo>
                  <a:lnTo>
                    <a:pt x="540395" y="380768"/>
                  </a:lnTo>
                  <a:lnTo>
                    <a:pt x="532968" y="379269"/>
                  </a:lnTo>
                  <a:cubicBezTo>
                    <a:pt x="494040" y="362803"/>
                    <a:pt x="466725" y="324258"/>
                    <a:pt x="466725" y="279332"/>
                  </a:cubicBezTo>
                  <a:cubicBezTo>
                    <a:pt x="466725" y="264357"/>
                    <a:pt x="469760" y="250090"/>
                    <a:pt x="475249" y="237114"/>
                  </a:cubicBezTo>
                  <a:lnTo>
                    <a:pt x="484928" y="222758"/>
                  </a:lnTo>
                  <a:close/>
                  <a:moveTo>
                    <a:pt x="346646" y="0"/>
                  </a:moveTo>
                  <a:cubicBezTo>
                    <a:pt x="406547" y="0"/>
                    <a:pt x="455106" y="48559"/>
                    <a:pt x="455106" y="108460"/>
                  </a:cubicBezTo>
                  <a:lnTo>
                    <a:pt x="448141" y="142962"/>
                  </a:lnTo>
                  <a:lnTo>
                    <a:pt x="517573" y="189775"/>
                  </a:lnTo>
                  <a:lnTo>
                    <a:pt x="532968" y="179395"/>
                  </a:lnTo>
                  <a:cubicBezTo>
                    <a:pt x="545944" y="173907"/>
                    <a:pt x="560210" y="170872"/>
                    <a:pt x="575185" y="170872"/>
                  </a:cubicBezTo>
                  <a:cubicBezTo>
                    <a:pt x="635086" y="170872"/>
                    <a:pt x="683645" y="219431"/>
                    <a:pt x="683645" y="279332"/>
                  </a:cubicBezTo>
                  <a:cubicBezTo>
                    <a:pt x="683645" y="324258"/>
                    <a:pt x="656331" y="362803"/>
                    <a:pt x="617403" y="379269"/>
                  </a:cubicBezTo>
                  <a:lnTo>
                    <a:pt x="586369" y="385534"/>
                  </a:lnTo>
                  <a:lnTo>
                    <a:pt x="584012" y="408917"/>
                  </a:lnTo>
                  <a:cubicBezTo>
                    <a:pt x="580808" y="424574"/>
                    <a:pt x="576082" y="439678"/>
                    <a:pt x="569997" y="454066"/>
                  </a:cubicBezTo>
                  <a:lnTo>
                    <a:pt x="559443" y="473510"/>
                  </a:lnTo>
                  <a:lnTo>
                    <a:pt x="570916" y="481245"/>
                  </a:lnTo>
                  <a:cubicBezTo>
                    <a:pt x="590543" y="500873"/>
                    <a:pt x="602683" y="527988"/>
                    <a:pt x="602683" y="557938"/>
                  </a:cubicBezTo>
                  <a:cubicBezTo>
                    <a:pt x="602683" y="617839"/>
                    <a:pt x="554124" y="666398"/>
                    <a:pt x="494223" y="666398"/>
                  </a:cubicBezTo>
                  <a:cubicBezTo>
                    <a:pt x="449297" y="666398"/>
                    <a:pt x="410752" y="639084"/>
                    <a:pt x="394287" y="600156"/>
                  </a:cubicBezTo>
                  <a:lnTo>
                    <a:pt x="393531" y="596415"/>
                  </a:lnTo>
                  <a:lnTo>
                    <a:pt x="348374" y="600967"/>
                  </a:lnTo>
                  <a:cubicBezTo>
                    <a:pt x="331770" y="600967"/>
                    <a:pt x="315558" y="599285"/>
                    <a:pt x="299900" y="596081"/>
                  </a:cubicBezTo>
                  <a:lnTo>
                    <a:pt x="288513" y="592546"/>
                  </a:lnTo>
                  <a:lnTo>
                    <a:pt x="286977" y="600156"/>
                  </a:lnTo>
                  <a:cubicBezTo>
                    <a:pt x="270512" y="639084"/>
                    <a:pt x="231966" y="666398"/>
                    <a:pt x="187040" y="666398"/>
                  </a:cubicBezTo>
                  <a:cubicBezTo>
                    <a:pt x="127139" y="666398"/>
                    <a:pt x="78580" y="617839"/>
                    <a:pt x="78580" y="557938"/>
                  </a:cubicBezTo>
                  <a:cubicBezTo>
                    <a:pt x="78580" y="527988"/>
                    <a:pt x="90720" y="500873"/>
                    <a:pt x="110347" y="481245"/>
                  </a:cubicBezTo>
                  <a:lnTo>
                    <a:pt x="133157" y="465867"/>
                  </a:lnTo>
                  <a:lnTo>
                    <a:pt x="126752" y="454066"/>
                  </a:lnTo>
                  <a:cubicBezTo>
                    <a:pt x="120666" y="439678"/>
                    <a:pt x="115941" y="424575"/>
                    <a:pt x="112737" y="408917"/>
                  </a:cubicBezTo>
                  <a:lnTo>
                    <a:pt x="110564" y="387367"/>
                  </a:lnTo>
                  <a:lnTo>
                    <a:pt x="108460" y="387792"/>
                  </a:lnTo>
                  <a:cubicBezTo>
                    <a:pt x="48559" y="387792"/>
                    <a:pt x="0" y="339233"/>
                    <a:pt x="0" y="279332"/>
                  </a:cubicBezTo>
                  <a:cubicBezTo>
                    <a:pt x="0" y="219431"/>
                    <a:pt x="48559" y="170872"/>
                    <a:pt x="108460" y="170872"/>
                  </a:cubicBezTo>
                  <a:cubicBezTo>
                    <a:pt x="123436" y="170872"/>
                    <a:pt x="137702" y="173907"/>
                    <a:pt x="150678" y="179395"/>
                  </a:cubicBezTo>
                  <a:lnTo>
                    <a:pt x="174242" y="195283"/>
                  </a:lnTo>
                  <a:lnTo>
                    <a:pt x="178298" y="190367"/>
                  </a:lnTo>
                  <a:lnTo>
                    <a:pt x="245566" y="145013"/>
                  </a:lnTo>
                  <a:lnTo>
                    <a:pt x="238186" y="108460"/>
                  </a:lnTo>
                  <a:cubicBezTo>
                    <a:pt x="238186" y="48559"/>
                    <a:pt x="286745" y="0"/>
                    <a:pt x="346646" y="0"/>
                  </a:cubicBezTo>
                  <a:close/>
                </a:path>
              </a:pathLst>
            </a:cu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52" name="TextBox 51"/>
          <p:cNvSpPr txBox="1"/>
          <p:nvPr/>
        </p:nvSpPr>
        <p:spPr>
          <a:xfrm>
            <a:off x="7402594" y="3108353"/>
            <a:ext cx="2433872"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Cloud Services</a:t>
            </a:r>
          </a:p>
        </p:txBody>
      </p:sp>
      <p:sp>
        <p:nvSpPr>
          <p:cNvPr id="62" name="TextBox 61"/>
          <p:cNvSpPr txBox="1"/>
          <p:nvPr/>
        </p:nvSpPr>
        <p:spPr>
          <a:xfrm>
            <a:off x="2783213" y="3108353"/>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Service Fabric</a:t>
            </a:r>
          </a:p>
        </p:txBody>
      </p:sp>
      <p:sp>
        <p:nvSpPr>
          <p:cNvPr id="75" name="TextBox 74"/>
          <p:cNvSpPr txBox="1"/>
          <p:nvPr/>
        </p:nvSpPr>
        <p:spPr>
          <a:xfrm>
            <a:off x="388758" y="3108353"/>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App Service</a:t>
            </a:r>
          </a:p>
        </p:txBody>
      </p:sp>
      <p:sp>
        <p:nvSpPr>
          <p:cNvPr id="82" name="TextBox 81"/>
          <p:cNvSpPr txBox="1"/>
          <p:nvPr/>
        </p:nvSpPr>
        <p:spPr>
          <a:xfrm>
            <a:off x="5016189" y="3108353"/>
            <a:ext cx="2448763"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Functions</a:t>
            </a:r>
          </a:p>
        </p:txBody>
      </p:sp>
      <p:sp>
        <p:nvSpPr>
          <p:cNvPr id="53" name="TextBox 52"/>
          <p:cNvSpPr txBox="1"/>
          <p:nvPr/>
        </p:nvSpPr>
        <p:spPr>
          <a:xfrm>
            <a:off x="7248125"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Custom monolithic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3-tier stateless apps</a:t>
            </a:r>
          </a:p>
        </p:txBody>
      </p:sp>
      <p:sp>
        <p:nvSpPr>
          <p:cNvPr id="66" name="TextBox 65"/>
          <p:cNvSpPr txBox="1"/>
          <p:nvPr/>
        </p:nvSpPr>
        <p:spPr>
          <a:xfrm>
            <a:off x="2476933" y="3575589"/>
            <a:ext cx="2742810" cy="680144"/>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Massive scale, 24x7 available, multi-component</a:t>
            </a:r>
          </a:p>
        </p:txBody>
      </p:sp>
      <p:sp>
        <p:nvSpPr>
          <p:cNvPr id="76" name="TextBox 75"/>
          <p:cNvSpPr txBox="1"/>
          <p:nvPr/>
        </p:nvSpPr>
        <p:spPr>
          <a:xfrm>
            <a:off x="82478"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Web, mobile, API,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and logic apps</a:t>
            </a:r>
          </a:p>
        </p:txBody>
      </p:sp>
      <p:sp>
        <p:nvSpPr>
          <p:cNvPr id="83" name="TextBox 82"/>
          <p:cNvSpPr txBox="1"/>
          <p:nvPr/>
        </p:nvSpPr>
        <p:spPr>
          <a:xfrm>
            <a:off x="4869166" y="3575589"/>
            <a:ext cx="2742810"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99" b="0" i="0" u="none" strike="noStrike" kern="0" cap="none" spc="0" normalizeH="0" baseline="0" noProof="0" dirty="0" err="1">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Serverless</a:t>
            </a: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 </a:t>
            </a:r>
            <a:b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br>
            <a:r>
              <a:rPr kumimoji="0" lang="en-NZ" sz="139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event driven solutions</a:t>
            </a:r>
          </a:p>
        </p:txBody>
      </p:sp>
      <p:sp>
        <p:nvSpPr>
          <p:cNvPr id="81" name="TextBox 80"/>
          <p:cNvSpPr txBox="1"/>
          <p:nvPr/>
        </p:nvSpPr>
        <p:spPr>
          <a:xfrm>
            <a:off x="5147547" y="5999569"/>
            <a:ext cx="2130250"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Storage</a:t>
            </a:r>
          </a:p>
        </p:txBody>
      </p:sp>
      <p:sp>
        <p:nvSpPr>
          <p:cNvPr id="84" name="TextBox 83"/>
          <p:cNvSpPr txBox="1"/>
          <p:nvPr/>
        </p:nvSpPr>
        <p:spPr>
          <a:xfrm>
            <a:off x="2214584" y="5930071"/>
            <a:ext cx="2473260" cy="803947"/>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Virtual Machines and Containers</a:t>
            </a:r>
          </a:p>
        </p:txBody>
      </p:sp>
      <p:sp>
        <p:nvSpPr>
          <p:cNvPr id="85" name="TextBox 84"/>
          <p:cNvSpPr txBox="1"/>
          <p:nvPr/>
        </p:nvSpPr>
        <p:spPr>
          <a:xfrm>
            <a:off x="7763247" y="5999569"/>
            <a:ext cx="2448763"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chemeClr val="tx1"/>
                    </a:gs>
                    <a:gs pos="100000">
                      <a:schemeClr val="tx1"/>
                    </a:gs>
                  </a:gsLst>
                  <a:lin ang="5400000" scaled="1"/>
                </a:gradFill>
                <a:effectLst/>
                <a:uLnTx/>
                <a:uFillTx/>
                <a:latin typeface="Segoe UI Semibold" panose="020B0702040204020203" pitchFamily="34" charset="0"/>
                <a:cs typeface="Segoe UI Semibold" panose="020B0702040204020203" pitchFamily="34" charset="0"/>
              </a:rPr>
              <a:t>Networking</a:t>
            </a:r>
          </a:p>
        </p:txBody>
      </p:sp>
      <p:grpSp>
        <p:nvGrpSpPr>
          <p:cNvPr id="18" name="Group 17"/>
          <p:cNvGrpSpPr/>
          <p:nvPr/>
        </p:nvGrpSpPr>
        <p:grpSpPr>
          <a:xfrm>
            <a:off x="5601371" y="4763467"/>
            <a:ext cx="1236103" cy="1236103"/>
            <a:chOff x="4216982" y="4890646"/>
            <a:chExt cx="1236279" cy="1236279"/>
          </a:xfrm>
        </p:grpSpPr>
        <p:sp>
          <p:nvSpPr>
            <p:cNvPr id="79" name="Oval 78"/>
            <p:cNvSpPr/>
            <p:nvPr/>
          </p:nvSpPr>
          <p:spPr bwMode="auto">
            <a:xfrm>
              <a:off x="42169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7" name="Picture 86"/>
            <p:cNvPicPr>
              <a:picLocks noChangeAspect="1"/>
            </p:cNvPicPr>
            <p:nvPr/>
          </p:nvPicPr>
          <p:blipFill>
            <a:blip r:embed="rId5" cstate="print">
              <a:biLevel thresh="25000"/>
              <a:extLst>
                <a:ext uri="{28A0092B-C50C-407E-A947-70E740481C1C}">
                  <a14:useLocalDpi xmlns:a14="http://schemas.microsoft.com/office/drawing/2010/main"/>
                </a:ext>
              </a:extLst>
            </a:blip>
            <a:stretch>
              <a:fillRect/>
            </a:stretch>
          </p:blipFill>
          <p:spPr>
            <a:xfrm>
              <a:off x="4479833" y="5153497"/>
              <a:ext cx="710576" cy="710576"/>
            </a:xfrm>
            <a:prstGeom prst="rect">
              <a:avLst/>
            </a:prstGeom>
          </p:spPr>
        </p:pic>
      </p:grpSp>
      <p:grpSp>
        <p:nvGrpSpPr>
          <p:cNvPr id="19" name="Group 18"/>
          <p:cNvGrpSpPr/>
          <p:nvPr/>
        </p:nvGrpSpPr>
        <p:grpSpPr>
          <a:xfrm>
            <a:off x="8369578" y="4763467"/>
            <a:ext cx="1236103" cy="1236103"/>
            <a:chOff x="6985582" y="4890646"/>
            <a:chExt cx="1236279" cy="1236279"/>
          </a:xfrm>
        </p:grpSpPr>
        <p:sp>
          <p:nvSpPr>
            <p:cNvPr id="80" name="Oval 79"/>
            <p:cNvSpPr/>
            <p:nvPr/>
          </p:nvSpPr>
          <p:spPr bwMode="auto">
            <a:xfrm>
              <a:off x="69855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8" name="Picture 87"/>
            <p:cNvPicPr>
              <a:picLocks noChangeAspect="1"/>
            </p:cNvPicPr>
            <p:nvPr/>
          </p:nvPicPr>
          <p:blipFill>
            <a:blip r:embed="rId6" cstate="print">
              <a:biLevel thresh="25000"/>
              <a:extLst>
                <a:ext uri="{28A0092B-C50C-407E-A947-70E740481C1C}">
                  <a14:useLocalDpi xmlns:a14="http://schemas.microsoft.com/office/drawing/2010/main"/>
                </a:ext>
              </a:extLst>
            </a:blip>
            <a:stretch>
              <a:fillRect/>
            </a:stretch>
          </p:blipFill>
          <p:spPr>
            <a:xfrm>
              <a:off x="7205809" y="5110873"/>
              <a:ext cx="795824" cy="795824"/>
            </a:xfrm>
            <a:prstGeom prst="rect">
              <a:avLst/>
            </a:prstGeom>
          </p:spPr>
        </p:pic>
      </p:grpSp>
      <p:sp>
        <p:nvSpPr>
          <p:cNvPr id="20" name="Rectangle 19"/>
          <p:cNvSpPr/>
          <p:nvPr/>
        </p:nvSpPr>
        <p:spPr bwMode="auto">
          <a:xfrm>
            <a:off x="881" y="496"/>
            <a:ext cx="12423582" cy="1212678"/>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 name="Title 1"/>
          <p:cNvSpPr>
            <a:spLocks noGrp="1"/>
          </p:cNvSpPr>
          <p:nvPr>
            <p:ph type="title"/>
          </p:nvPr>
        </p:nvSpPr>
        <p:spPr/>
        <p:txBody>
          <a:bodyPr/>
          <a:lstStyle/>
          <a:p>
            <a:r>
              <a:rPr lang="en-US"/>
              <a:t>Azure Application Platform</a:t>
            </a:r>
            <a:endParaRPr lang="en-US" dirty="0"/>
          </a:p>
        </p:txBody>
      </p:sp>
      <p:sp>
        <p:nvSpPr>
          <p:cNvPr id="44" name="TextBox 43"/>
          <p:cNvSpPr txBox="1"/>
          <p:nvPr/>
        </p:nvSpPr>
        <p:spPr>
          <a:xfrm>
            <a:off x="9705947" y="3575589"/>
            <a:ext cx="2588341" cy="687803"/>
          </a:xfrm>
          <a:prstGeom prst="rect">
            <a:avLst/>
          </a:prstGeom>
          <a:noFill/>
        </p:spPr>
        <p:txBody>
          <a:bodyPr wrap="square" lIns="274281" tIns="146283" rIns="274281" bIns="146283" rtlCol="0">
            <a:spAutoFit/>
          </a:bodyPr>
          <a:lstStyle/>
          <a:p>
            <a:pPr marL="0" marR="0" lvl="0" indent="0" algn="ctr" defTabSz="932387" eaLnBrk="1" fontAlgn="auto" latinLnBrk="0" hangingPunct="1">
              <a:lnSpc>
                <a:spcPts val="1530"/>
              </a:lnSpc>
              <a:spcBef>
                <a:spcPts val="0"/>
              </a:spcBef>
              <a:spcAft>
                <a:spcPts val="0"/>
              </a:spcAft>
              <a:buClrTx/>
              <a:buSzTx/>
              <a:buFontTx/>
              <a:buNone/>
              <a:tabLst/>
              <a:defRPr/>
            </a:pPr>
            <a:r>
              <a:rPr kumimoji="0" lang="en-NZ" sz="1349" b="0" i="0" u="none" strike="noStrike" kern="0" cap="none" spc="0" normalizeH="0" baseline="0" noProof="0" dirty="0">
                <a:ln>
                  <a:noFill/>
                </a:ln>
                <a:gradFill>
                  <a:gsLst>
                    <a:gs pos="0">
                      <a:schemeClr val="tx1"/>
                    </a:gs>
                    <a:gs pos="100000">
                      <a:schemeClr val="tx1"/>
                    </a:gs>
                  </a:gsLst>
                </a:gradFill>
                <a:effectLst/>
                <a:uLnTx/>
                <a:uFillTx/>
                <a:latin typeface="Segoe UI" panose="020B0502040204020203" pitchFamily="34" charset="0"/>
                <a:cs typeface="Segoe UI" panose="020B0502040204020203" pitchFamily="34" charset="0"/>
              </a:rPr>
              <a:t>Cloud Foundry, OpenShift, Apprenda, Jetlastic, etc.	</a:t>
            </a:r>
          </a:p>
        </p:txBody>
      </p:sp>
      <p:grpSp>
        <p:nvGrpSpPr>
          <p:cNvPr id="7" name="Group 6"/>
          <p:cNvGrpSpPr/>
          <p:nvPr/>
        </p:nvGrpSpPr>
        <p:grpSpPr>
          <a:xfrm>
            <a:off x="2833163" y="4763467"/>
            <a:ext cx="1236103" cy="1236103"/>
            <a:chOff x="2832682" y="4763646"/>
            <a:chExt cx="1236279" cy="1236279"/>
          </a:xfrm>
        </p:grpSpPr>
        <p:grpSp>
          <p:nvGrpSpPr>
            <p:cNvPr id="16" name="Group 15"/>
            <p:cNvGrpSpPr/>
            <p:nvPr/>
          </p:nvGrpSpPr>
          <p:grpSpPr>
            <a:xfrm>
              <a:off x="2832682" y="4763646"/>
              <a:ext cx="1236279" cy="1236279"/>
              <a:chOff x="1448382" y="4890646"/>
              <a:chExt cx="1236279" cy="1236279"/>
            </a:xfrm>
          </p:grpSpPr>
          <p:sp>
            <p:nvSpPr>
              <p:cNvPr id="78" name="Oval 77"/>
              <p:cNvSpPr/>
              <p:nvPr/>
            </p:nvSpPr>
            <p:spPr bwMode="auto">
              <a:xfrm>
                <a:off x="14483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86" name="Picture 85"/>
              <p:cNvPicPr>
                <a:picLocks noChangeAspect="1"/>
              </p:cNvPicPr>
              <p:nvPr/>
            </p:nvPicPr>
            <p:blipFill>
              <a:blip r:embed="rId7" cstate="print">
                <a:biLevel thresh="25000"/>
                <a:extLst>
                  <a:ext uri="{28A0092B-C50C-407E-A947-70E740481C1C}">
                    <a14:useLocalDpi xmlns:a14="http://schemas.microsoft.com/office/drawing/2010/main"/>
                  </a:ext>
                </a:extLst>
              </a:blip>
              <a:stretch>
                <a:fillRect/>
              </a:stretch>
            </p:blipFill>
            <p:spPr>
              <a:xfrm>
                <a:off x="1756015" y="5198278"/>
                <a:ext cx="621013" cy="621014"/>
              </a:xfrm>
              <a:prstGeom prst="rect">
                <a:avLst/>
              </a:prstGeom>
            </p:spPr>
          </p:pic>
        </p:grpSp>
        <p:sp>
          <p:nvSpPr>
            <p:cNvPr id="4" name="Rectangle 3"/>
            <p:cNvSpPr/>
            <p:nvPr/>
          </p:nvSpPr>
          <p:spPr bwMode="auto">
            <a:xfrm>
              <a:off x="3374231" y="5516563"/>
              <a:ext cx="197644" cy="88900"/>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sp>
        <p:nvSpPr>
          <p:cNvPr id="51" name="Rectangle 50"/>
          <p:cNvSpPr/>
          <p:nvPr/>
        </p:nvSpPr>
        <p:spPr bwMode="auto">
          <a:xfrm>
            <a:off x="268251"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Web and mobile</a:t>
            </a:r>
          </a:p>
        </p:txBody>
      </p:sp>
      <p:sp>
        <p:nvSpPr>
          <p:cNvPr id="54" name="Rectangle 53"/>
          <p:cNvSpPr/>
          <p:nvPr/>
        </p:nvSpPr>
        <p:spPr bwMode="auto">
          <a:xfrm>
            <a:off x="2657372"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Microservices</a:t>
            </a:r>
          </a:p>
        </p:txBody>
      </p:sp>
      <p:sp>
        <p:nvSpPr>
          <p:cNvPr id="61" name="Rectangle 60"/>
          <p:cNvSpPr/>
          <p:nvPr/>
        </p:nvSpPr>
        <p:spPr bwMode="auto">
          <a:xfrm>
            <a:off x="5053725"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Serverless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Compute</a:t>
            </a:r>
          </a:p>
        </p:txBody>
      </p:sp>
      <p:sp>
        <p:nvSpPr>
          <p:cNvPr id="63" name="Rectangle 62"/>
          <p:cNvSpPr/>
          <p:nvPr/>
        </p:nvSpPr>
        <p:spPr bwMode="auto">
          <a:xfrm>
            <a:off x="7442847" y="4289215"/>
            <a:ext cx="2358817"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Existing </a:t>
            </a:r>
            <a:b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b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Frameworks</a:t>
            </a:r>
          </a:p>
        </p:txBody>
      </p:sp>
      <p:sp>
        <p:nvSpPr>
          <p:cNvPr id="64" name="Rectangle 63"/>
          <p:cNvSpPr/>
          <p:nvPr/>
        </p:nvSpPr>
        <p:spPr bwMode="auto">
          <a:xfrm>
            <a:off x="9831971" y="4289215"/>
            <a:ext cx="2331389" cy="2434163"/>
          </a:xfrm>
          <a:prstGeom prst="rect">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rPr>
              <a:t>Third-party  Frameworks</a:t>
            </a:r>
          </a:p>
        </p:txBody>
      </p:sp>
      <p:sp useBgFill="1">
        <p:nvSpPr>
          <p:cNvPr id="8" name="Rectangle 7"/>
          <p:cNvSpPr/>
          <p:nvPr/>
        </p:nvSpPr>
        <p:spPr bwMode="auto">
          <a:xfrm>
            <a:off x="-63336" y="6697209"/>
            <a:ext cx="12498930" cy="296820"/>
          </a:xfrm>
          <a:prstGeom prst="rect">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69" name="TextBox 68"/>
          <p:cNvSpPr txBox="1"/>
          <p:nvPr/>
        </p:nvSpPr>
        <p:spPr>
          <a:xfrm>
            <a:off x="9783181" y="3093666"/>
            <a:ext cx="2433872" cy="544688"/>
          </a:xfrm>
          <a:prstGeom prst="rect">
            <a:avLst/>
          </a:prstGeom>
          <a:noFill/>
        </p:spPr>
        <p:txBody>
          <a:bodyPr wrap="square" lIns="274281" tIns="146283" rIns="274281" bIns="146283"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32387"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cs typeface="Segoe UI Semibold" panose="020B0702040204020203" pitchFamily="34" charset="0"/>
              </a:rPr>
              <a:t>Other PaaS</a:t>
            </a:r>
          </a:p>
        </p:txBody>
      </p:sp>
      <p:grpSp>
        <p:nvGrpSpPr>
          <p:cNvPr id="32" name="Group 31"/>
          <p:cNvGrpSpPr/>
          <p:nvPr/>
        </p:nvGrpSpPr>
        <p:grpSpPr>
          <a:xfrm>
            <a:off x="10382066" y="1814457"/>
            <a:ext cx="1236103" cy="1236103"/>
            <a:chOff x="10382656" y="1814217"/>
            <a:chExt cx="1236279" cy="1236279"/>
          </a:xfrm>
        </p:grpSpPr>
        <p:sp>
          <p:nvSpPr>
            <p:cNvPr id="67" name="Oval 66"/>
            <p:cNvSpPr/>
            <p:nvPr/>
          </p:nvSpPr>
          <p:spPr bwMode="auto">
            <a:xfrm>
              <a:off x="10382656" y="1814217"/>
              <a:ext cx="1236279" cy="1236279"/>
            </a:xfrm>
            <a:prstGeom prst="ellipse">
              <a:avLst/>
            </a:prstGeom>
            <a:solidFill>
              <a:srgbClr val="FFFFFF"/>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32293"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30" name="Group 29"/>
            <p:cNvGrpSpPr/>
            <p:nvPr/>
          </p:nvGrpSpPr>
          <p:grpSpPr>
            <a:xfrm>
              <a:off x="10677568" y="2103566"/>
              <a:ext cx="646455" cy="657580"/>
              <a:chOff x="1132308" y="975540"/>
              <a:chExt cx="5349875" cy="5441951"/>
            </a:xfrm>
            <a:solidFill>
              <a:schemeClr val="tx1"/>
            </a:solidFill>
          </p:grpSpPr>
          <p:sp>
            <p:nvSpPr>
              <p:cNvPr id="25" name="Freeform 9"/>
              <p:cNvSpPr>
                <a:spLocks/>
              </p:cNvSpPr>
              <p:nvPr/>
            </p:nvSpPr>
            <p:spPr bwMode="auto">
              <a:xfrm>
                <a:off x="1132308" y="975540"/>
                <a:ext cx="2454275" cy="2501900"/>
              </a:xfrm>
              <a:custGeom>
                <a:avLst/>
                <a:gdLst>
                  <a:gd name="T0" fmla="*/ 0 w 1546"/>
                  <a:gd name="T1" fmla="*/ 0 h 1576"/>
                  <a:gd name="T2" fmla="*/ 0 w 1546"/>
                  <a:gd name="T3" fmla="*/ 1198 h 1576"/>
                  <a:gd name="T4" fmla="*/ 360 w 1546"/>
                  <a:gd name="T5" fmla="*/ 830 h 1576"/>
                  <a:gd name="T6" fmla="*/ 1092 w 1546"/>
                  <a:gd name="T7" fmla="*/ 1576 h 1576"/>
                  <a:gd name="T8" fmla="*/ 1546 w 1546"/>
                  <a:gd name="T9" fmla="*/ 1115 h 1576"/>
                  <a:gd name="T10" fmla="*/ 814 w 1546"/>
                  <a:gd name="T11" fmla="*/ 370 h 1576"/>
                  <a:gd name="T12" fmla="*/ 1181 w 1546"/>
                  <a:gd name="T13" fmla="*/ 0 h 1576"/>
                  <a:gd name="T14" fmla="*/ 0 w 1546"/>
                  <a:gd name="T15" fmla="*/ 0 h 1576"/>
                  <a:gd name="T16" fmla="*/ 0 w 1546"/>
                  <a:gd name="T17" fmla="*/ 0 h 1576"/>
                  <a:gd name="T18" fmla="*/ 0 w 1546"/>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76">
                    <a:moveTo>
                      <a:pt x="0" y="0"/>
                    </a:moveTo>
                    <a:lnTo>
                      <a:pt x="0" y="1198"/>
                    </a:lnTo>
                    <a:lnTo>
                      <a:pt x="360" y="830"/>
                    </a:lnTo>
                    <a:lnTo>
                      <a:pt x="1092" y="1576"/>
                    </a:lnTo>
                    <a:lnTo>
                      <a:pt x="1546" y="1115"/>
                    </a:lnTo>
                    <a:lnTo>
                      <a:pt x="814" y="370"/>
                    </a:lnTo>
                    <a:lnTo>
                      <a:pt x="1181" y="0"/>
                    </a:lnTo>
                    <a:lnTo>
                      <a:pt x="0" y="0"/>
                    </a:lnTo>
                    <a:lnTo>
                      <a:pt x="0"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6" name="Freeform 10"/>
              <p:cNvSpPr>
                <a:spLocks/>
              </p:cNvSpPr>
              <p:nvPr/>
            </p:nvSpPr>
            <p:spPr bwMode="auto">
              <a:xfrm>
                <a:off x="4024733" y="975540"/>
                <a:ext cx="2457450" cy="2501900"/>
              </a:xfrm>
              <a:custGeom>
                <a:avLst/>
                <a:gdLst>
                  <a:gd name="T0" fmla="*/ 1548 w 1548"/>
                  <a:gd name="T1" fmla="*/ 0 h 1576"/>
                  <a:gd name="T2" fmla="*/ 1548 w 1548"/>
                  <a:gd name="T3" fmla="*/ 1198 h 1576"/>
                  <a:gd name="T4" fmla="*/ 1181 w 1548"/>
                  <a:gd name="T5" fmla="*/ 830 h 1576"/>
                  <a:gd name="T6" fmla="*/ 449 w 1548"/>
                  <a:gd name="T7" fmla="*/ 1576 h 1576"/>
                  <a:gd name="T8" fmla="*/ 0 w 1548"/>
                  <a:gd name="T9" fmla="*/ 1115 h 1576"/>
                  <a:gd name="T10" fmla="*/ 727 w 1548"/>
                  <a:gd name="T11" fmla="*/ 370 h 1576"/>
                  <a:gd name="T12" fmla="*/ 362 w 1548"/>
                  <a:gd name="T13" fmla="*/ 0 h 1576"/>
                  <a:gd name="T14" fmla="*/ 1548 w 1548"/>
                  <a:gd name="T15" fmla="*/ 0 h 1576"/>
                  <a:gd name="T16" fmla="*/ 1548 w 1548"/>
                  <a:gd name="T17" fmla="*/ 0 h 1576"/>
                  <a:gd name="T18" fmla="*/ 1548 w 1548"/>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76">
                    <a:moveTo>
                      <a:pt x="1548" y="0"/>
                    </a:moveTo>
                    <a:lnTo>
                      <a:pt x="1548" y="1198"/>
                    </a:lnTo>
                    <a:lnTo>
                      <a:pt x="1181" y="830"/>
                    </a:lnTo>
                    <a:lnTo>
                      <a:pt x="449" y="1576"/>
                    </a:lnTo>
                    <a:lnTo>
                      <a:pt x="0" y="1115"/>
                    </a:lnTo>
                    <a:lnTo>
                      <a:pt x="727" y="370"/>
                    </a:lnTo>
                    <a:lnTo>
                      <a:pt x="362" y="0"/>
                    </a:lnTo>
                    <a:lnTo>
                      <a:pt x="1548" y="0"/>
                    </a:lnTo>
                    <a:lnTo>
                      <a:pt x="1548" y="0"/>
                    </a:lnTo>
                    <a:lnTo>
                      <a:pt x="1548"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8" name="Freeform 11"/>
              <p:cNvSpPr>
                <a:spLocks/>
              </p:cNvSpPr>
              <p:nvPr/>
            </p:nvSpPr>
            <p:spPr bwMode="auto">
              <a:xfrm>
                <a:off x="1132308" y="3894953"/>
                <a:ext cx="2454275" cy="2522538"/>
              </a:xfrm>
              <a:custGeom>
                <a:avLst/>
                <a:gdLst>
                  <a:gd name="T0" fmla="*/ 0 w 1546"/>
                  <a:gd name="T1" fmla="*/ 1589 h 1589"/>
                  <a:gd name="T2" fmla="*/ 0 w 1546"/>
                  <a:gd name="T3" fmla="*/ 385 h 1589"/>
                  <a:gd name="T4" fmla="*/ 360 w 1546"/>
                  <a:gd name="T5" fmla="*/ 756 h 1589"/>
                  <a:gd name="T6" fmla="*/ 1092 w 1546"/>
                  <a:gd name="T7" fmla="*/ 0 h 1589"/>
                  <a:gd name="T8" fmla="*/ 1546 w 1546"/>
                  <a:gd name="T9" fmla="*/ 469 h 1589"/>
                  <a:gd name="T10" fmla="*/ 814 w 1546"/>
                  <a:gd name="T11" fmla="*/ 1219 h 1589"/>
                  <a:gd name="T12" fmla="*/ 1181 w 1546"/>
                  <a:gd name="T13" fmla="*/ 1589 h 1589"/>
                  <a:gd name="T14" fmla="*/ 0 w 1546"/>
                  <a:gd name="T15" fmla="*/ 1589 h 1589"/>
                  <a:gd name="T16" fmla="*/ 0 w 1546"/>
                  <a:gd name="T17" fmla="*/ 1589 h 1589"/>
                  <a:gd name="T18" fmla="*/ 0 w 1546"/>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89">
                    <a:moveTo>
                      <a:pt x="0" y="1589"/>
                    </a:moveTo>
                    <a:lnTo>
                      <a:pt x="0" y="385"/>
                    </a:lnTo>
                    <a:lnTo>
                      <a:pt x="360" y="756"/>
                    </a:lnTo>
                    <a:lnTo>
                      <a:pt x="1092" y="0"/>
                    </a:lnTo>
                    <a:lnTo>
                      <a:pt x="1546" y="469"/>
                    </a:lnTo>
                    <a:lnTo>
                      <a:pt x="814" y="1219"/>
                    </a:lnTo>
                    <a:lnTo>
                      <a:pt x="1181" y="1589"/>
                    </a:lnTo>
                    <a:lnTo>
                      <a:pt x="0" y="1589"/>
                    </a:lnTo>
                    <a:lnTo>
                      <a:pt x="0" y="1589"/>
                    </a:lnTo>
                    <a:lnTo>
                      <a:pt x="0" y="158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2"/>
                  </a:solidFill>
                  <a:effectLst/>
                  <a:uLnTx/>
                  <a:uFillTx/>
                </a:endParaRPr>
              </a:p>
            </p:txBody>
          </p:sp>
          <p:sp>
            <p:nvSpPr>
              <p:cNvPr id="29" name="Freeform 12"/>
              <p:cNvSpPr>
                <a:spLocks/>
              </p:cNvSpPr>
              <p:nvPr/>
            </p:nvSpPr>
            <p:spPr bwMode="auto">
              <a:xfrm>
                <a:off x="4024733" y="3894953"/>
                <a:ext cx="2457450" cy="2522538"/>
              </a:xfrm>
              <a:custGeom>
                <a:avLst/>
                <a:gdLst>
                  <a:gd name="T0" fmla="*/ 1548 w 1548"/>
                  <a:gd name="T1" fmla="*/ 1589 h 1589"/>
                  <a:gd name="T2" fmla="*/ 1548 w 1548"/>
                  <a:gd name="T3" fmla="*/ 385 h 1589"/>
                  <a:gd name="T4" fmla="*/ 1181 w 1548"/>
                  <a:gd name="T5" fmla="*/ 756 h 1589"/>
                  <a:gd name="T6" fmla="*/ 449 w 1548"/>
                  <a:gd name="T7" fmla="*/ 0 h 1589"/>
                  <a:gd name="T8" fmla="*/ 0 w 1548"/>
                  <a:gd name="T9" fmla="*/ 469 h 1589"/>
                  <a:gd name="T10" fmla="*/ 727 w 1548"/>
                  <a:gd name="T11" fmla="*/ 1219 h 1589"/>
                  <a:gd name="T12" fmla="*/ 362 w 1548"/>
                  <a:gd name="T13" fmla="*/ 1589 h 1589"/>
                  <a:gd name="T14" fmla="*/ 1548 w 1548"/>
                  <a:gd name="T15" fmla="*/ 1589 h 1589"/>
                  <a:gd name="T16" fmla="*/ 1548 w 1548"/>
                  <a:gd name="T17" fmla="*/ 1589 h 1589"/>
                  <a:gd name="T18" fmla="*/ 1548 w 1548"/>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89">
                    <a:moveTo>
                      <a:pt x="1548" y="1589"/>
                    </a:moveTo>
                    <a:lnTo>
                      <a:pt x="1548" y="385"/>
                    </a:lnTo>
                    <a:lnTo>
                      <a:pt x="1181" y="756"/>
                    </a:lnTo>
                    <a:lnTo>
                      <a:pt x="449" y="0"/>
                    </a:lnTo>
                    <a:lnTo>
                      <a:pt x="0" y="469"/>
                    </a:lnTo>
                    <a:lnTo>
                      <a:pt x="727" y="1219"/>
                    </a:lnTo>
                    <a:lnTo>
                      <a:pt x="362" y="1589"/>
                    </a:lnTo>
                    <a:lnTo>
                      <a:pt x="1548" y="1589"/>
                    </a:lnTo>
                    <a:lnTo>
                      <a:pt x="1548" y="1589"/>
                    </a:lnTo>
                    <a:lnTo>
                      <a:pt x="1548" y="158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2"/>
                  </a:solidFill>
                  <a:effectLst/>
                  <a:uLnTx/>
                  <a:uFillTx/>
                </a:endParaRPr>
              </a:p>
            </p:txBody>
          </p:sp>
        </p:grpSp>
      </p:grpSp>
    </p:spTree>
    <p:extLst>
      <p:ext uri="{BB962C8B-B14F-4D97-AF65-F5344CB8AC3E}">
        <p14:creationId xmlns:p14="http://schemas.microsoft.com/office/powerpoint/2010/main" val="354481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5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750" fill="hold"/>
                                        <p:tgtEl>
                                          <p:spTgt spid="45"/>
                                        </p:tgtEl>
                                        <p:attrNameLst>
                                          <p:attrName>ppt_x</p:attrName>
                                        </p:attrNameLst>
                                      </p:cBhvr>
                                      <p:tavLst>
                                        <p:tav tm="0">
                                          <p:val>
                                            <p:strVal val="#ppt_x"/>
                                          </p:val>
                                        </p:tav>
                                        <p:tav tm="100000">
                                          <p:val>
                                            <p:strVal val="#ppt_x"/>
                                          </p:val>
                                        </p:tav>
                                      </p:tavLst>
                                    </p:anim>
                                    <p:anim calcmode="lin" valueType="num">
                                      <p:cBhvr additive="base">
                                        <p:cTn id="8" dur="750" fill="hold"/>
                                        <p:tgtEl>
                                          <p:spTgt spid="45"/>
                                        </p:tgtEl>
                                        <p:attrNameLst>
                                          <p:attrName>ppt_y</p:attrName>
                                        </p:attrNameLst>
                                      </p:cBhvr>
                                      <p:tavLst>
                                        <p:tav tm="0">
                                          <p:val>
                                            <p:strVal val="0-#ppt_h/2"/>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499"/>
                                          </p:stCondLst>
                                        </p:cTn>
                                        <p:tgtEl>
                                          <p:spTgt spid="7"/>
                                        </p:tgtEl>
                                        <p:attrNameLst>
                                          <p:attrName>style.visibility</p:attrName>
                                        </p:attrNameLst>
                                      </p:cBhvr>
                                      <p:to>
                                        <p:strVal val="visible"/>
                                      </p:to>
                                    </p:set>
                                  </p:childTnLst>
                                </p:cTn>
                              </p:par>
                              <p:par>
                                <p:cTn id="11" presetID="6" presetClass="emph" presetSubtype="0" decel="100000" autoRev="1" fill="hold" nodeType="withEffect">
                                  <p:stCondLst>
                                    <p:cond delay="0"/>
                                  </p:stCondLst>
                                  <p:childTnLst>
                                    <p:animScale>
                                      <p:cBhvr>
                                        <p:cTn id="12" dur="500" fill="hold"/>
                                        <p:tgtEl>
                                          <p:spTgt spid="7"/>
                                        </p:tgtEl>
                                      </p:cBhvr>
                                      <p:by x="0" y="0"/>
                                    </p:animScale>
                                  </p:childTnLst>
                                </p:cTn>
                              </p:par>
                              <p:par>
                                <p:cTn id="13" presetID="10" presetClass="entr" presetSubtype="0" fill="hold" grpId="0" nodeType="withEffect">
                                  <p:stCondLst>
                                    <p:cond delay="650"/>
                                  </p:stCondLst>
                                  <p:childTnLst>
                                    <p:set>
                                      <p:cBhvr>
                                        <p:cTn id="14" dur="1" fill="hold">
                                          <p:stCondLst>
                                            <p:cond delay="0"/>
                                          </p:stCondLst>
                                        </p:cTn>
                                        <p:tgtEl>
                                          <p:spTgt spid="84"/>
                                        </p:tgtEl>
                                        <p:attrNameLst>
                                          <p:attrName>style.visibility</p:attrName>
                                        </p:attrNameLst>
                                      </p:cBhvr>
                                      <p:to>
                                        <p:strVal val="visible"/>
                                      </p:to>
                                    </p:set>
                                    <p:animEffect transition="in" filter="fade">
                                      <p:cBhvr>
                                        <p:cTn id="15" dur="500"/>
                                        <p:tgtEl>
                                          <p:spTgt spid="84"/>
                                        </p:tgtEl>
                                      </p:cBhvr>
                                    </p:animEffect>
                                  </p:childTnLst>
                                </p:cTn>
                              </p:par>
                              <p:par>
                                <p:cTn id="16" presetID="1" presetClass="entr" presetSubtype="0" fill="hold" nodeType="withEffect">
                                  <p:stCondLst>
                                    <p:cond delay="300"/>
                                  </p:stCondLst>
                                  <p:childTnLst>
                                    <p:set>
                                      <p:cBhvr>
                                        <p:cTn id="17" dur="1" fill="hold">
                                          <p:stCondLst>
                                            <p:cond delay="499"/>
                                          </p:stCondLst>
                                        </p:cTn>
                                        <p:tgtEl>
                                          <p:spTgt spid="18"/>
                                        </p:tgtEl>
                                        <p:attrNameLst>
                                          <p:attrName>style.visibility</p:attrName>
                                        </p:attrNameLst>
                                      </p:cBhvr>
                                      <p:to>
                                        <p:strVal val="visible"/>
                                      </p:to>
                                    </p:set>
                                  </p:childTnLst>
                                </p:cTn>
                              </p:par>
                              <p:par>
                                <p:cTn id="18" presetID="6" presetClass="emph" presetSubtype="0" decel="100000" autoRev="1" fill="hold" nodeType="withEffect">
                                  <p:stCondLst>
                                    <p:cond delay="300"/>
                                  </p:stCondLst>
                                  <p:childTnLst>
                                    <p:animScale>
                                      <p:cBhvr>
                                        <p:cTn id="19" dur="500" fill="hold"/>
                                        <p:tgtEl>
                                          <p:spTgt spid="18"/>
                                        </p:tgtEl>
                                      </p:cBhvr>
                                      <p:by x="0" y="0"/>
                                    </p:animScale>
                                  </p:childTnLst>
                                </p:cTn>
                              </p:par>
                              <p:par>
                                <p:cTn id="20" presetID="10" presetClass="entr" presetSubtype="0" fill="hold" grpId="0" nodeType="withEffect">
                                  <p:stCondLst>
                                    <p:cond delay="80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par>
                                <p:cTn id="23" presetID="1" presetClass="entr" presetSubtype="0" fill="hold" nodeType="withEffect">
                                  <p:stCondLst>
                                    <p:cond delay="450"/>
                                  </p:stCondLst>
                                  <p:childTnLst>
                                    <p:set>
                                      <p:cBhvr>
                                        <p:cTn id="24" dur="1" fill="hold">
                                          <p:stCondLst>
                                            <p:cond delay="499"/>
                                          </p:stCondLst>
                                        </p:cTn>
                                        <p:tgtEl>
                                          <p:spTgt spid="19"/>
                                        </p:tgtEl>
                                        <p:attrNameLst>
                                          <p:attrName>style.visibility</p:attrName>
                                        </p:attrNameLst>
                                      </p:cBhvr>
                                      <p:to>
                                        <p:strVal val="visible"/>
                                      </p:to>
                                    </p:set>
                                  </p:childTnLst>
                                </p:cTn>
                              </p:par>
                              <p:par>
                                <p:cTn id="25" presetID="6" presetClass="emph" presetSubtype="0" decel="100000" autoRev="1" fill="hold" nodeType="withEffect">
                                  <p:stCondLst>
                                    <p:cond delay="450"/>
                                  </p:stCondLst>
                                  <p:childTnLst>
                                    <p:animScale>
                                      <p:cBhvr>
                                        <p:cTn id="26" dur="500" fill="hold"/>
                                        <p:tgtEl>
                                          <p:spTgt spid="19"/>
                                        </p:tgtEl>
                                      </p:cBhvr>
                                      <p:by x="0" y="0"/>
                                    </p:animScale>
                                  </p:childTnLst>
                                </p:cTn>
                              </p:par>
                              <p:par>
                                <p:cTn id="27" presetID="10" presetClass="entr" presetSubtype="0" fill="hold" grpId="0" nodeType="withEffect">
                                  <p:stCondLst>
                                    <p:cond delay="950"/>
                                  </p:stCondLst>
                                  <p:childTnLst>
                                    <p:set>
                                      <p:cBhvr>
                                        <p:cTn id="28" dur="1" fill="hold">
                                          <p:stCondLst>
                                            <p:cond delay="0"/>
                                          </p:stCondLst>
                                        </p:cTn>
                                        <p:tgtEl>
                                          <p:spTgt spid="85"/>
                                        </p:tgtEl>
                                        <p:attrNameLst>
                                          <p:attrName>style.visibility</p:attrName>
                                        </p:attrNameLst>
                                      </p:cBhvr>
                                      <p:to>
                                        <p:strVal val="visible"/>
                                      </p:to>
                                    </p:set>
                                    <p:animEffect transition="in" filter="fade">
                                      <p:cBhvr>
                                        <p:cTn id="29" dur="500"/>
                                        <p:tgtEl>
                                          <p:spTgt spid="85"/>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 decel="100000"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750" fill="hold"/>
                                        <p:tgtEl>
                                          <p:spTgt spid="6"/>
                                        </p:tgtEl>
                                        <p:attrNameLst>
                                          <p:attrName>ppt_x</p:attrName>
                                        </p:attrNameLst>
                                      </p:cBhvr>
                                      <p:tavLst>
                                        <p:tav tm="0">
                                          <p:val>
                                            <p:strVal val="#ppt_x"/>
                                          </p:val>
                                        </p:tav>
                                        <p:tav tm="100000">
                                          <p:val>
                                            <p:strVal val="#ppt_x"/>
                                          </p:val>
                                        </p:tav>
                                      </p:tavLst>
                                    </p:anim>
                                    <p:anim calcmode="lin" valueType="num">
                                      <p:cBhvr additive="base">
                                        <p:cTn id="35" dur="750" fill="hold"/>
                                        <p:tgtEl>
                                          <p:spTgt spid="6"/>
                                        </p:tgtEl>
                                        <p:attrNameLst>
                                          <p:attrName>ppt_y</p:attrName>
                                        </p:attrNameLst>
                                      </p:cBhvr>
                                      <p:tavLst>
                                        <p:tav tm="0">
                                          <p:val>
                                            <p:strVal val="0-#ppt_h/2"/>
                                          </p:val>
                                        </p:tav>
                                        <p:tav tm="100000">
                                          <p:val>
                                            <p:strVal val="#ppt_y"/>
                                          </p:val>
                                        </p:tav>
                                      </p:tavLst>
                                    </p:anim>
                                  </p:childTnLst>
                                </p:cTn>
                              </p:par>
                              <p:par>
                                <p:cTn id="36" presetID="1" presetClass="entr" presetSubtype="0" fill="hold" nodeType="withEffect">
                                  <p:stCondLst>
                                    <p:cond delay="0"/>
                                  </p:stCondLst>
                                  <p:childTnLst>
                                    <p:set>
                                      <p:cBhvr>
                                        <p:cTn id="37" dur="1" fill="hold">
                                          <p:stCondLst>
                                            <p:cond delay="499"/>
                                          </p:stCondLst>
                                        </p:cTn>
                                        <p:tgtEl>
                                          <p:spTgt spid="21"/>
                                        </p:tgtEl>
                                        <p:attrNameLst>
                                          <p:attrName>style.visibility</p:attrName>
                                        </p:attrNameLst>
                                      </p:cBhvr>
                                      <p:to>
                                        <p:strVal val="visible"/>
                                      </p:to>
                                    </p:set>
                                  </p:childTnLst>
                                </p:cTn>
                              </p:par>
                              <p:par>
                                <p:cTn id="38" presetID="6" presetClass="emph" presetSubtype="0" decel="100000" autoRev="1" fill="hold" nodeType="withEffect">
                                  <p:stCondLst>
                                    <p:cond delay="0"/>
                                  </p:stCondLst>
                                  <p:childTnLst>
                                    <p:animScale>
                                      <p:cBhvr>
                                        <p:cTn id="39" dur="500" fill="hold"/>
                                        <p:tgtEl>
                                          <p:spTgt spid="21"/>
                                        </p:tgtEl>
                                      </p:cBhvr>
                                      <p:by x="0" y="0"/>
                                    </p:animScale>
                                  </p:childTnLst>
                                </p:cTn>
                              </p:par>
                              <p:par>
                                <p:cTn id="40" presetID="10" presetClass="entr" presetSubtype="0" fill="hold" grpId="0" nodeType="withEffect">
                                  <p:stCondLst>
                                    <p:cond delay="65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par>
                                <p:cTn id="43" presetID="1" presetClass="entr" presetSubtype="0" fill="hold" nodeType="withEffect">
                                  <p:stCondLst>
                                    <p:cond delay="300"/>
                                  </p:stCondLst>
                                  <p:childTnLst>
                                    <p:set>
                                      <p:cBhvr>
                                        <p:cTn id="44" dur="1" fill="hold">
                                          <p:stCondLst>
                                            <p:cond delay="499"/>
                                          </p:stCondLst>
                                        </p:cTn>
                                        <p:tgtEl>
                                          <p:spTgt spid="22"/>
                                        </p:tgtEl>
                                        <p:attrNameLst>
                                          <p:attrName>style.visibility</p:attrName>
                                        </p:attrNameLst>
                                      </p:cBhvr>
                                      <p:to>
                                        <p:strVal val="visible"/>
                                      </p:to>
                                    </p:set>
                                  </p:childTnLst>
                                </p:cTn>
                              </p:par>
                              <p:par>
                                <p:cTn id="45" presetID="6" presetClass="emph" presetSubtype="0" decel="100000" autoRev="1" fill="hold" nodeType="withEffect">
                                  <p:stCondLst>
                                    <p:cond delay="300"/>
                                  </p:stCondLst>
                                  <p:childTnLst>
                                    <p:animScale>
                                      <p:cBhvr>
                                        <p:cTn id="46" dur="500" fill="hold"/>
                                        <p:tgtEl>
                                          <p:spTgt spid="22"/>
                                        </p:tgtEl>
                                      </p:cBhvr>
                                      <p:by x="0" y="0"/>
                                    </p:animScale>
                                  </p:childTnLst>
                                </p:cTn>
                              </p:par>
                              <p:par>
                                <p:cTn id="47" presetID="10" presetClass="entr" presetSubtype="0" fill="hold" grpId="0" nodeType="withEffect">
                                  <p:stCondLst>
                                    <p:cond delay="80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 presetClass="entr" presetSubtype="0" fill="hold" nodeType="withEffect">
                                  <p:stCondLst>
                                    <p:cond delay="450"/>
                                  </p:stCondLst>
                                  <p:childTnLst>
                                    <p:set>
                                      <p:cBhvr>
                                        <p:cTn id="51" dur="1" fill="hold">
                                          <p:stCondLst>
                                            <p:cond delay="499"/>
                                          </p:stCondLst>
                                        </p:cTn>
                                        <p:tgtEl>
                                          <p:spTgt spid="24"/>
                                        </p:tgtEl>
                                        <p:attrNameLst>
                                          <p:attrName>style.visibility</p:attrName>
                                        </p:attrNameLst>
                                      </p:cBhvr>
                                      <p:to>
                                        <p:strVal val="visible"/>
                                      </p:to>
                                    </p:set>
                                  </p:childTnLst>
                                </p:cTn>
                              </p:par>
                              <p:par>
                                <p:cTn id="52" presetID="6" presetClass="emph" presetSubtype="0" decel="100000" autoRev="1" fill="hold" nodeType="withEffect">
                                  <p:stCondLst>
                                    <p:cond delay="450"/>
                                  </p:stCondLst>
                                  <p:childTnLst>
                                    <p:animScale>
                                      <p:cBhvr>
                                        <p:cTn id="53" dur="500" fill="hold"/>
                                        <p:tgtEl>
                                          <p:spTgt spid="24"/>
                                        </p:tgtEl>
                                      </p:cBhvr>
                                      <p:by x="0" y="0"/>
                                    </p:animScale>
                                  </p:childTnLst>
                                </p:cTn>
                              </p:par>
                              <p:par>
                                <p:cTn id="54" presetID="10" presetClass="entr" presetSubtype="0" fill="hold" grpId="0" nodeType="withEffect">
                                  <p:stCondLst>
                                    <p:cond delay="950"/>
                                  </p:stCondLst>
                                  <p:childTnLst>
                                    <p:set>
                                      <p:cBhvr>
                                        <p:cTn id="55" dur="1" fill="hold">
                                          <p:stCondLst>
                                            <p:cond delay="0"/>
                                          </p:stCondLst>
                                        </p:cTn>
                                        <p:tgtEl>
                                          <p:spTgt spid="82"/>
                                        </p:tgtEl>
                                        <p:attrNameLst>
                                          <p:attrName>style.visibility</p:attrName>
                                        </p:attrNameLst>
                                      </p:cBhvr>
                                      <p:to>
                                        <p:strVal val="visible"/>
                                      </p:to>
                                    </p:set>
                                    <p:animEffect transition="in" filter="fade">
                                      <p:cBhvr>
                                        <p:cTn id="56" dur="500"/>
                                        <p:tgtEl>
                                          <p:spTgt spid="82"/>
                                        </p:tgtEl>
                                      </p:cBhvr>
                                    </p:animEffect>
                                  </p:childTnLst>
                                </p:cTn>
                              </p:par>
                              <p:par>
                                <p:cTn id="57" presetID="1" presetClass="entr" presetSubtype="0" fill="hold" nodeType="withEffect">
                                  <p:stCondLst>
                                    <p:cond delay="600"/>
                                  </p:stCondLst>
                                  <p:childTnLst>
                                    <p:set>
                                      <p:cBhvr>
                                        <p:cTn id="58" dur="1" fill="hold">
                                          <p:stCondLst>
                                            <p:cond delay="499"/>
                                          </p:stCondLst>
                                        </p:cTn>
                                        <p:tgtEl>
                                          <p:spTgt spid="27"/>
                                        </p:tgtEl>
                                        <p:attrNameLst>
                                          <p:attrName>style.visibility</p:attrName>
                                        </p:attrNameLst>
                                      </p:cBhvr>
                                      <p:to>
                                        <p:strVal val="visible"/>
                                      </p:to>
                                    </p:set>
                                  </p:childTnLst>
                                </p:cTn>
                              </p:par>
                              <p:par>
                                <p:cTn id="59" presetID="6" presetClass="emph" presetSubtype="0" decel="100000" autoRev="1" fill="hold" nodeType="withEffect">
                                  <p:stCondLst>
                                    <p:cond delay="600"/>
                                  </p:stCondLst>
                                  <p:childTnLst>
                                    <p:animScale>
                                      <p:cBhvr>
                                        <p:cTn id="60" dur="500" fill="hold"/>
                                        <p:tgtEl>
                                          <p:spTgt spid="27"/>
                                        </p:tgtEl>
                                      </p:cBhvr>
                                      <p:by x="0" y="0"/>
                                    </p:animScale>
                                  </p:childTnLst>
                                </p:cTn>
                              </p:par>
                              <p:par>
                                <p:cTn id="61" presetID="1" presetClass="entr" presetSubtype="0" fill="hold" nodeType="withEffect">
                                  <p:stCondLst>
                                    <p:cond delay="750"/>
                                  </p:stCondLst>
                                  <p:childTnLst>
                                    <p:set>
                                      <p:cBhvr>
                                        <p:cTn id="62" dur="1" fill="hold">
                                          <p:stCondLst>
                                            <p:cond delay="499"/>
                                          </p:stCondLst>
                                        </p:cTn>
                                        <p:tgtEl>
                                          <p:spTgt spid="32"/>
                                        </p:tgtEl>
                                        <p:attrNameLst>
                                          <p:attrName>style.visibility</p:attrName>
                                        </p:attrNameLst>
                                      </p:cBhvr>
                                      <p:to>
                                        <p:strVal val="visible"/>
                                      </p:to>
                                    </p:set>
                                  </p:childTnLst>
                                </p:cTn>
                              </p:par>
                              <p:par>
                                <p:cTn id="63" presetID="6" presetClass="emph" presetSubtype="0" decel="100000" autoRev="1" fill="hold" nodeType="withEffect">
                                  <p:stCondLst>
                                    <p:cond delay="750"/>
                                  </p:stCondLst>
                                  <p:childTnLst>
                                    <p:animScale>
                                      <p:cBhvr>
                                        <p:cTn id="64" dur="500" fill="hold"/>
                                        <p:tgtEl>
                                          <p:spTgt spid="32"/>
                                        </p:tgtEl>
                                      </p:cBhvr>
                                      <p:by x="0" y="0"/>
                                    </p:animScale>
                                  </p:childTnLst>
                                </p:cTn>
                              </p:par>
                              <p:par>
                                <p:cTn id="65" presetID="10" presetClass="entr" presetSubtype="0" fill="hold" grpId="0" nodeType="withEffect">
                                  <p:stCondLst>
                                    <p:cond delay="1100"/>
                                  </p:stCondLst>
                                  <p:childTnLst>
                                    <p:set>
                                      <p:cBhvr>
                                        <p:cTn id="66" dur="1" fill="hold">
                                          <p:stCondLst>
                                            <p:cond delay="0"/>
                                          </p:stCondLst>
                                        </p:cTn>
                                        <p:tgtEl>
                                          <p:spTgt spid="52"/>
                                        </p:tgtEl>
                                        <p:attrNameLst>
                                          <p:attrName>style.visibility</p:attrName>
                                        </p:attrNameLst>
                                      </p:cBhvr>
                                      <p:to>
                                        <p:strVal val="visible"/>
                                      </p:to>
                                    </p:set>
                                    <p:animEffect transition="in" filter="fade">
                                      <p:cBhvr>
                                        <p:cTn id="67" dur="500"/>
                                        <p:tgtEl>
                                          <p:spTgt spid="52"/>
                                        </p:tgtEl>
                                      </p:cBhvr>
                                    </p:animEffect>
                                  </p:childTnLst>
                                </p:cTn>
                              </p:par>
                              <p:par>
                                <p:cTn id="68" presetID="10" presetClass="entr" presetSubtype="0" fill="hold" grpId="0" nodeType="withEffect">
                                  <p:stCondLst>
                                    <p:cond delay="1350"/>
                                  </p:stCondLst>
                                  <p:childTnLst>
                                    <p:set>
                                      <p:cBhvr>
                                        <p:cTn id="69" dur="1" fill="hold">
                                          <p:stCondLst>
                                            <p:cond delay="0"/>
                                          </p:stCondLst>
                                        </p:cTn>
                                        <p:tgtEl>
                                          <p:spTgt spid="76"/>
                                        </p:tgtEl>
                                        <p:attrNameLst>
                                          <p:attrName>style.visibility</p:attrName>
                                        </p:attrNameLst>
                                      </p:cBhvr>
                                      <p:to>
                                        <p:strVal val="visible"/>
                                      </p:to>
                                    </p:set>
                                    <p:animEffect transition="in" filter="fade">
                                      <p:cBhvr>
                                        <p:cTn id="70" dur="500"/>
                                        <p:tgtEl>
                                          <p:spTgt spid="76"/>
                                        </p:tgtEl>
                                      </p:cBhvr>
                                    </p:animEffect>
                                  </p:childTnLst>
                                </p:cTn>
                              </p:par>
                              <p:par>
                                <p:cTn id="71" presetID="10" presetClass="entr" presetSubtype="0" fill="hold" grpId="0" nodeType="withEffect">
                                  <p:stCondLst>
                                    <p:cond delay="1350"/>
                                  </p:stCondLst>
                                  <p:childTnLst>
                                    <p:set>
                                      <p:cBhvr>
                                        <p:cTn id="72" dur="1" fill="hold">
                                          <p:stCondLst>
                                            <p:cond delay="0"/>
                                          </p:stCondLst>
                                        </p:cTn>
                                        <p:tgtEl>
                                          <p:spTgt spid="66"/>
                                        </p:tgtEl>
                                        <p:attrNameLst>
                                          <p:attrName>style.visibility</p:attrName>
                                        </p:attrNameLst>
                                      </p:cBhvr>
                                      <p:to>
                                        <p:strVal val="visible"/>
                                      </p:to>
                                    </p:set>
                                    <p:animEffect transition="in" filter="fade">
                                      <p:cBhvr>
                                        <p:cTn id="73" dur="500"/>
                                        <p:tgtEl>
                                          <p:spTgt spid="66"/>
                                        </p:tgtEl>
                                      </p:cBhvr>
                                    </p:animEffect>
                                  </p:childTnLst>
                                </p:cTn>
                              </p:par>
                              <p:par>
                                <p:cTn id="74" presetID="10" presetClass="entr" presetSubtype="0" fill="hold" grpId="0" nodeType="withEffect">
                                  <p:stCondLst>
                                    <p:cond delay="1350"/>
                                  </p:stCondLst>
                                  <p:childTnLst>
                                    <p:set>
                                      <p:cBhvr>
                                        <p:cTn id="75" dur="1" fill="hold">
                                          <p:stCondLst>
                                            <p:cond delay="0"/>
                                          </p:stCondLst>
                                        </p:cTn>
                                        <p:tgtEl>
                                          <p:spTgt spid="83"/>
                                        </p:tgtEl>
                                        <p:attrNameLst>
                                          <p:attrName>style.visibility</p:attrName>
                                        </p:attrNameLst>
                                      </p:cBhvr>
                                      <p:to>
                                        <p:strVal val="visible"/>
                                      </p:to>
                                    </p:set>
                                    <p:animEffect transition="in" filter="fade">
                                      <p:cBhvr>
                                        <p:cTn id="76" dur="500"/>
                                        <p:tgtEl>
                                          <p:spTgt spid="83"/>
                                        </p:tgtEl>
                                      </p:cBhvr>
                                    </p:animEffect>
                                  </p:childTnLst>
                                </p:cTn>
                              </p:par>
                              <p:par>
                                <p:cTn id="77" presetID="10" presetClass="entr" presetSubtype="0" fill="hold" grpId="0" nodeType="withEffect">
                                  <p:stCondLst>
                                    <p:cond delay="1350"/>
                                  </p:stCondLst>
                                  <p:childTnLst>
                                    <p:set>
                                      <p:cBhvr>
                                        <p:cTn id="78" dur="1" fill="hold">
                                          <p:stCondLst>
                                            <p:cond delay="0"/>
                                          </p:stCondLst>
                                        </p:cTn>
                                        <p:tgtEl>
                                          <p:spTgt spid="53"/>
                                        </p:tgtEl>
                                        <p:attrNameLst>
                                          <p:attrName>style.visibility</p:attrName>
                                        </p:attrNameLst>
                                      </p:cBhvr>
                                      <p:to>
                                        <p:strVal val="visible"/>
                                      </p:to>
                                    </p:set>
                                    <p:animEffect transition="in" filter="fade">
                                      <p:cBhvr>
                                        <p:cTn id="79" dur="500"/>
                                        <p:tgtEl>
                                          <p:spTgt spid="53"/>
                                        </p:tgtEl>
                                      </p:cBhvr>
                                    </p:animEffect>
                                  </p:childTnLst>
                                </p:cTn>
                              </p:par>
                              <p:par>
                                <p:cTn id="80" presetID="10" presetClass="entr" presetSubtype="0" fill="hold" grpId="0" nodeType="withEffect">
                                  <p:stCondLst>
                                    <p:cond delay="135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par>
                                <p:cTn id="83" presetID="10" presetClass="entr" presetSubtype="0" fill="hold" grpId="0" nodeType="withEffect">
                                  <p:stCondLst>
                                    <p:cond delay="1250"/>
                                  </p:stCondLst>
                                  <p:childTnLst>
                                    <p:set>
                                      <p:cBhvr>
                                        <p:cTn id="84" dur="1" fill="hold">
                                          <p:stCondLst>
                                            <p:cond delay="0"/>
                                          </p:stCondLst>
                                        </p:cTn>
                                        <p:tgtEl>
                                          <p:spTgt spid="69"/>
                                        </p:tgtEl>
                                        <p:attrNameLst>
                                          <p:attrName>style.visibility</p:attrName>
                                        </p:attrNameLst>
                                      </p:cBhvr>
                                      <p:to>
                                        <p:strVal val="visible"/>
                                      </p:to>
                                    </p:set>
                                    <p:animEffect transition="in" filter="fade">
                                      <p:cBhvr>
                                        <p:cTn id="85" dur="500"/>
                                        <p:tgtEl>
                                          <p:spTgt spid="69"/>
                                        </p:tgtEl>
                                      </p:cBhvr>
                                    </p:animEffect>
                                  </p:childTnLst>
                                </p:cTn>
                              </p:par>
                              <p:par>
                                <p:cTn id="86" presetID="10" presetClass="entr" presetSubtype="0" fill="hold" grpId="0" nodeType="withEffect">
                                  <p:stCondLst>
                                    <p:cond delay="135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par>
                                <p:cTn id="89" presetID="10" presetClass="entr" presetSubtype="0" fill="hold" grpId="0" nodeType="withEffect">
                                  <p:stCondLst>
                                    <p:cond delay="1350"/>
                                  </p:stCondLst>
                                  <p:childTnLst>
                                    <p:set>
                                      <p:cBhvr>
                                        <p:cTn id="90" dur="1" fill="hold">
                                          <p:stCondLst>
                                            <p:cond delay="0"/>
                                          </p:stCondLst>
                                        </p:cTn>
                                        <p:tgtEl>
                                          <p:spTgt spid="3"/>
                                        </p:tgtEl>
                                        <p:attrNameLst>
                                          <p:attrName>style.visibility</p:attrName>
                                        </p:attrNameLst>
                                      </p:cBhvr>
                                      <p:to>
                                        <p:strVal val="visible"/>
                                      </p:to>
                                    </p:set>
                                    <p:animEffect transition="in" filter="fade">
                                      <p:cBhvr>
                                        <p:cTn id="91" dur="500"/>
                                        <p:tgtEl>
                                          <p:spTgt spid="3"/>
                                        </p:tgtEl>
                                      </p:cBhvr>
                                    </p:animEffect>
                                  </p:childTnLst>
                                </p:cTn>
                              </p:par>
                            </p:childTnLst>
                          </p:cTn>
                        </p:par>
                      </p:childTnLst>
                    </p:cTn>
                  </p:par>
                  <p:par>
                    <p:cTn id="92" fill="hold">
                      <p:stCondLst>
                        <p:cond delay="indefinite"/>
                      </p:stCondLst>
                      <p:childTnLst>
                        <p:par>
                          <p:cTn id="93" fill="hold">
                            <p:stCondLst>
                              <p:cond delay="0"/>
                            </p:stCondLst>
                            <p:childTnLst>
                              <p:par>
                                <p:cTn id="94" presetID="2" presetClass="entr" presetSubtype="4" decel="100000" fill="hold" grpId="0" nodeType="clickEffect">
                                  <p:stCondLst>
                                    <p:cond delay="0"/>
                                  </p:stCondLst>
                                  <p:childTnLst>
                                    <p:set>
                                      <p:cBhvr>
                                        <p:cTn id="95" dur="1" fill="hold">
                                          <p:stCondLst>
                                            <p:cond delay="0"/>
                                          </p:stCondLst>
                                        </p:cTn>
                                        <p:tgtEl>
                                          <p:spTgt spid="51"/>
                                        </p:tgtEl>
                                        <p:attrNameLst>
                                          <p:attrName>style.visibility</p:attrName>
                                        </p:attrNameLst>
                                      </p:cBhvr>
                                      <p:to>
                                        <p:strVal val="visible"/>
                                      </p:to>
                                    </p:set>
                                    <p:anim calcmode="lin" valueType="num">
                                      <p:cBhvr additive="base">
                                        <p:cTn id="96" dur="750" fill="hold"/>
                                        <p:tgtEl>
                                          <p:spTgt spid="51"/>
                                        </p:tgtEl>
                                        <p:attrNameLst>
                                          <p:attrName>ppt_x</p:attrName>
                                        </p:attrNameLst>
                                      </p:cBhvr>
                                      <p:tavLst>
                                        <p:tav tm="0">
                                          <p:val>
                                            <p:strVal val="#ppt_x"/>
                                          </p:val>
                                        </p:tav>
                                        <p:tav tm="100000">
                                          <p:val>
                                            <p:strVal val="#ppt_x"/>
                                          </p:val>
                                        </p:tav>
                                      </p:tavLst>
                                    </p:anim>
                                    <p:anim calcmode="lin" valueType="num">
                                      <p:cBhvr additive="base">
                                        <p:cTn id="97" dur="750" fill="hold"/>
                                        <p:tgtEl>
                                          <p:spTgt spid="51"/>
                                        </p:tgtEl>
                                        <p:attrNameLst>
                                          <p:attrName>ppt_y</p:attrName>
                                        </p:attrNameLst>
                                      </p:cBhvr>
                                      <p:tavLst>
                                        <p:tav tm="0">
                                          <p:val>
                                            <p:strVal val="1+#ppt_h/2"/>
                                          </p:val>
                                        </p:tav>
                                        <p:tav tm="100000">
                                          <p:val>
                                            <p:strVal val="#ppt_y"/>
                                          </p:val>
                                        </p:tav>
                                      </p:tavLst>
                                    </p:anim>
                                  </p:childTnLst>
                                </p:cTn>
                              </p:par>
                              <p:par>
                                <p:cTn id="98" presetID="10" presetClass="exit" presetSubtype="0" fill="hold" grpId="1" nodeType="withEffect">
                                  <p:stCondLst>
                                    <p:cond delay="0"/>
                                  </p:stCondLst>
                                  <p:childTnLst>
                                    <p:animEffect transition="out" filter="fade">
                                      <p:cBhvr>
                                        <p:cTn id="99" dur="500"/>
                                        <p:tgtEl>
                                          <p:spTgt spid="45"/>
                                        </p:tgtEl>
                                      </p:cBhvr>
                                    </p:animEffect>
                                    <p:set>
                                      <p:cBhvr>
                                        <p:cTn id="100" dur="1" fill="hold">
                                          <p:stCondLst>
                                            <p:cond delay="499"/>
                                          </p:stCondLst>
                                        </p:cTn>
                                        <p:tgtEl>
                                          <p:spTgt spid="45"/>
                                        </p:tgtEl>
                                        <p:attrNameLst>
                                          <p:attrName>style.visibility</p:attrName>
                                        </p:attrNameLst>
                                      </p:cBhvr>
                                      <p:to>
                                        <p:strVal val="hidden"/>
                                      </p:to>
                                    </p:set>
                                  </p:childTnLst>
                                </p:cTn>
                              </p:par>
                              <p:par>
                                <p:cTn id="101" presetID="10" presetClass="exit" presetSubtype="0" fill="hold" nodeType="withEffect">
                                  <p:stCondLst>
                                    <p:cond delay="0"/>
                                  </p:stCondLst>
                                  <p:childTnLst>
                                    <p:animEffect transition="out" filter="fade">
                                      <p:cBhvr>
                                        <p:cTn id="102" dur="500"/>
                                        <p:tgtEl>
                                          <p:spTgt spid="7"/>
                                        </p:tgtEl>
                                      </p:cBhvr>
                                    </p:animEffect>
                                    <p:set>
                                      <p:cBhvr>
                                        <p:cTn id="103" dur="1" fill="hold">
                                          <p:stCondLst>
                                            <p:cond delay="499"/>
                                          </p:stCondLst>
                                        </p:cTn>
                                        <p:tgtEl>
                                          <p:spTgt spid="7"/>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84"/>
                                        </p:tgtEl>
                                      </p:cBhvr>
                                    </p:animEffect>
                                    <p:set>
                                      <p:cBhvr>
                                        <p:cTn id="106" dur="1" fill="hold">
                                          <p:stCondLst>
                                            <p:cond delay="499"/>
                                          </p:stCondLst>
                                        </p:cTn>
                                        <p:tgtEl>
                                          <p:spTgt spid="84"/>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500"/>
                                        <p:tgtEl>
                                          <p:spTgt spid="18"/>
                                        </p:tgtEl>
                                      </p:cBhvr>
                                    </p:animEffect>
                                    <p:set>
                                      <p:cBhvr>
                                        <p:cTn id="109" dur="1" fill="hold">
                                          <p:stCondLst>
                                            <p:cond delay="499"/>
                                          </p:stCondLst>
                                        </p:cTn>
                                        <p:tgtEl>
                                          <p:spTgt spid="18"/>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81"/>
                                        </p:tgtEl>
                                      </p:cBhvr>
                                    </p:animEffect>
                                    <p:set>
                                      <p:cBhvr>
                                        <p:cTn id="112" dur="1" fill="hold">
                                          <p:stCondLst>
                                            <p:cond delay="499"/>
                                          </p:stCondLst>
                                        </p:cTn>
                                        <p:tgtEl>
                                          <p:spTgt spid="81"/>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9"/>
                                        </p:tgtEl>
                                      </p:cBhvr>
                                    </p:animEffect>
                                    <p:set>
                                      <p:cBhvr>
                                        <p:cTn id="115" dur="1" fill="hold">
                                          <p:stCondLst>
                                            <p:cond delay="499"/>
                                          </p:stCondLst>
                                        </p:cTn>
                                        <p:tgtEl>
                                          <p:spTgt spid="19"/>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85"/>
                                        </p:tgtEl>
                                      </p:cBhvr>
                                    </p:animEffect>
                                    <p:set>
                                      <p:cBhvr>
                                        <p:cTn id="118" dur="1" fill="hold">
                                          <p:stCondLst>
                                            <p:cond delay="499"/>
                                          </p:stCondLst>
                                        </p:cTn>
                                        <p:tgtEl>
                                          <p:spTgt spid="85"/>
                                        </p:tgtEl>
                                        <p:attrNameLst>
                                          <p:attrName>style.visibility</p:attrName>
                                        </p:attrNameLst>
                                      </p:cBhvr>
                                      <p:to>
                                        <p:strVal val="hidden"/>
                                      </p:to>
                                    </p:set>
                                  </p:childTnLst>
                                </p:cTn>
                              </p:par>
                              <p:par>
                                <p:cTn id="119" presetID="2" presetClass="entr" presetSubtype="4" decel="100000" fill="hold" grpId="0" nodeType="withEffect">
                                  <p:stCondLst>
                                    <p:cond delay="100"/>
                                  </p:stCondLst>
                                  <p:childTnLst>
                                    <p:set>
                                      <p:cBhvr>
                                        <p:cTn id="120" dur="1" fill="hold">
                                          <p:stCondLst>
                                            <p:cond delay="0"/>
                                          </p:stCondLst>
                                        </p:cTn>
                                        <p:tgtEl>
                                          <p:spTgt spid="54"/>
                                        </p:tgtEl>
                                        <p:attrNameLst>
                                          <p:attrName>style.visibility</p:attrName>
                                        </p:attrNameLst>
                                      </p:cBhvr>
                                      <p:to>
                                        <p:strVal val="visible"/>
                                      </p:to>
                                    </p:set>
                                    <p:anim calcmode="lin" valueType="num">
                                      <p:cBhvr additive="base">
                                        <p:cTn id="121" dur="750" fill="hold"/>
                                        <p:tgtEl>
                                          <p:spTgt spid="54"/>
                                        </p:tgtEl>
                                        <p:attrNameLst>
                                          <p:attrName>ppt_x</p:attrName>
                                        </p:attrNameLst>
                                      </p:cBhvr>
                                      <p:tavLst>
                                        <p:tav tm="0">
                                          <p:val>
                                            <p:strVal val="#ppt_x"/>
                                          </p:val>
                                        </p:tav>
                                        <p:tav tm="100000">
                                          <p:val>
                                            <p:strVal val="#ppt_x"/>
                                          </p:val>
                                        </p:tav>
                                      </p:tavLst>
                                    </p:anim>
                                    <p:anim calcmode="lin" valueType="num">
                                      <p:cBhvr additive="base">
                                        <p:cTn id="122" dur="750" fill="hold"/>
                                        <p:tgtEl>
                                          <p:spTgt spid="54"/>
                                        </p:tgtEl>
                                        <p:attrNameLst>
                                          <p:attrName>ppt_y</p:attrName>
                                        </p:attrNameLst>
                                      </p:cBhvr>
                                      <p:tavLst>
                                        <p:tav tm="0">
                                          <p:val>
                                            <p:strVal val="1+#ppt_h/2"/>
                                          </p:val>
                                        </p:tav>
                                        <p:tav tm="100000">
                                          <p:val>
                                            <p:strVal val="#ppt_y"/>
                                          </p:val>
                                        </p:tav>
                                      </p:tavLst>
                                    </p:anim>
                                  </p:childTnLst>
                                </p:cTn>
                              </p:par>
                              <p:par>
                                <p:cTn id="123" presetID="2" presetClass="entr" presetSubtype="4" decel="100000" fill="hold" grpId="0" nodeType="withEffect">
                                  <p:stCondLst>
                                    <p:cond delay="200"/>
                                  </p:stCondLst>
                                  <p:childTnLst>
                                    <p:set>
                                      <p:cBhvr>
                                        <p:cTn id="124" dur="1" fill="hold">
                                          <p:stCondLst>
                                            <p:cond delay="0"/>
                                          </p:stCondLst>
                                        </p:cTn>
                                        <p:tgtEl>
                                          <p:spTgt spid="61"/>
                                        </p:tgtEl>
                                        <p:attrNameLst>
                                          <p:attrName>style.visibility</p:attrName>
                                        </p:attrNameLst>
                                      </p:cBhvr>
                                      <p:to>
                                        <p:strVal val="visible"/>
                                      </p:to>
                                    </p:set>
                                    <p:anim calcmode="lin" valueType="num">
                                      <p:cBhvr additive="base">
                                        <p:cTn id="125" dur="750" fill="hold"/>
                                        <p:tgtEl>
                                          <p:spTgt spid="61"/>
                                        </p:tgtEl>
                                        <p:attrNameLst>
                                          <p:attrName>ppt_x</p:attrName>
                                        </p:attrNameLst>
                                      </p:cBhvr>
                                      <p:tavLst>
                                        <p:tav tm="0">
                                          <p:val>
                                            <p:strVal val="#ppt_x"/>
                                          </p:val>
                                        </p:tav>
                                        <p:tav tm="100000">
                                          <p:val>
                                            <p:strVal val="#ppt_x"/>
                                          </p:val>
                                        </p:tav>
                                      </p:tavLst>
                                    </p:anim>
                                    <p:anim calcmode="lin" valueType="num">
                                      <p:cBhvr additive="base">
                                        <p:cTn id="126" dur="750" fill="hold"/>
                                        <p:tgtEl>
                                          <p:spTgt spid="61"/>
                                        </p:tgtEl>
                                        <p:attrNameLst>
                                          <p:attrName>ppt_y</p:attrName>
                                        </p:attrNameLst>
                                      </p:cBhvr>
                                      <p:tavLst>
                                        <p:tav tm="0">
                                          <p:val>
                                            <p:strVal val="1+#ppt_h/2"/>
                                          </p:val>
                                        </p:tav>
                                        <p:tav tm="100000">
                                          <p:val>
                                            <p:strVal val="#ppt_y"/>
                                          </p:val>
                                        </p:tav>
                                      </p:tavLst>
                                    </p:anim>
                                  </p:childTnLst>
                                </p:cTn>
                              </p:par>
                              <p:par>
                                <p:cTn id="127" presetID="2" presetClass="entr" presetSubtype="4" decel="100000" fill="hold" grpId="0" nodeType="withEffect">
                                  <p:stCondLst>
                                    <p:cond delay="300"/>
                                  </p:stCondLst>
                                  <p:childTnLst>
                                    <p:set>
                                      <p:cBhvr>
                                        <p:cTn id="128" dur="1" fill="hold">
                                          <p:stCondLst>
                                            <p:cond delay="0"/>
                                          </p:stCondLst>
                                        </p:cTn>
                                        <p:tgtEl>
                                          <p:spTgt spid="63"/>
                                        </p:tgtEl>
                                        <p:attrNameLst>
                                          <p:attrName>style.visibility</p:attrName>
                                        </p:attrNameLst>
                                      </p:cBhvr>
                                      <p:to>
                                        <p:strVal val="visible"/>
                                      </p:to>
                                    </p:set>
                                    <p:anim calcmode="lin" valueType="num">
                                      <p:cBhvr additive="base">
                                        <p:cTn id="129" dur="750" fill="hold"/>
                                        <p:tgtEl>
                                          <p:spTgt spid="63"/>
                                        </p:tgtEl>
                                        <p:attrNameLst>
                                          <p:attrName>ppt_x</p:attrName>
                                        </p:attrNameLst>
                                      </p:cBhvr>
                                      <p:tavLst>
                                        <p:tav tm="0">
                                          <p:val>
                                            <p:strVal val="#ppt_x"/>
                                          </p:val>
                                        </p:tav>
                                        <p:tav tm="100000">
                                          <p:val>
                                            <p:strVal val="#ppt_x"/>
                                          </p:val>
                                        </p:tav>
                                      </p:tavLst>
                                    </p:anim>
                                    <p:anim calcmode="lin" valueType="num">
                                      <p:cBhvr additive="base">
                                        <p:cTn id="130" dur="750" fill="hold"/>
                                        <p:tgtEl>
                                          <p:spTgt spid="63"/>
                                        </p:tgtEl>
                                        <p:attrNameLst>
                                          <p:attrName>ppt_y</p:attrName>
                                        </p:attrNameLst>
                                      </p:cBhvr>
                                      <p:tavLst>
                                        <p:tav tm="0">
                                          <p:val>
                                            <p:strVal val="1+#ppt_h/2"/>
                                          </p:val>
                                        </p:tav>
                                        <p:tav tm="100000">
                                          <p:val>
                                            <p:strVal val="#ppt_y"/>
                                          </p:val>
                                        </p:tav>
                                      </p:tavLst>
                                    </p:anim>
                                  </p:childTnLst>
                                </p:cTn>
                              </p:par>
                              <p:par>
                                <p:cTn id="131" presetID="2" presetClass="entr" presetSubtype="4" decel="100000" fill="hold" grpId="0" nodeType="withEffect">
                                  <p:stCondLst>
                                    <p:cond delay="400"/>
                                  </p:stCondLst>
                                  <p:childTnLst>
                                    <p:set>
                                      <p:cBhvr>
                                        <p:cTn id="132" dur="1" fill="hold">
                                          <p:stCondLst>
                                            <p:cond delay="0"/>
                                          </p:stCondLst>
                                        </p:cTn>
                                        <p:tgtEl>
                                          <p:spTgt spid="64"/>
                                        </p:tgtEl>
                                        <p:attrNameLst>
                                          <p:attrName>style.visibility</p:attrName>
                                        </p:attrNameLst>
                                      </p:cBhvr>
                                      <p:to>
                                        <p:strVal val="visible"/>
                                      </p:to>
                                    </p:set>
                                    <p:anim calcmode="lin" valueType="num">
                                      <p:cBhvr additive="base">
                                        <p:cTn id="133" dur="750" fill="hold"/>
                                        <p:tgtEl>
                                          <p:spTgt spid="64"/>
                                        </p:tgtEl>
                                        <p:attrNameLst>
                                          <p:attrName>ppt_x</p:attrName>
                                        </p:attrNameLst>
                                      </p:cBhvr>
                                      <p:tavLst>
                                        <p:tav tm="0">
                                          <p:val>
                                            <p:strVal val="#ppt_x"/>
                                          </p:val>
                                        </p:tav>
                                        <p:tav tm="100000">
                                          <p:val>
                                            <p:strVal val="#ppt_x"/>
                                          </p:val>
                                        </p:tav>
                                      </p:tavLst>
                                    </p:anim>
                                    <p:anim calcmode="lin" valueType="num">
                                      <p:cBhvr additive="base">
                                        <p:cTn id="134" dur="75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6" grpId="0" animBg="1"/>
      <p:bldP spid="3" grpId="0" animBg="1"/>
      <p:bldP spid="12" grpId="0" animBg="1"/>
      <p:bldP spid="52" grpId="0"/>
      <p:bldP spid="62" grpId="0"/>
      <p:bldP spid="75" grpId="0"/>
      <p:bldP spid="82" grpId="0"/>
      <p:bldP spid="53" grpId="0"/>
      <p:bldP spid="66" grpId="0"/>
      <p:bldP spid="76" grpId="0"/>
      <p:bldP spid="83" grpId="0"/>
      <p:bldP spid="81" grpId="0"/>
      <p:bldP spid="81" grpId="1"/>
      <p:bldP spid="84" grpId="0"/>
      <p:bldP spid="84" grpId="1"/>
      <p:bldP spid="85" grpId="0"/>
      <p:bldP spid="85" grpId="1"/>
      <p:bldP spid="44" grpId="0"/>
      <p:bldP spid="51" grpId="0" animBg="1"/>
      <p:bldP spid="54" grpId="0" animBg="1"/>
      <p:bldP spid="61" grpId="0" animBg="1"/>
      <p:bldP spid="63" grpId="0" animBg="1"/>
      <p:bldP spid="64" grpId="0" animBg="1"/>
      <p:bldP spid="6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App Service</a:t>
            </a:r>
            <a:endParaRPr lang="en-US" dirty="0"/>
          </a:p>
        </p:txBody>
      </p:sp>
    </p:spTree>
    <p:extLst>
      <p:ext uri="{BB962C8B-B14F-4D97-AF65-F5344CB8AC3E}">
        <p14:creationId xmlns:p14="http://schemas.microsoft.com/office/powerpoint/2010/main" val="134762786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Enterprise-grade apps</a:t>
            </a:r>
          </a:p>
        </p:txBody>
      </p:sp>
      <p:sp>
        <p:nvSpPr>
          <p:cNvPr id="56" name="TextBox 55"/>
          <p:cNvSpPr txBox="1"/>
          <p:nvPr/>
        </p:nvSpPr>
        <p:spPr>
          <a:xfrm>
            <a:off x="4252278" y="1617914"/>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Fully managed platform</a:t>
            </a:r>
          </a:p>
        </p:txBody>
      </p:sp>
      <p:sp>
        <p:nvSpPr>
          <p:cNvPr id="57" name="TextBox 56"/>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High productivity development</a:t>
            </a:r>
          </a:p>
        </p:txBody>
      </p:sp>
      <p:grpSp>
        <p:nvGrpSpPr>
          <p:cNvPr id="97" name="Group 96"/>
          <p:cNvGrpSpPr>
            <a:grpSpLocks noChangeAspect="1"/>
          </p:cNvGrpSpPr>
          <p:nvPr/>
        </p:nvGrpSpPr>
        <p:grpSpPr>
          <a:xfrm>
            <a:off x="274639" y="298864"/>
            <a:ext cx="918586" cy="914400"/>
            <a:chOff x="827088" y="-3463925"/>
            <a:chExt cx="3833812" cy="3816350"/>
          </a:xfrm>
        </p:grpSpPr>
        <p:sp>
          <p:nvSpPr>
            <p:cNvPr id="98"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99"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0"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1"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2"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3"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4"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105"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grpSp>
      <p:pic>
        <p:nvPicPr>
          <p:cNvPr id="29" name="Picture 28"/>
          <p:cNvPicPr>
            <a:picLocks noChangeAspect="1"/>
          </p:cNvPicPr>
          <p:nvPr/>
        </p:nvPicPr>
        <p:blipFill rotWithShape="1">
          <a:blip r:embed="rId3" cstate="print">
            <a:extLst>
              <a:ext uri="{28A0092B-C50C-407E-A947-70E740481C1C}">
                <a14:useLocalDpi xmlns:a14="http://schemas.microsoft.com/office/drawing/2010/main"/>
              </a:ext>
            </a:extLst>
          </a:blip>
          <a:stretch/>
        </p:blipFill>
        <p:spPr>
          <a:xfrm>
            <a:off x="8321358" y="2521902"/>
            <a:ext cx="3749040" cy="2963865"/>
          </a:xfrm>
          <a:prstGeom prst="rect">
            <a:avLst/>
          </a:prstGeom>
        </p:spPr>
      </p:pic>
      <p:pic>
        <p:nvPicPr>
          <p:cNvPr id="2" name="Picture 1"/>
          <p:cNvPicPr>
            <a:picLocks noChangeAspect="1"/>
          </p:cNvPicPr>
          <p:nvPr/>
        </p:nvPicPr>
        <p:blipFill rotWithShape="1">
          <a:blip r:embed="rId4"/>
          <a:stretch/>
        </p:blipFill>
        <p:spPr>
          <a:xfrm>
            <a:off x="4343718" y="2521902"/>
            <a:ext cx="3749040" cy="2294494"/>
          </a:xfrm>
          <a:prstGeom prst="rect">
            <a:avLst/>
          </a:prstGeom>
        </p:spPr>
      </p:pic>
      <p:pic>
        <p:nvPicPr>
          <p:cNvPr id="3" name="Picture 2"/>
          <p:cNvPicPr>
            <a:picLocks noChangeAspect="1"/>
          </p:cNvPicPr>
          <p:nvPr/>
        </p:nvPicPr>
        <p:blipFill>
          <a:blip r:embed="rId5"/>
          <a:stretch>
            <a:fillRect/>
          </a:stretch>
        </p:blipFill>
        <p:spPr>
          <a:xfrm>
            <a:off x="856686" y="2521902"/>
            <a:ext cx="2767827" cy="3794760"/>
          </a:xfrm>
          <a:prstGeom prst="rect">
            <a:avLst/>
          </a:prstGeom>
        </p:spPr>
      </p:pic>
      <p:sp>
        <p:nvSpPr>
          <p:cNvPr id="5" name="Title 4"/>
          <p:cNvSpPr>
            <a:spLocks noGrp="1"/>
          </p:cNvSpPr>
          <p:nvPr>
            <p:ph type="title"/>
          </p:nvPr>
        </p:nvSpPr>
        <p:spPr>
          <a:xfrm>
            <a:off x="1197864" y="295274"/>
            <a:ext cx="10970978" cy="917575"/>
          </a:xfrm>
        </p:spPr>
        <p:txBody>
          <a:bodyPr/>
          <a:lstStyle/>
          <a:p>
            <a:r>
              <a:rPr lang="en-US" dirty="0"/>
              <a:t>Azure App Service</a:t>
            </a:r>
          </a:p>
        </p:txBody>
      </p:sp>
      <p:sp useBgFill="1">
        <p:nvSpPr>
          <p:cNvPr id="6" name="Rectangle 5"/>
          <p:cNvSpPr/>
          <p:nvPr/>
        </p:nvSpPr>
        <p:spPr bwMode="auto">
          <a:xfrm>
            <a:off x="0" y="6515100"/>
            <a:ext cx="12436475" cy="47942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endParaRPr>
          </a:p>
        </p:txBody>
      </p:sp>
    </p:spTree>
    <p:extLst>
      <p:ext uri="{BB962C8B-B14F-4D97-AF65-F5344CB8AC3E}">
        <p14:creationId xmlns:p14="http://schemas.microsoft.com/office/powerpoint/2010/main" val="1339646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10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30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fill="hold"/>
                                        <p:tgtEl>
                                          <p:spTgt spid="57"/>
                                        </p:tgtEl>
                                        <p:attrNameLst>
                                          <p:attrName>ppt_x</p:attrName>
                                        </p:attrNameLst>
                                      </p:cBhvr>
                                      <p:tavLst>
                                        <p:tav tm="0">
                                          <p:val>
                                            <p:strVal val="#ppt_x"/>
                                          </p:val>
                                        </p:tav>
                                        <p:tav tm="100000">
                                          <p:val>
                                            <p:strVal val="#ppt_x"/>
                                          </p:val>
                                        </p:tav>
                                      </p:tavLst>
                                    </p:anim>
                                    <p:anim calcmode="lin" valueType="num">
                                      <p:cBhvr additive="base">
                                        <p:cTn id="16" dur="500" fill="hold"/>
                                        <p:tgtEl>
                                          <p:spTgt spid="5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9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10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500" fill="hold"/>
                                        <p:tgtEl>
                                          <p:spTgt spid="29"/>
                                        </p:tgtEl>
                                        <p:attrNameLst>
                                          <p:attrName>ppt_x</p:attrName>
                                        </p:attrNameLst>
                                      </p:cBhvr>
                                      <p:tavLst>
                                        <p:tav tm="0">
                                          <p:val>
                                            <p:strVal val="#ppt_x"/>
                                          </p:val>
                                        </p:tav>
                                        <p:tav tm="100000">
                                          <p:val>
                                            <p:strVal val="#ppt_x"/>
                                          </p:val>
                                        </p:tav>
                                      </p:tavLst>
                                    </p:anim>
                                    <p:anim calcmode="lin" valueType="num">
                                      <p:cBhvr additive="base">
                                        <p:cTn id="2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97864" y="295274"/>
            <a:ext cx="10963974" cy="917575"/>
          </a:xfrm>
        </p:spPr>
        <p:txBody>
          <a:bodyPr/>
          <a:lstStyle/>
          <a:p>
            <a:r>
              <a:rPr lang="en-US" dirty="0"/>
              <a:t>Azure App Service</a:t>
            </a:r>
          </a:p>
        </p:txBody>
      </p:sp>
      <p:grpSp>
        <p:nvGrpSpPr>
          <p:cNvPr id="61" name="Group 60"/>
          <p:cNvGrpSpPr>
            <a:grpSpLocks noChangeAspect="1"/>
          </p:cNvGrpSpPr>
          <p:nvPr/>
        </p:nvGrpSpPr>
        <p:grpSpPr>
          <a:xfrm>
            <a:off x="274639" y="298864"/>
            <a:ext cx="918586" cy="914400"/>
            <a:chOff x="827088" y="-3463925"/>
            <a:chExt cx="3833812" cy="3816350"/>
          </a:xfrm>
        </p:grpSpPr>
        <p:sp>
          <p:nvSpPr>
            <p:cNvPr id="62"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3"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4"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5"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6"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7"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8"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sp>
          <p:nvSpPr>
            <p:cNvPr id="69"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defTabSz="932205" eaLnBrk="1" fontAlgn="auto" latinLnBrk="0" hangingPunct="1">
                <a:lnSpc>
                  <a:spcPct val="100000"/>
                </a:lnSpc>
                <a:spcBef>
                  <a:spcPts val="0"/>
                </a:spcBef>
                <a:spcAft>
                  <a:spcPts val="0"/>
                </a:spcAft>
                <a:buClrTx/>
                <a:buSzTx/>
                <a:buFontTx/>
                <a:buNone/>
                <a:tabLst/>
                <a:defRPr/>
              </a:pPr>
              <a:endParaRPr kumimoji="0" lang="en-US" sz="1071" b="0" i="0" u="none" strike="noStrike" kern="0" cap="none" spc="0" normalizeH="0" baseline="0" noProof="0" dirty="0">
                <a:ln>
                  <a:noFill/>
                </a:ln>
                <a:solidFill>
                  <a:srgbClr val="FFFFFF"/>
                </a:solidFill>
                <a:effectLst/>
                <a:uLnTx/>
                <a:uFillTx/>
                <a:latin typeface="Segoe UI Light" charset="0"/>
              </a:endParaRPr>
            </a:p>
          </p:txBody>
        </p:sp>
      </p:grpSp>
      <p:sp>
        <p:nvSpPr>
          <p:cNvPr id="70" name="TextBox 69"/>
          <p:cNvSpPr txBox="1"/>
          <p:nvPr/>
        </p:nvSpPr>
        <p:spPr>
          <a:xfrm>
            <a:off x="274639" y="1617913"/>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Enterprise-grade apps</a:t>
            </a:r>
          </a:p>
        </p:txBody>
      </p:sp>
      <p:sp>
        <p:nvSpPr>
          <p:cNvPr id="71" name="TextBox 70"/>
          <p:cNvSpPr txBox="1"/>
          <p:nvPr/>
        </p:nvSpPr>
        <p:spPr>
          <a:xfrm>
            <a:off x="4252278" y="1617915"/>
            <a:ext cx="3931920" cy="4901184"/>
          </a:xfrm>
          <a:prstGeom prst="rect">
            <a:avLst/>
          </a:prstGeom>
          <a:solidFill>
            <a:schemeClr val="tx1"/>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Fully managed platform</a:t>
            </a:r>
          </a:p>
        </p:txBody>
      </p:sp>
      <p:sp>
        <p:nvSpPr>
          <p:cNvPr id="72" name="TextBox 71"/>
          <p:cNvSpPr txBox="1"/>
          <p:nvPr/>
        </p:nvSpPr>
        <p:spPr>
          <a:xfrm>
            <a:off x="8229918" y="1617915"/>
            <a:ext cx="3931920" cy="4901184"/>
          </a:xfrm>
          <a:prstGeom prst="rect">
            <a:avLst/>
          </a:prstGeom>
          <a:solidFill>
            <a:schemeClr val="tx2"/>
          </a:solidFill>
        </p:spPr>
        <p:txBody>
          <a:bodyPr wrap="square" lIns="182880" tIns="146304" rIns="182880" bIns="146304" rtlCol="0">
            <a:noAutofit/>
          </a:bodyPr>
          <a:lstStyle/>
          <a:p>
            <a:pPr marL="0" marR="0" lvl="0" indent="0" algn="ctr" defTabSz="913812" eaLnBrk="1" fontAlgn="auto" latinLnBrk="0" hangingPunct="1">
              <a:lnSpc>
                <a:spcPct val="90000"/>
              </a:lnSpc>
              <a:spcBef>
                <a:spcPts val="0"/>
              </a:spcBef>
              <a:spcAft>
                <a:spcPts val="0"/>
              </a:spcAft>
              <a:buClrTx/>
              <a:buSzTx/>
              <a:buFontTx/>
              <a:buNone/>
              <a:tabLst>
                <a:tab pos="895811" algn="l"/>
              </a:tabLst>
              <a:defRPr/>
            </a:pPr>
            <a:r>
              <a:rPr kumimoji="0" lang="en-US" sz="2448" b="0" i="0" u="none" strike="noStrike" kern="0" cap="none" spc="0" normalizeH="0" baseline="0" noProof="0" dirty="0">
                <a:ln>
                  <a:noFill/>
                </a:ln>
                <a:gradFill>
                  <a:gsLst>
                    <a:gs pos="0">
                      <a:srgbClr val="FFFFFF"/>
                    </a:gs>
                    <a:gs pos="100000">
                      <a:srgbClr val="FFFFFF"/>
                    </a:gs>
                  </a:gsLst>
                  <a:lin ang="5400000" scaled="1"/>
                </a:gradFill>
                <a:effectLst/>
                <a:uLnTx/>
                <a:uFillTx/>
                <a:latin typeface="Segoe UI Semilight" charset="0"/>
                <a:ea typeface="Segoe UI Semilight" charset="0"/>
                <a:cs typeface="Segoe UI Semilight" charset="0"/>
              </a:rPr>
              <a:t>High productivity development</a:t>
            </a:r>
          </a:p>
        </p:txBody>
      </p:sp>
      <p:grpSp>
        <p:nvGrpSpPr>
          <p:cNvPr id="30" name="Group 29"/>
          <p:cNvGrpSpPr/>
          <p:nvPr/>
        </p:nvGrpSpPr>
        <p:grpSpPr>
          <a:xfrm>
            <a:off x="522807" y="4735511"/>
            <a:ext cx="1467069" cy="930052"/>
            <a:chOff x="522807" y="4735511"/>
            <a:chExt cx="1467069" cy="930052"/>
          </a:xfrm>
        </p:grpSpPr>
        <p:sp>
          <p:nvSpPr>
            <p:cNvPr id="85" name="Freeform 118"/>
            <p:cNvSpPr>
              <a:spLocks noChangeAspect="1" noEditPoints="1"/>
            </p:cNvSpPr>
            <p:nvPr/>
          </p:nvSpPr>
          <p:spPr bwMode="auto">
            <a:xfrm>
              <a:off x="895581" y="4735511"/>
              <a:ext cx="721520" cy="450057"/>
            </a:xfrm>
            <a:custGeom>
              <a:avLst/>
              <a:gdLst>
                <a:gd name="T0" fmla="*/ 64 w 128"/>
                <a:gd name="T1" fmla="*/ 56 h 80"/>
                <a:gd name="T2" fmla="*/ 16 w 128"/>
                <a:gd name="T3" fmla="*/ 56 h 80"/>
                <a:gd name="T4" fmla="*/ 0 w 128"/>
                <a:gd name="T5" fmla="*/ 40 h 80"/>
                <a:gd name="T6" fmla="*/ 0 w 128"/>
                <a:gd name="T7" fmla="*/ 16 h 80"/>
                <a:gd name="T8" fmla="*/ 16 w 128"/>
                <a:gd name="T9" fmla="*/ 0 h 80"/>
                <a:gd name="T10" fmla="*/ 64 w 128"/>
                <a:gd name="T11" fmla="*/ 0 h 80"/>
                <a:gd name="T12" fmla="*/ 80 w 128"/>
                <a:gd name="T13" fmla="*/ 16 h 80"/>
                <a:gd name="T14" fmla="*/ 72 w 128"/>
                <a:gd name="T15" fmla="*/ 16 h 80"/>
                <a:gd name="T16" fmla="*/ 64 w 128"/>
                <a:gd name="T17" fmla="*/ 8 h 80"/>
                <a:gd name="T18" fmla="*/ 16 w 128"/>
                <a:gd name="T19" fmla="*/ 8 h 80"/>
                <a:gd name="T20" fmla="*/ 8 w 128"/>
                <a:gd name="T21" fmla="*/ 16 h 80"/>
                <a:gd name="T22" fmla="*/ 8 w 128"/>
                <a:gd name="T23" fmla="*/ 40 h 80"/>
                <a:gd name="T24" fmla="*/ 16 w 128"/>
                <a:gd name="T25" fmla="*/ 48 h 80"/>
                <a:gd name="T26" fmla="*/ 64 w 128"/>
                <a:gd name="T27" fmla="*/ 48 h 80"/>
                <a:gd name="T28" fmla="*/ 72 w 128"/>
                <a:gd name="T29" fmla="*/ 40 h 80"/>
                <a:gd name="T30" fmla="*/ 80 w 128"/>
                <a:gd name="T31" fmla="*/ 40 h 80"/>
                <a:gd name="T32" fmla="*/ 64 w 128"/>
                <a:gd name="T33" fmla="*/ 56 h 80"/>
                <a:gd name="T34" fmla="*/ 112 w 128"/>
                <a:gd name="T35" fmla="*/ 24 h 80"/>
                <a:gd name="T36" fmla="*/ 64 w 128"/>
                <a:gd name="T37" fmla="*/ 24 h 80"/>
                <a:gd name="T38" fmla="*/ 48 w 128"/>
                <a:gd name="T39" fmla="*/ 40 h 80"/>
                <a:gd name="T40" fmla="*/ 56 w 128"/>
                <a:gd name="T41" fmla="*/ 40 h 80"/>
                <a:gd name="T42" fmla="*/ 64 w 128"/>
                <a:gd name="T43" fmla="*/ 32 h 80"/>
                <a:gd name="T44" fmla="*/ 112 w 128"/>
                <a:gd name="T45" fmla="*/ 32 h 80"/>
                <a:gd name="T46" fmla="*/ 120 w 128"/>
                <a:gd name="T47" fmla="*/ 40 h 80"/>
                <a:gd name="T48" fmla="*/ 120 w 128"/>
                <a:gd name="T49" fmla="*/ 64 h 80"/>
                <a:gd name="T50" fmla="*/ 112 w 128"/>
                <a:gd name="T51" fmla="*/ 72 h 80"/>
                <a:gd name="T52" fmla="*/ 64 w 128"/>
                <a:gd name="T53" fmla="*/ 72 h 80"/>
                <a:gd name="T54" fmla="*/ 56 w 128"/>
                <a:gd name="T55" fmla="*/ 64 h 80"/>
                <a:gd name="T56" fmla="*/ 48 w 128"/>
                <a:gd name="T57" fmla="*/ 64 h 80"/>
                <a:gd name="T58" fmla="*/ 64 w 128"/>
                <a:gd name="T59" fmla="*/ 80 h 80"/>
                <a:gd name="T60" fmla="*/ 112 w 128"/>
                <a:gd name="T61" fmla="*/ 80 h 80"/>
                <a:gd name="T62" fmla="*/ 128 w 128"/>
                <a:gd name="T63" fmla="*/ 64 h 80"/>
                <a:gd name="T64" fmla="*/ 128 w 128"/>
                <a:gd name="T65" fmla="*/ 40 h 80"/>
                <a:gd name="T66" fmla="*/ 112 w 128"/>
                <a:gd name="T67"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80">
                  <a:moveTo>
                    <a:pt x="64" y="56"/>
                  </a:moveTo>
                  <a:cubicBezTo>
                    <a:pt x="16" y="56"/>
                    <a:pt x="16" y="56"/>
                    <a:pt x="16" y="56"/>
                  </a:cubicBezTo>
                  <a:cubicBezTo>
                    <a:pt x="7" y="56"/>
                    <a:pt x="0" y="49"/>
                    <a:pt x="0" y="40"/>
                  </a:cubicBezTo>
                  <a:cubicBezTo>
                    <a:pt x="0" y="16"/>
                    <a:pt x="0" y="16"/>
                    <a:pt x="0" y="16"/>
                  </a:cubicBezTo>
                  <a:cubicBezTo>
                    <a:pt x="0" y="8"/>
                    <a:pt x="7" y="0"/>
                    <a:pt x="16" y="0"/>
                  </a:cubicBezTo>
                  <a:cubicBezTo>
                    <a:pt x="64" y="0"/>
                    <a:pt x="64" y="0"/>
                    <a:pt x="64" y="0"/>
                  </a:cubicBezTo>
                  <a:cubicBezTo>
                    <a:pt x="72" y="0"/>
                    <a:pt x="80" y="8"/>
                    <a:pt x="80" y="16"/>
                  </a:cubicBezTo>
                  <a:cubicBezTo>
                    <a:pt x="72" y="16"/>
                    <a:pt x="72" y="16"/>
                    <a:pt x="72" y="16"/>
                  </a:cubicBezTo>
                  <a:cubicBezTo>
                    <a:pt x="72" y="12"/>
                    <a:pt x="68" y="8"/>
                    <a:pt x="64" y="8"/>
                  </a:cubicBezTo>
                  <a:cubicBezTo>
                    <a:pt x="16" y="8"/>
                    <a:pt x="16" y="8"/>
                    <a:pt x="16" y="8"/>
                  </a:cubicBezTo>
                  <a:cubicBezTo>
                    <a:pt x="11" y="8"/>
                    <a:pt x="8" y="12"/>
                    <a:pt x="8" y="16"/>
                  </a:cubicBezTo>
                  <a:cubicBezTo>
                    <a:pt x="8" y="40"/>
                    <a:pt x="8" y="40"/>
                    <a:pt x="8" y="40"/>
                  </a:cubicBezTo>
                  <a:cubicBezTo>
                    <a:pt x="8" y="45"/>
                    <a:pt x="11" y="48"/>
                    <a:pt x="16" y="48"/>
                  </a:cubicBezTo>
                  <a:cubicBezTo>
                    <a:pt x="64" y="48"/>
                    <a:pt x="64" y="48"/>
                    <a:pt x="64" y="48"/>
                  </a:cubicBezTo>
                  <a:cubicBezTo>
                    <a:pt x="68" y="48"/>
                    <a:pt x="72" y="45"/>
                    <a:pt x="72" y="40"/>
                  </a:cubicBezTo>
                  <a:cubicBezTo>
                    <a:pt x="80" y="40"/>
                    <a:pt x="80" y="40"/>
                    <a:pt x="80" y="40"/>
                  </a:cubicBezTo>
                  <a:cubicBezTo>
                    <a:pt x="80" y="49"/>
                    <a:pt x="72" y="56"/>
                    <a:pt x="64" y="56"/>
                  </a:cubicBezTo>
                  <a:close/>
                  <a:moveTo>
                    <a:pt x="112" y="24"/>
                  </a:moveTo>
                  <a:cubicBezTo>
                    <a:pt x="64" y="24"/>
                    <a:pt x="64" y="24"/>
                    <a:pt x="64" y="24"/>
                  </a:cubicBezTo>
                  <a:cubicBezTo>
                    <a:pt x="55" y="24"/>
                    <a:pt x="48" y="32"/>
                    <a:pt x="48" y="40"/>
                  </a:cubicBezTo>
                  <a:cubicBezTo>
                    <a:pt x="56" y="40"/>
                    <a:pt x="56" y="40"/>
                    <a:pt x="56" y="40"/>
                  </a:cubicBezTo>
                  <a:cubicBezTo>
                    <a:pt x="56" y="36"/>
                    <a:pt x="59" y="32"/>
                    <a:pt x="64" y="32"/>
                  </a:cubicBezTo>
                  <a:cubicBezTo>
                    <a:pt x="112" y="32"/>
                    <a:pt x="112" y="32"/>
                    <a:pt x="112" y="32"/>
                  </a:cubicBezTo>
                  <a:cubicBezTo>
                    <a:pt x="116" y="32"/>
                    <a:pt x="120" y="36"/>
                    <a:pt x="120" y="40"/>
                  </a:cubicBezTo>
                  <a:cubicBezTo>
                    <a:pt x="120" y="64"/>
                    <a:pt x="120" y="64"/>
                    <a:pt x="120" y="64"/>
                  </a:cubicBezTo>
                  <a:cubicBezTo>
                    <a:pt x="120" y="69"/>
                    <a:pt x="116" y="72"/>
                    <a:pt x="112" y="72"/>
                  </a:cubicBezTo>
                  <a:cubicBezTo>
                    <a:pt x="64" y="72"/>
                    <a:pt x="64" y="72"/>
                    <a:pt x="64" y="72"/>
                  </a:cubicBezTo>
                  <a:cubicBezTo>
                    <a:pt x="59" y="72"/>
                    <a:pt x="56" y="69"/>
                    <a:pt x="56" y="64"/>
                  </a:cubicBezTo>
                  <a:cubicBezTo>
                    <a:pt x="48" y="64"/>
                    <a:pt x="48" y="64"/>
                    <a:pt x="48" y="64"/>
                  </a:cubicBezTo>
                  <a:cubicBezTo>
                    <a:pt x="48" y="73"/>
                    <a:pt x="55" y="80"/>
                    <a:pt x="64" y="80"/>
                  </a:cubicBezTo>
                  <a:cubicBezTo>
                    <a:pt x="112" y="80"/>
                    <a:pt x="112" y="80"/>
                    <a:pt x="112" y="80"/>
                  </a:cubicBezTo>
                  <a:cubicBezTo>
                    <a:pt x="120" y="80"/>
                    <a:pt x="128" y="73"/>
                    <a:pt x="128" y="64"/>
                  </a:cubicBezTo>
                  <a:cubicBezTo>
                    <a:pt x="128" y="40"/>
                    <a:pt x="128" y="40"/>
                    <a:pt x="128" y="40"/>
                  </a:cubicBezTo>
                  <a:cubicBezTo>
                    <a:pt x="128" y="32"/>
                    <a:pt x="120" y="24"/>
                    <a:pt x="112" y="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0" name="TextBox 109"/>
            <p:cNvSpPr txBox="1"/>
            <p:nvPr/>
          </p:nvSpPr>
          <p:spPr>
            <a:xfrm>
              <a:off x="522807" y="5379331"/>
              <a:ext cx="1467069" cy="286232"/>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AAD integrated </a:t>
              </a:r>
            </a:p>
          </p:txBody>
        </p:sp>
      </p:grpSp>
      <p:grpSp>
        <p:nvGrpSpPr>
          <p:cNvPr id="31" name="Group 30"/>
          <p:cNvGrpSpPr/>
          <p:nvPr/>
        </p:nvGrpSpPr>
        <p:grpSpPr>
          <a:xfrm>
            <a:off x="2300454" y="4661692"/>
            <a:ext cx="1837362" cy="1007718"/>
            <a:chOff x="2300454" y="4661692"/>
            <a:chExt cx="1837362" cy="1007718"/>
          </a:xfrm>
        </p:grpSpPr>
        <p:sp>
          <p:nvSpPr>
            <p:cNvPr id="74" name="Freeform 144"/>
            <p:cNvSpPr>
              <a:spLocks noChangeAspect="1" noEditPoints="1"/>
            </p:cNvSpPr>
            <p:nvPr/>
          </p:nvSpPr>
          <p:spPr bwMode="auto">
            <a:xfrm>
              <a:off x="2945291" y="4661692"/>
              <a:ext cx="547688" cy="597695"/>
            </a:xfrm>
            <a:custGeom>
              <a:avLst/>
              <a:gdLst>
                <a:gd name="T0" fmla="*/ 48 w 97"/>
                <a:gd name="T1" fmla="*/ 106 h 106"/>
                <a:gd name="T2" fmla="*/ 49 w 97"/>
                <a:gd name="T3" fmla="*/ 105 h 106"/>
                <a:gd name="T4" fmla="*/ 97 w 97"/>
                <a:gd name="T5" fmla="*/ 45 h 106"/>
                <a:gd name="T6" fmla="*/ 97 w 97"/>
                <a:gd name="T7" fmla="*/ 0 h 106"/>
                <a:gd name="T8" fmla="*/ 90 w 97"/>
                <a:gd name="T9" fmla="*/ 5 h 106"/>
                <a:gd name="T10" fmla="*/ 71 w 97"/>
                <a:gd name="T11" fmla="*/ 10 h 106"/>
                <a:gd name="T12" fmla="*/ 50 w 97"/>
                <a:gd name="T13" fmla="*/ 5 h 106"/>
                <a:gd name="T14" fmla="*/ 48 w 97"/>
                <a:gd name="T15" fmla="*/ 3 h 106"/>
                <a:gd name="T16" fmla="*/ 46 w 97"/>
                <a:gd name="T17" fmla="*/ 4 h 106"/>
                <a:gd name="T18" fmla="*/ 25 w 97"/>
                <a:gd name="T19" fmla="*/ 10 h 106"/>
                <a:gd name="T20" fmla="*/ 6 w 97"/>
                <a:gd name="T21" fmla="*/ 5 h 106"/>
                <a:gd name="T22" fmla="*/ 0 w 97"/>
                <a:gd name="T23" fmla="*/ 1 h 106"/>
                <a:gd name="T24" fmla="*/ 0 w 97"/>
                <a:gd name="T25" fmla="*/ 45 h 106"/>
                <a:gd name="T26" fmla="*/ 47 w 97"/>
                <a:gd name="T27" fmla="*/ 105 h 106"/>
                <a:gd name="T28" fmla="*/ 48 w 97"/>
                <a:gd name="T29" fmla="*/ 106 h 106"/>
                <a:gd name="T30" fmla="*/ 8 w 97"/>
                <a:gd name="T31" fmla="*/ 45 h 106"/>
                <a:gd name="T32" fmla="*/ 8 w 97"/>
                <a:gd name="T33" fmla="*/ 14 h 106"/>
                <a:gd name="T34" fmla="*/ 25 w 97"/>
                <a:gd name="T35" fmla="*/ 18 h 106"/>
                <a:gd name="T36" fmla="*/ 48 w 97"/>
                <a:gd name="T37" fmla="*/ 12 h 106"/>
                <a:gd name="T38" fmla="*/ 71 w 97"/>
                <a:gd name="T39" fmla="*/ 18 h 106"/>
                <a:gd name="T40" fmla="*/ 89 w 97"/>
                <a:gd name="T41" fmla="*/ 15 h 106"/>
                <a:gd name="T42" fmla="*/ 89 w 97"/>
                <a:gd name="T43" fmla="*/ 45 h 106"/>
                <a:gd name="T44" fmla="*/ 48 w 97"/>
                <a:gd name="T45" fmla="*/ 97 h 106"/>
                <a:gd name="T46" fmla="*/ 8 w 97"/>
                <a:gd name="T47" fmla="*/ 4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6">
                  <a:moveTo>
                    <a:pt x="48" y="106"/>
                  </a:moveTo>
                  <a:cubicBezTo>
                    <a:pt x="49" y="105"/>
                    <a:pt x="49" y="105"/>
                    <a:pt x="49" y="105"/>
                  </a:cubicBezTo>
                  <a:cubicBezTo>
                    <a:pt x="51" y="104"/>
                    <a:pt x="97" y="86"/>
                    <a:pt x="97" y="45"/>
                  </a:cubicBezTo>
                  <a:cubicBezTo>
                    <a:pt x="97" y="0"/>
                    <a:pt x="97" y="0"/>
                    <a:pt x="97" y="0"/>
                  </a:cubicBezTo>
                  <a:cubicBezTo>
                    <a:pt x="90" y="5"/>
                    <a:pt x="90" y="5"/>
                    <a:pt x="90" y="5"/>
                  </a:cubicBezTo>
                  <a:cubicBezTo>
                    <a:pt x="90" y="5"/>
                    <a:pt x="82" y="10"/>
                    <a:pt x="71" y="10"/>
                  </a:cubicBezTo>
                  <a:cubicBezTo>
                    <a:pt x="60" y="10"/>
                    <a:pt x="50" y="5"/>
                    <a:pt x="50" y="5"/>
                  </a:cubicBezTo>
                  <a:cubicBezTo>
                    <a:pt x="48" y="3"/>
                    <a:pt x="48" y="3"/>
                    <a:pt x="48" y="3"/>
                  </a:cubicBezTo>
                  <a:cubicBezTo>
                    <a:pt x="46" y="4"/>
                    <a:pt x="46" y="4"/>
                    <a:pt x="46" y="4"/>
                  </a:cubicBezTo>
                  <a:cubicBezTo>
                    <a:pt x="46" y="4"/>
                    <a:pt x="35" y="10"/>
                    <a:pt x="25" y="10"/>
                  </a:cubicBezTo>
                  <a:cubicBezTo>
                    <a:pt x="15" y="10"/>
                    <a:pt x="6" y="5"/>
                    <a:pt x="6" y="5"/>
                  </a:cubicBezTo>
                  <a:cubicBezTo>
                    <a:pt x="0" y="1"/>
                    <a:pt x="0" y="1"/>
                    <a:pt x="0" y="1"/>
                  </a:cubicBezTo>
                  <a:cubicBezTo>
                    <a:pt x="0" y="45"/>
                    <a:pt x="0" y="45"/>
                    <a:pt x="0" y="45"/>
                  </a:cubicBezTo>
                  <a:cubicBezTo>
                    <a:pt x="0" y="86"/>
                    <a:pt x="45" y="104"/>
                    <a:pt x="47" y="105"/>
                  </a:cubicBezTo>
                  <a:lnTo>
                    <a:pt x="48" y="106"/>
                  </a:lnTo>
                  <a:close/>
                  <a:moveTo>
                    <a:pt x="8" y="45"/>
                  </a:moveTo>
                  <a:cubicBezTo>
                    <a:pt x="8" y="14"/>
                    <a:pt x="8" y="14"/>
                    <a:pt x="8" y="14"/>
                  </a:cubicBezTo>
                  <a:cubicBezTo>
                    <a:pt x="12" y="16"/>
                    <a:pt x="18" y="18"/>
                    <a:pt x="25" y="18"/>
                  </a:cubicBezTo>
                  <a:cubicBezTo>
                    <a:pt x="34" y="18"/>
                    <a:pt x="44" y="14"/>
                    <a:pt x="48" y="12"/>
                  </a:cubicBezTo>
                  <a:cubicBezTo>
                    <a:pt x="52" y="14"/>
                    <a:pt x="61" y="18"/>
                    <a:pt x="71" y="18"/>
                  </a:cubicBezTo>
                  <a:cubicBezTo>
                    <a:pt x="78" y="18"/>
                    <a:pt x="84" y="16"/>
                    <a:pt x="89" y="15"/>
                  </a:cubicBezTo>
                  <a:cubicBezTo>
                    <a:pt x="89" y="45"/>
                    <a:pt x="89" y="45"/>
                    <a:pt x="89" y="45"/>
                  </a:cubicBezTo>
                  <a:cubicBezTo>
                    <a:pt x="89" y="77"/>
                    <a:pt x="55" y="94"/>
                    <a:pt x="48" y="97"/>
                  </a:cubicBezTo>
                  <a:cubicBezTo>
                    <a:pt x="41" y="94"/>
                    <a:pt x="8" y="77"/>
                    <a:pt x="8" y="4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6" name="TextBox 115"/>
            <p:cNvSpPr txBox="1"/>
            <p:nvPr/>
          </p:nvSpPr>
          <p:spPr>
            <a:xfrm>
              <a:off x="2300454" y="5379331"/>
              <a:ext cx="1837362" cy="290079"/>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Secure + compliant </a:t>
              </a:r>
            </a:p>
          </p:txBody>
        </p:sp>
      </p:grpSp>
      <p:grpSp>
        <p:nvGrpSpPr>
          <p:cNvPr id="35" name="Group 34"/>
          <p:cNvGrpSpPr/>
          <p:nvPr/>
        </p:nvGrpSpPr>
        <p:grpSpPr>
          <a:xfrm>
            <a:off x="4465833" y="4655544"/>
            <a:ext cx="1535998" cy="1203918"/>
            <a:chOff x="4465833" y="4655544"/>
            <a:chExt cx="1535998" cy="1203918"/>
          </a:xfrm>
        </p:grpSpPr>
        <p:sp>
          <p:nvSpPr>
            <p:cNvPr id="78" name="Freeform 290"/>
            <p:cNvSpPr>
              <a:spLocks noChangeAspect="1" noEditPoints="1"/>
            </p:cNvSpPr>
            <p:nvPr/>
          </p:nvSpPr>
          <p:spPr bwMode="auto">
            <a:xfrm>
              <a:off x="4919759" y="4655544"/>
              <a:ext cx="628146" cy="609990"/>
            </a:xfrm>
            <a:custGeom>
              <a:avLst/>
              <a:gdLst>
                <a:gd name="T0" fmla="*/ 71 w 146"/>
                <a:gd name="T1" fmla="*/ 39 h 142"/>
                <a:gd name="T2" fmla="*/ 71 w 146"/>
                <a:gd name="T3" fmla="*/ 47 h 142"/>
                <a:gd name="T4" fmla="*/ 67 w 146"/>
                <a:gd name="T5" fmla="*/ 47 h 142"/>
                <a:gd name="T6" fmla="*/ 53 w 146"/>
                <a:gd name="T7" fmla="*/ 61 h 142"/>
                <a:gd name="T8" fmla="*/ 67 w 146"/>
                <a:gd name="T9" fmla="*/ 75 h 142"/>
                <a:gd name="T10" fmla="*/ 71 w 146"/>
                <a:gd name="T11" fmla="*/ 75 h 142"/>
                <a:gd name="T12" fmla="*/ 71 w 146"/>
                <a:gd name="T13" fmla="*/ 88 h 142"/>
                <a:gd name="T14" fmla="*/ 57 w 146"/>
                <a:gd name="T15" fmla="*/ 88 h 142"/>
                <a:gd name="T16" fmla="*/ 57 w 146"/>
                <a:gd name="T17" fmla="*/ 96 h 142"/>
                <a:gd name="T18" fmla="*/ 71 w 146"/>
                <a:gd name="T19" fmla="*/ 96 h 142"/>
                <a:gd name="T20" fmla="*/ 71 w 146"/>
                <a:gd name="T21" fmla="*/ 104 h 142"/>
                <a:gd name="T22" fmla="*/ 79 w 146"/>
                <a:gd name="T23" fmla="*/ 104 h 142"/>
                <a:gd name="T24" fmla="*/ 79 w 146"/>
                <a:gd name="T25" fmla="*/ 96 h 142"/>
                <a:gd name="T26" fmla="*/ 83 w 146"/>
                <a:gd name="T27" fmla="*/ 96 h 142"/>
                <a:gd name="T28" fmla="*/ 97 w 146"/>
                <a:gd name="T29" fmla="*/ 82 h 142"/>
                <a:gd name="T30" fmla="*/ 83 w 146"/>
                <a:gd name="T31" fmla="*/ 67 h 142"/>
                <a:gd name="T32" fmla="*/ 79 w 146"/>
                <a:gd name="T33" fmla="*/ 67 h 142"/>
                <a:gd name="T34" fmla="*/ 79 w 146"/>
                <a:gd name="T35" fmla="*/ 55 h 142"/>
                <a:gd name="T36" fmla="*/ 93 w 146"/>
                <a:gd name="T37" fmla="*/ 55 h 142"/>
                <a:gd name="T38" fmla="*/ 93 w 146"/>
                <a:gd name="T39" fmla="*/ 47 h 142"/>
                <a:gd name="T40" fmla="*/ 79 w 146"/>
                <a:gd name="T41" fmla="*/ 47 h 142"/>
                <a:gd name="T42" fmla="*/ 79 w 146"/>
                <a:gd name="T43" fmla="*/ 39 h 142"/>
                <a:gd name="T44" fmla="*/ 71 w 146"/>
                <a:gd name="T45" fmla="*/ 39 h 142"/>
                <a:gd name="T46" fmla="*/ 71 w 146"/>
                <a:gd name="T47" fmla="*/ 67 h 142"/>
                <a:gd name="T48" fmla="*/ 67 w 146"/>
                <a:gd name="T49" fmla="*/ 67 h 142"/>
                <a:gd name="T50" fmla="*/ 61 w 146"/>
                <a:gd name="T51" fmla="*/ 61 h 142"/>
                <a:gd name="T52" fmla="*/ 67 w 146"/>
                <a:gd name="T53" fmla="*/ 55 h 142"/>
                <a:gd name="T54" fmla="*/ 71 w 146"/>
                <a:gd name="T55" fmla="*/ 55 h 142"/>
                <a:gd name="T56" fmla="*/ 71 w 146"/>
                <a:gd name="T57" fmla="*/ 67 h 142"/>
                <a:gd name="T58" fmla="*/ 83 w 146"/>
                <a:gd name="T59" fmla="*/ 75 h 142"/>
                <a:gd name="T60" fmla="*/ 89 w 146"/>
                <a:gd name="T61" fmla="*/ 82 h 142"/>
                <a:gd name="T62" fmla="*/ 83 w 146"/>
                <a:gd name="T63" fmla="*/ 88 h 142"/>
                <a:gd name="T64" fmla="*/ 79 w 146"/>
                <a:gd name="T65" fmla="*/ 88 h 142"/>
                <a:gd name="T66" fmla="*/ 79 w 146"/>
                <a:gd name="T67" fmla="*/ 75 h 142"/>
                <a:gd name="T68" fmla="*/ 83 w 146"/>
                <a:gd name="T69" fmla="*/ 75 h 142"/>
                <a:gd name="T70" fmla="*/ 2 w 146"/>
                <a:gd name="T71" fmla="*/ 99 h 142"/>
                <a:gd name="T72" fmla="*/ 11 w 146"/>
                <a:gd name="T73" fmla="*/ 102 h 142"/>
                <a:gd name="T74" fmla="*/ 4 w 146"/>
                <a:gd name="T75" fmla="*/ 71 h 142"/>
                <a:gd name="T76" fmla="*/ 75 w 146"/>
                <a:gd name="T77" fmla="*/ 0 h 142"/>
                <a:gd name="T78" fmla="*/ 146 w 146"/>
                <a:gd name="T79" fmla="*/ 71 h 142"/>
                <a:gd name="T80" fmla="*/ 75 w 146"/>
                <a:gd name="T81" fmla="*/ 142 h 142"/>
                <a:gd name="T82" fmla="*/ 34 w 146"/>
                <a:gd name="T83" fmla="*/ 130 h 142"/>
                <a:gd name="T84" fmla="*/ 39 w 146"/>
                <a:gd name="T85" fmla="*/ 123 h 142"/>
                <a:gd name="T86" fmla="*/ 75 w 146"/>
                <a:gd name="T87" fmla="*/ 134 h 142"/>
                <a:gd name="T88" fmla="*/ 138 w 146"/>
                <a:gd name="T89" fmla="*/ 71 h 142"/>
                <a:gd name="T90" fmla="*/ 75 w 146"/>
                <a:gd name="T91" fmla="*/ 8 h 142"/>
                <a:gd name="T92" fmla="*/ 12 w 146"/>
                <a:gd name="T93" fmla="*/ 71 h 142"/>
                <a:gd name="T94" fmla="*/ 18 w 146"/>
                <a:gd name="T95" fmla="*/ 98 h 142"/>
                <a:gd name="T96" fmla="*/ 21 w 146"/>
                <a:gd name="T97" fmla="*/ 90 h 142"/>
                <a:gd name="T98" fmla="*/ 28 w 146"/>
                <a:gd name="T99" fmla="*/ 92 h 142"/>
                <a:gd name="T100" fmla="*/ 21 w 146"/>
                <a:gd name="T101" fmla="*/ 114 h 142"/>
                <a:gd name="T102" fmla="*/ 0 w 146"/>
                <a:gd name="T103" fmla="*/ 107 h 142"/>
                <a:gd name="T104" fmla="*/ 2 w 146"/>
                <a:gd name="T105" fmla="*/ 9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2">
                  <a:moveTo>
                    <a:pt x="71" y="39"/>
                  </a:moveTo>
                  <a:cubicBezTo>
                    <a:pt x="71" y="47"/>
                    <a:pt x="71" y="47"/>
                    <a:pt x="71" y="47"/>
                  </a:cubicBezTo>
                  <a:cubicBezTo>
                    <a:pt x="67" y="47"/>
                    <a:pt x="67" y="47"/>
                    <a:pt x="67" y="47"/>
                  </a:cubicBezTo>
                  <a:cubicBezTo>
                    <a:pt x="60" y="47"/>
                    <a:pt x="53" y="53"/>
                    <a:pt x="53" y="61"/>
                  </a:cubicBezTo>
                  <a:cubicBezTo>
                    <a:pt x="53" y="69"/>
                    <a:pt x="60" y="75"/>
                    <a:pt x="67" y="75"/>
                  </a:cubicBezTo>
                  <a:cubicBezTo>
                    <a:pt x="71" y="75"/>
                    <a:pt x="71" y="75"/>
                    <a:pt x="71" y="75"/>
                  </a:cubicBezTo>
                  <a:cubicBezTo>
                    <a:pt x="71" y="88"/>
                    <a:pt x="71" y="88"/>
                    <a:pt x="71" y="88"/>
                  </a:cubicBezTo>
                  <a:cubicBezTo>
                    <a:pt x="57" y="88"/>
                    <a:pt x="57" y="88"/>
                    <a:pt x="57" y="88"/>
                  </a:cubicBezTo>
                  <a:cubicBezTo>
                    <a:pt x="57" y="96"/>
                    <a:pt x="57" y="96"/>
                    <a:pt x="57" y="96"/>
                  </a:cubicBezTo>
                  <a:cubicBezTo>
                    <a:pt x="71" y="96"/>
                    <a:pt x="71" y="96"/>
                    <a:pt x="71" y="96"/>
                  </a:cubicBezTo>
                  <a:cubicBezTo>
                    <a:pt x="71" y="104"/>
                    <a:pt x="71" y="104"/>
                    <a:pt x="71" y="104"/>
                  </a:cubicBezTo>
                  <a:cubicBezTo>
                    <a:pt x="79" y="104"/>
                    <a:pt x="79" y="104"/>
                    <a:pt x="79" y="104"/>
                  </a:cubicBezTo>
                  <a:cubicBezTo>
                    <a:pt x="79" y="96"/>
                    <a:pt x="79" y="96"/>
                    <a:pt x="79" y="96"/>
                  </a:cubicBezTo>
                  <a:cubicBezTo>
                    <a:pt x="83" y="96"/>
                    <a:pt x="83" y="96"/>
                    <a:pt x="83" y="96"/>
                  </a:cubicBezTo>
                  <a:cubicBezTo>
                    <a:pt x="90" y="96"/>
                    <a:pt x="97" y="90"/>
                    <a:pt x="97" y="82"/>
                  </a:cubicBezTo>
                  <a:cubicBezTo>
                    <a:pt x="97" y="74"/>
                    <a:pt x="90" y="67"/>
                    <a:pt x="83" y="67"/>
                  </a:cubicBezTo>
                  <a:cubicBezTo>
                    <a:pt x="79" y="67"/>
                    <a:pt x="79" y="67"/>
                    <a:pt x="79" y="67"/>
                  </a:cubicBezTo>
                  <a:cubicBezTo>
                    <a:pt x="79" y="55"/>
                    <a:pt x="79" y="55"/>
                    <a:pt x="79" y="55"/>
                  </a:cubicBezTo>
                  <a:cubicBezTo>
                    <a:pt x="93" y="55"/>
                    <a:pt x="93" y="55"/>
                    <a:pt x="93" y="55"/>
                  </a:cubicBezTo>
                  <a:cubicBezTo>
                    <a:pt x="93" y="47"/>
                    <a:pt x="93" y="47"/>
                    <a:pt x="93" y="47"/>
                  </a:cubicBezTo>
                  <a:cubicBezTo>
                    <a:pt x="79" y="47"/>
                    <a:pt x="79" y="47"/>
                    <a:pt x="79" y="47"/>
                  </a:cubicBezTo>
                  <a:cubicBezTo>
                    <a:pt x="79" y="39"/>
                    <a:pt x="79" y="39"/>
                    <a:pt x="79" y="39"/>
                  </a:cubicBezTo>
                  <a:lnTo>
                    <a:pt x="71" y="39"/>
                  </a:lnTo>
                  <a:close/>
                  <a:moveTo>
                    <a:pt x="71" y="67"/>
                  </a:moveTo>
                  <a:cubicBezTo>
                    <a:pt x="67" y="67"/>
                    <a:pt x="67" y="67"/>
                    <a:pt x="67" y="67"/>
                  </a:cubicBezTo>
                  <a:cubicBezTo>
                    <a:pt x="64" y="67"/>
                    <a:pt x="61" y="65"/>
                    <a:pt x="61" y="61"/>
                  </a:cubicBezTo>
                  <a:cubicBezTo>
                    <a:pt x="61" y="58"/>
                    <a:pt x="64" y="55"/>
                    <a:pt x="67" y="55"/>
                  </a:cubicBezTo>
                  <a:cubicBezTo>
                    <a:pt x="71" y="55"/>
                    <a:pt x="71" y="55"/>
                    <a:pt x="71" y="55"/>
                  </a:cubicBezTo>
                  <a:lnTo>
                    <a:pt x="71" y="67"/>
                  </a:lnTo>
                  <a:close/>
                  <a:moveTo>
                    <a:pt x="83" y="75"/>
                  </a:moveTo>
                  <a:cubicBezTo>
                    <a:pt x="86" y="75"/>
                    <a:pt x="89" y="78"/>
                    <a:pt x="89" y="82"/>
                  </a:cubicBezTo>
                  <a:cubicBezTo>
                    <a:pt x="89" y="85"/>
                    <a:pt x="86" y="88"/>
                    <a:pt x="83" y="88"/>
                  </a:cubicBezTo>
                  <a:cubicBezTo>
                    <a:pt x="79" y="88"/>
                    <a:pt x="79" y="88"/>
                    <a:pt x="79" y="88"/>
                  </a:cubicBezTo>
                  <a:cubicBezTo>
                    <a:pt x="79" y="75"/>
                    <a:pt x="79" y="75"/>
                    <a:pt x="79" y="75"/>
                  </a:cubicBezTo>
                  <a:lnTo>
                    <a:pt x="83" y="75"/>
                  </a:lnTo>
                  <a:close/>
                  <a:moveTo>
                    <a:pt x="2" y="99"/>
                  </a:moveTo>
                  <a:cubicBezTo>
                    <a:pt x="11" y="102"/>
                    <a:pt x="11" y="102"/>
                    <a:pt x="11" y="102"/>
                  </a:cubicBezTo>
                  <a:cubicBezTo>
                    <a:pt x="6" y="92"/>
                    <a:pt x="4" y="82"/>
                    <a:pt x="4" y="71"/>
                  </a:cubicBezTo>
                  <a:cubicBezTo>
                    <a:pt x="4" y="32"/>
                    <a:pt x="36" y="0"/>
                    <a:pt x="75" y="0"/>
                  </a:cubicBezTo>
                  <a:cubicBezTo>
                    <a:pt x="114" y="0"/>
                    <a:pt x="146" y="32"/>
                    <a:pt x="146" y="71"/>
                  </a:cubicBezTo>
                  <a:cubicBezTo>
                    <a:pt x="146" y="110"/>
                    <a:pt x="114" y="142"/>
                    <a:pt x="75" y="142"/>
                  </a:cubicBezTo>
                  <a:cubicBezTo>
                    <a:pt x="60" y="142"/>
                    <a:pt x="46" y="138"/>
                    <a:pt x="34" y="130"/>
                  </a:cubicBezTo>
                  <a:cubicBezTo>
                    <a:pt x="39" y="123"/>
                    <a:pt x="39" y="123"/>
                    <a:pt x="39" y="123"/>
                  </a:cubicBezTo>
                  <a:cubicBezTo>
                    <a:pt x="50" y="130"/>
                    <a:pt x="62" y="134"/>
                    <a:pt x="75" y="134"/>
                  </a:cubicBezTo>
                  <a:cubicBezTo>
                    <a:pt x="110" y="134"/>
                    <a:pt x="138" y="106"/>
                    <a:pt x="138" y="71"/>
                  </a:cubicBezTo>
                  <a:cubicBezTo>
                    <a:pt x="138" y="37"/>
                    <a:pt x="110" y="8"/>
                    <a:pt x="75" y="8"/>
                  </a:cubicBezTo>
                  <a:cubicBezTo>
                    <a:pt x="40" y="8"/>
                    <a:pt x="12" y="37"/>
                    <a:pt x="12" y="71"/>
                  </a:cubicBezTo>
                  <a:cubicBezTo>
                    <a:pt x="12" y="81"/>
                    <a:pt x="14" y="90"/>
                    <a:pt x="18" y="98"/>
                  </a:cubicBezTo>
                  <a:cubicBezTo>
                    <a:pt x="21" y="90"/>
                    <a:pt x="21" y="90"/>
                    <a:pt x="21" y="90"/>
                  </a:cubicBezTo>
                  <a:cubicBezTo>
                    <a:pt x="28" y="92"/>
                    <a:pt x="28" y="92"/>
                    <a:pt x="28" y="92"/>
                  </a:cubicBezTo>
                  <a:cubicBezTo>
                    <a:pt x="21" y="114"/>
                    <a:pt x="21" y="114"/>
                    <a:pt x="21" y="114"/>
                  </a:cubicBezTo>
                  <a:cubicBezTo>
                    <a:pt x="0" y="107"/>
                    <a:pt x="0" y="107"/>
                    <a:pt x="0" y="107"/>
                  </a:cubicBezTo>
                  <a:lnTo>
                    <a:pt x="2" y="9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5" name="TextBox 124"/>
            <p:cNvSpPr txBox="1"/>
            <p:nvPr/>
          </p:nvSpPr>
          <p:spPr>
            <a:xfrm>
              <a:off x="4465833" y="5379331"/>
              <a:ext cx="1535998"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Reduced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operations costs </a:t>
              </a:r>
            </a:p>
          </p:txBody>
        </p:sp>
      </p:grpSp>
      <p:grpSp>
        <p:nvGrpSpPr>
          <p:cNvPr id="36" name="Group 35"/>
          <p:cNvGrpSpPr/>
          <p:nvPr/>
        </p:nvGrpSpPr>
        <p:grpSpPr>
          <a:xfrm>
            <a:off x="6645078" y="4595017"/>
            <a:ext cx="1106392" cy="1264445"/>
            <a:chOff x="6645078" y="4595017"/>
            <a:chExt cx="1106392" cy="1264445"/>
          </a:xfrm>
        </p:grpSpPr>
        <p:sp>
          <p:nvSpPr>
            <p:cNvPr id="77" name="Freeform 149"/>
            <p:cNvSpPr>
              <a:spLocks noChangeAspect="1" noEditPoints="1"/>
            </p:cNvSpPr>
            <p:nvPr/>
          </p:nvSpPr>
          <p:spPr bwMode="auto">
            <a:xfrm>
              <a:off x="6895855" y="4595017"/>
              <a:ext cx="604838" cy="731045"/>
            </a:xfrm>
            <a:custGeom>
              <a:avLst/>
              <a:gdLst>
                <a:gd name="T0" fmla="*/ 36 w 104"/>
                <a:gd name="T1" fmla="*/ 105 h 127"/>
                <a:gd name="T2" fmla="*/ 33 w 104"/>
                <a:gd name="T3" fmla="*/ 112 h 127"/>
                <a:gd name="T4" fmla="*/ 0 w 104"/>
                <a:gd name="T5" fmla="*/ 64 h 127"/>
                <a:gd name="T6" fmla="*/ 49 w 104"/>
                <a:gd name="T7" fmla="*/ 12 h 127"/>
                <a:gd name="T8" fmla="*/ 43 w 104"/>
                <a:gd name="T9" fmla="*/ 6 h 127"/>
                <a:gd name="T10" fmla="*/ 49 w 104"/>
                <a:gd name="T11" fmla="*/ 0 h 127"/>
                <a:gd name="T12" fmla="*/ 64 w 104"/>
                <a:gd name="T13" fmla="*/ 15 h 127"/>
                <a:gd name="T14" fmla="*/ 49 w 104"/>
                <a:gd name="T15" fmla="*/ 31 h 127"/>
                <a:gd name="T16" fmla="*/ 43 w 104"/>
                <a:gd name="T17" fmla="*/ 25 h 127"/>
                <a:gd name="T18" fmla="*/ 48 w 104"/>
                <a:gd name="T19" fmla="*/ 20 h 127"/>
                <a:gd name="T20" fmla="*/ 8 w 104"/>
                <a:gd name="T21" fmla="*/ 64 h 127"/>
                <a:gd name="T22" fmla="*/ 36 w 104"/>
                <a:gd name="T23" fmla="*/ 105 h 127"/>
                <a:gd name="T24" fmla="*/ 104 w 104"/>
                <a:gd name="T25" fmla="*/ 64 h 127"/>
                <a:gd name="T26" fmla="*/ 70 w 104"/>
                <a:gd name="T27" fmla="*/ 15 h 127"/>
                <a:gd name="T28" fmla="*/ 68 w 104"/>
                <a:gd name="T29" fmla="*/ 22 h 127"/>
                <a:gd name="T30" fmla="*/ 96 w 104"/>
                <a:gd name="T31" fmla="*/ 64 h 127"/>
                <a:gd name="T32" fmla="*/ 56 w 104"/>
                <a:gd name="T33" fmla="*/ 108 h 127"/>
                <a:gd name="T34" fmla="*/ 61 w 104"/>
                <a:gd name="T35" fmla="*/ 102 h 127"/>
                <a:gd name="T36" fmla="*/ 55 w 104"/>
                <a:gd name="T37" fmla="*/ 97 h 127"/>
                <a:gd name="T38" fmla="*/ 40 w 104"/>
                <a:gd name="T39" fmla="*/ 112 h 127"/>
                <a:gd name="T40" fmla="*/ 55 w 104"/>
                <a:gd name="T41" fmla="*/ 127 h 127"/>
                <a:gd name="T42" fmla="*/ 61 w 104"/>
                <a:gd name="T43" fmla="*/ 121 h 127"/>
                <a:gd name="T44" fmla="*/ 55 w 104"/>
                <a:gd name="T45" fmla="*/ 116 h 127"/>
                <a:gd name="T46" fmla="*/ 55 w 104"/>
                <a:gd name="T47" fmla="*/ 116 h 127"/>
                <a:gd name="T48" fmla="*/ 55 w 104"/>
                <a:gd name="T49" fmla="*/ 116 h 127"/>
                <a:gd name="T50" fmla="*/ 104 w 104"/>
                <a:gd name="T51"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27">
                  <a:moveTo>
                    <a:pt x="36" y="105"/>
                  </a:moveTo>
                  <a:cubicBezTo>
                    <a:pt x="33" y="112"/>
                    <a:pt x="33" y="112"/>
                    <a:pt x="33" y="112"/>
                  </a:cubicBezTo>
                  <a:cubicBezTo>
                    <a:pt x="13" y="105"/>
                    <a:pt x="0" y="85"/>
                    <a:pt x="0" y="64"/>
                  </a:cubicBezTo>
                  <a:cubicBezTo>
                    <a:pt x="0" y="36"/>
                    <a:pt x="21" y="13"/>
                    <a:pt x="49" y="12"/>
                  </a:cubicBezTo>
                  <a:cubicBezTo>
                    <a:pt x="43" y="6"/>
                    <a:pt x="43" y="6"/>
                    <a:pt x="43" y="6"/>
                  </a:cubicBezTo>
                  <a:cubicBezTo>
                    <a:pt x="49" y="0"/>
                    <a:pt x="49" y="0"/>
                    <a:pt x="49" y="0"/>
                  </a:cubicBezTo>
                  <a:cubicBezTo>
                    <a:pt x="64" y="15"/>
                    <a:pt x="64" y="15"/>
                    <a:pt x="64" y="15"/>
                  </a:cubicBezTo>
                  <a:cubicBezTo>
                    <a:pt x="49" y="31"/>
                    <a:pt x="49" y="31"/>
                    <a:pt x="49" y="31"/>
                  </a:cubicBezTo>
                  <a:cubicBezTo>
                    <a:pt x="43" y="25"/>
                    <a:pt x="43" y="25"/>
                    <a:pt x="43" y="25"/>
                  </a:cubicBezTo>
                  <a:cubicBezTo>
                    <a:pt x="48" y="20"/>
                    <a:pt x="48" y="20"/>
                    <a:pt x="48" y="20"/>
                  </a:cubicBezTo>
                  <a:cubicBezTo>
                    <a:pt x="26" y="21"/>
                    <a:pt x="8" y="40"/>
                    <a:pt x="8" y="64"/>
                  </a:cubicBezTo>
                  <a:cubicBezTo>
                    <a:pt x="8" y="82"/>
                    <a:pt x="19" y="98"/>
                    <a:pt x="36" y="105"/>
                  </a:cubicBezTo>
                  <a:close/>
                  <a:moveTo>
                    <a:pt x="104" y="64"/>
                  </a:moveTo>
                  <a:cubicBezTo>
                    <a:pt x="104" y="42"/>
                    <a:pt x="91" y="22"/>
                    <a:pt x="70" y="15"/>
                  </a:cubicBezTo>
                  <a:cubicBezTo>
                    <a:pt x="68" y="22"/>
                    <a:pt x="68" y="22"/>
                    <a:pt x="68" y="22"/>
                  </a:cubicBezTo>
                  <a:cubicBezTo>
                    <a:pt x="85" y="29"/>
                    <a:pt x="96" y="45"/>
                    <a:pt x="96" y="64"/>
                  </a:cubicBezTo>
                  <a:cubicBezTo>
                    <a:pt x="96" y="87"/>
                    <a:pt x="78" y="106"/>
                    <a:pt x="56" y="108"/>
                  </a:cubicBezTo>
                  <a:cubicBezTo>
                    <a:pt x="61" y="102"/>
                    <a:pt x="61" y="102"/>
                    <a:pt x="61" y="102"/>
                  </a:cubicBezTo>
                  <a:cubicBezTo>
                    <a:pt x="55" y="97"/>
                    <a:pt x="55" y="97"/>
                    <a:pt x="55" y="97"/>
                  </a:cubicBezTo>
                  <a:cubicBezTo>
                    <a:pt x="40" y="112"/>
                    <a:pt x="40" y="112"/>
                    <a:pt x="40" y="112"/>
                  </a:cubicBezTo>
                  <a:cubicBezTo>
                    <a:pt x="55" y="127"/>
                    <a:pt x="55" y="127"/>
                    <a:pt x="55" y="127"/>
                  </a:cubicBezTo>
                  <a:cubicBezTo>
                    <a:pt x="61" y="121"/>
                    <a:pt x="61" y="121"/>
                    <a:pt x="61" y="121"/>
                  </a:cubicBezTo>
                  <a:cubicBezTo>
                    <a:pt x="55" y="116"/>
                    <a:pt x="55" y="116"/>
                    <a:pt x="55" y="116"/>
                  </a:cubicBezTo>
                  <a:cubicBezTo>
                    <a:pt x="55" y="116"/>
                    <a:pt x="55" y="116"/>
                    <a:pt x="55" y="116"/>
                  </a:cubicBezTo>
                  <a:cubicBezTo>
                    <a:pt x="55" y="116"/>
                    <a:pt x="55" y="116"/>
                    <a:pt x="55" y="116"/>
                  </a:cubicBezTo>
                  <a:cubicBezTo>
                    <a:pt x="82" y="114"/>
                    <a:pt x="104" y="91"/>
                    <a:pt x="104" y="6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28" name="TextBox 127"/>
            <p:cNvSpPr txBox="1"/>
            <p:nvPr/>
          </p:nvSpPr>
          <p:spPr>
            <a:xfrm>
              <a:off x="6645078" y="5379331"/>
              <a:ext cx="1106392"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Backup and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recovery </a:t>
              </a:r>
            </a:p>
          </p:txBody>
        </p:sp>
      </p:grpSp>
      <p:grpSp>
        <p:nvGrpSpPr>
          <p:cNvPr id="40" name="Group 39"/>
          <p:cNvGrpSpPr/>
          <p:nvPr/>
        </p:nvGrpSpPr>
        <p:grpSpPr>
          <a:xfrm>
            <a:off x="8682945" y="4690267"/>
            <a:ext cx="1059906" cy="1169195"/>
            <a:chOff x="8682945" y="4690267"/>
            <a:chExt cx="1059906" cy="1169195"/>
          </a:xfrm>
        </p:grpSpPr>
        <p:sp>
          <p:nvSpPr>
            <p:cNvPr id="79" name="Freeform 150"/>
            <p:cNvSpPr>
              <a:spLocks noChangeAspect="1" noEditPoints="1"/>
            </p:cNvSpPr>
            <p:nvPr/>
          </p:nvSpPr>
          <p:spPr bwMode="auto">
            <a:xfrm>
              <a:off x="8897382" y="4690267"/>
              <a:ext cx="631032" cy="540545"/>
            </a:xfrm>
            <a:custGeom>
              <a:avLst/>
              <a:gdLst>
                <a:gd name="T0" fmla="*/ 227 w 265"/>
                <a:gd name="T1" fmla="*/ 57 h 227"/>
                <a:gd name="T2" fmla="*/ 208 w 265"/>
                <a:gd name="T3" fmla="*/ 57 h 227"/>
                <a:gd name="T4" fmla="*/ 208 w 265"/>
                <a:gd name="T5" fmla="*/ 38 h 227"/>
                <a:gd name="T6" fmla="*/ 227 w 265"/>
                <a:gd name="T7" fmla="*/ 38 h 227"/>
                <a:gd name="T8" fmla="*/ 227 w 265"/>
                <a:gd name="T9" fmla="*/ 57 h 227"/>
                <a:gd name="T10" fmla="*/ 94 w 265"/>
                <a:gd name="T11" fmla="*/ 189 h 227"/>
                <a:gd name="T12" fmla="*/ 0 w 265"/>
                <a:gd name="T13" fmla="*/ 189 h 227"/>
                <a:gd name="T14" fmla="*/ 0 w 265"/>
                <a:gd name="T15" fmla="*/ 57 h 227"/>
                <a:gd name="T16" fmla="*/ 123 w 265"/>
                <a:gd name="T17" fmla="*/ 57 h 227"/>
                <a:gd name="T18" fmla="*/ 123 w 265"/>
                <a:gd name="T19" fmla="*/ 0 h 227"/>
                <a:gd name="T20" fmla="*/ 265 w 265"/>
                <a:gd name="T21" fmla="*/ 0 h 227"/>
                <a:gd name="T22" fmla="*/ 265 w 265"/>
                <a:gd name="T23" fmla="*/ 227 h 227"/>
                <a:gd name="T24" fmla="*/ 56 w 265"/>
                <a:gd name="T25" fmla="*/ 227 h 227"/>
                <a:gd name="T26" fmla="*/ 56 w 265"/>
                <a:gd name="T27" fmla="*/ 208 h 227"/>
                <a:gd name="T28" fmla="*/ 94 w 265"/>
                <a:gd name="T29" fmla="*/ 208 h 227"/>
                <a:gd name="T30" fmla="*/ 94 w 265"/>
                <a:gd name="T31" fmla="*/ 189 h 227"/>
                <a:gd name="T32" fmla="*/ 246 w 265"/>
                <a:gd name="T33" fmla="*/ 151 h 227"/>
                <a:gd name="T34" fmla="*/ 198 w 265"/>
                <a:gd name="T35" fmla="*/ 151 h 227"/>
                <a:gd name="T36" fmla="*/ 198 w 265"/>
                <a:gd name="T37" fmla="*/ 189 h 227"/>
                <a:gd name="T38" fmla="*/ 113 w 265"/>
                <a:gd name="T39" fmla="*/ 189 h 227"/>
                <a:gd name="T40" fmla="*/ 113 w 265"/>
                <a:gd name="T41" fmla="*/ 208 h 227"/>
                <a:gd name="T42" fmla="*/ 246 w 265"/>
                <a:gd name="T43" fmla="*/ 208 h 227"/>
                <a:gd name="T44" fmla="*/ 246 w 265"/>
                <a:gd name="T45" fmla="*/ 151 h 227"/>
                <a:gd name="T46" fmla="*/ 246 w 265"/>
                <a:gd name="T47" fmla="*/ 94 h 227"/>
                <a:gd name="T48" fmla="*/ 198 w 265"/>
                <a:gd name="T49" fmla="*/ 94 h 227"/>
                <a:gd name="T50" fmla="*/ 198 w 265"/>
                <a:gd name="T51" fmla="*/ 132 h 227"/>
                <a:gd name="T52" fmla="*/ 246 w 265"/>
                <a:gd name="T53" fmla="*/ 132 h 227"/>
                <a:gd name="T54" fmla="*/ 246 w 265"/>
                <a:gd name="T55" fmla="*/ 94 h 227"/>
                <a:gd name="T56" fmla="*/ 142 w 265"/>
                <a:gd name="T57" fmla="*/ 57 h 227"/>
                <a:gd name="T58" fmla="*/ 198 w 265"/>
                <a:gd name="T59" fmla="*/ 57 h 227"/>
                <a:gd name="T60" fmla="*/ 198 w 265"/>
                <a:gd name="T61" fmla="*/ 75 h 227"/>
                <a:gd name="T62" fmla="*/ 246 w 265"/>
                <a:gd name="T63" fmla="*/ 75 h 227"/>
                <a:gd name="T64" fmla="*/ 246 w 265"/>
                <a:gd name="T65" fmla="*/ 19 h 227"/>
                <a:gd name="T66" fmla="*/ 142 w 265"/>
                <a:gd name="T67" fmla="*/ 19 h 227"/>
                <a:gd name="T68" fmla="*/ 142 w 265"/>
                <a:gd name="T69" fmla="*/ 57 h 227"/>
                <a:gd name="T70" fmla="*/ 179 w 265"/>
                <a:gd name="T71" fmla="*/ 170 h 227"/>
                <a:gd name="T72" fmla="*/ 179 w 265"/>
                <a:gd name="T73" fmla="*/ 75 h 227"/>
                <a:gd name="T74" fmla="*/ 19 w 265"/>
                <a:gd name="T75" fmla="*/ 75 h 227"/>
                <a:gd name="T76" fmla="*/ 19 w 265"/>
                <a:gd name="T77" fmla="*/ 170 h 227"/>
                <a:gd name="T78" fmla="*/ 179 w 265"/>
                <a:gd name="T79" fmla="*/ 17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5" h="227">
                  <a:moveTo>
                    <a:pt x="227" y="57"/>
                  </a:moveTo>
                  <a:lnTo>
                    <a:pt x="208" y="57"/>
                  </a:lnTo>
                  <a:lnTo>
                    <a:pt x="208" y="38"/>
                  </a:lnTo>
                  <a:lnTo>
                    <a:pt x="227" y="38"/>
                  </a:lnTo>
                  <a:lnTo>
                    <a:pt x="227" y="57"/>
                  </a:lnTo>
                  <a:close/>
                  <a:moveTo>
                    <a:pt x="94" y="189"/>
                  </a:moveTo>
                  <a:lnTo>
                    <a:pt x="0" y="189"/>
                  </a:lnTo>
                  <a:lnTo>
                    <a:pt x="0" y="57"/>
                  </a:lnTo>
                  <a:lnTo>
                    <a:pt x="123" y="57"/>
                  </a:lnTo>
                  <a:lnTo>
                    <a:pt x="123" y="0"/>
                  </a:lnTo>
                  <a:lnTo>
                    <a:pt x="265" y="0"/>
                  </a:lnTo>
                  <a:lnTo>
                    <a:pt x="265" y="227"/>
                  </a:lnTo>
                  <a:lnTo>
                    <a:pt x="56" y="227"/>
                  </a:lnTo>
                  <a:lnTo>
                    <a:pt x="56" y="208"/>
                  </a:lnTo>
                  <a:lnTo>
                    <a:pt x="94" y="208"/>
                  </a:lnTo>
                  <a:lnTo>
                    <a:pt x="94" y="189"/>
                  </a:lnTo>
                  <a:close/>
                  <a:moveTo>
                    <a:pt x="246" y="151"/>
                  </a:moveTo>
                  <a:lnTo>
                    <a:pt x="198" y="151"/>
                  </a:lnTo>
                  <a:lnTo>
                    <a:pt x="198" y="189"/>
                  </a:lnTo>
                  <a:lnTo>
                    <a:pt x="113" y="189"/>
                  </a:lnTo>
                  <a:lnTo>
                    <a:pt x="113" y="208"/>
                  </a:lnTo>
                  <a:lnTo>
                    <a:pt x="246" y="208"/>
                  </a:lnTo>
                  <a:lnTo>
                    <a:pt x="246" y="151"/>
                  </a:lnTo>
                  <a:close/>
                  <a:moveTo>
                    <a:pt x="246" y="94"/>
                  </a:moveTo>
                  <a:lnTo>
                    <a:pt x="198" y="94"/>
                  </a:lnTo>
                  <a:lnTo>
                    <a:pt x="198" y="132"/>
                  </a:lnTo>
                  <a:lnTo>
                    <a:pt x="246" y="132"/>
                  </a:lnTo>
                  <a:lnTo>
                    <a:pt x="246" y="94"/>
                  </a:lnTo>
                  <a:close/>
                  <a:moveTo>
                    <a:pt x="142" y="57"/>
                  </a:moveTo>
                  <a:lnTo>
                    <a:pt x="198" y="57"/>
                  </a:lnTo>
                  <a:lnTo>
                    <a:pt x="198" y="75"/>
                  </a:lnTo>
                  <a:lnTo>
                    <a:pt x="246" y="75"/>
                  </a:lnTo>
                  <a:lnTo>
                    <a:pt x="246" y="19"/>
                  </a:lnTo>
                  <a:lnTo>
                    <a:pt x="142" y="19"/>
                  </a:lnTo>
                  <a:lnTo>
                    <a:pt x="142" y="57"/>
                  </a:lnTo>
                  <a:close/>
                  <a:moveTo>
                    <a:pt x="179" y="170"/>
                  </a:moveTo>
                  <a:lnTo>
                    <a:pt x="179" y="75"/>
                  </a:lnTo>
                  <a:lnTo>
                    <a:pt x="19" y="75"/>
                  </a:lnTo>
                  <a:lnTo>
                    <a:pt x="19" y="170"/>
                  </a:lnTo>
                  <a:lnTo>
                    <a:pt x="179" y="17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7" name="TextBox 136"/>
            <p:cNvSpPr txBox="1"/>
            <p:nvPr/>
          </p:nvSpPr>
          <p:spPr>
            <a:xfrm>
              <a:off x="8682945" y="5379331"/>
              <a:ext cx="1059906"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Testing in</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production</a:t>
              </a:r>
            </a:p>
          </p:txBody>
        </p:sp>
      </p:grpSp>
      <p:grpSp>
        <p:nvGrpSpPr>
          <p:cNvPr id="39" name="Group 38"/>
          <p:cNvGrpSpPr/>
          <p:nvPr/>
        </p:nvGrpSpPr>
        <p:grpSpPr>
          <a:xfrm>
            <a:off x="10596967" y="4649786"/>
            <a:ext cx="1164100" cy="1209676"/>
            <a:chOff x="10596967" y="4649786"/>
            <a:chExt cx="1164100" cy="1209676"/>
          </a:xfrm>
        </p:grpSpPr>
        <p:sp>
          <p:nvSpPr>
            <p:cNvPr id="24" name="Freeform 21"/>
            <p:cNvSpPr>
              <a:spLocks noChangeAspect="1" noEditPoints="1"/>
            </p:cNvSpPr>
            <p:nvPr/>
          </p:nvSpPr>
          <p:spPr bwMode="auto">
            <a:xfrm>
              <a:off x="10807542" y="4649786"/>
              <a:ext cx="742950" cy="621507"/>
            </a:xfrm>
            <a:custGeom>
              <a:avLst/>
              <a:gdLst>
                <a:gd name="T0" fmla="*/ 95 w 161"/>
                <a:gd name="T1" fmla="*/ 134 h 134"/>
                <a:gd name="T2" fmla="*/ 83 w 161"/>
                <a:gd name="T3" fmla="*/ 123 h 134"/>
                <a:gd name="T4" fmla="*/ 95 w 161"/>
                <a:gd name="T5" fmla="*/ 111 h 134"/>
                <a:gd name="T6" fmla="*/ 106 w 161"/>
                <a:gd name="T7" fmla="*/ 123 h 134"/>
                <a:gd name="T8" fmla="*/ 95 w 161"/>
                <a:gd name="T9" fmla="*/ 134 h 134"/>
                <a:gd name="T10" fmla="*/ 95 w 161"/>
                <a:gd name="T11" fmla="*/ 119 h 134"/>
                <a:gd name="T12" fmla="*/ 91 w 161"/>
                <a:gd name="T13" fmla="*/ 123 h 134"/>
                <a:gd name="T14" fmla="*/ 95 w 161"/>
                <a:gd name="T15" fmla="*/ 126 h 134"/>
                <a:gd name="T16" fmla="*/ 98 w 161"/>
                <a:gd name="T17" fmla="*/ 123 h 134"/>
                <a:gd name="T18" fmla="*/ 95 w 161"/>
                <a:gd name="T19" fmla="*/ 119 h 134"/>
                <a:gd name="T20" fmla="*/ 29 w 161"/>
                <a:gd name="T21" fmla="*/ 134 h 134"/>
                <a:gd name="T22" fmla="*/ 18 w 161"/>
                <a:gd name="T23" fmla="*/ 123 h 134"/>
                <a:gd name="T24" fmla="*/ 29 w 161"/>
                <a:gd name="T25" fmla="*/ 111 h 134"/>
                <a:gd name="T26" fmla="*/ 40 w 161"/>
                <a:gd name="T27" fmla="*/ 123 h 134"/>
                <a:gd name="T28" fmla="*/ 29 w 161"/>
                <a:gd name="T29" fmla="*/ 134 h 134"/>
                <a:gd name="T30" fmla="*/ 29 w 161"/>
                <a:gd name="T31" fmla="*/ 119 h 134"/>
                <a:gd name="T32" fmla="*/ 26 w 161"/>
                <a:gd name="T33" fmla="*/ 123 h 134"/>
                <a:gd name="T34" fmla="*/ 29 w 161"/>
                <a:gd name="T35" fmla="*/ 126 h 134"/>
                <a:gd name="T36" fmla="*/ 32 w 161"/>
                <a:gd name="T37" fmla="*/ 123 h 134"/>
                <a:gd name="T38" fmla="*/ 29 w 161"/>
                <a:gd name="T39" fmla="*/ 119 h 134"/>
                <a:gd name="T40" fmla="*/ 130 w 161"/>
                <a:gd name="T41" fmla="*/ 0 h 134"/>
                <a:gd name="T42" fmla="*/ 126 w 161"/>
                <a:gd name="T43" fmla="*/ 15 h 134"/>
                <a:gd name="T44" fmla="*/ 0 w 161"/>
                <a:gd name="T45" fmla="*/ 15 h 134"/>
                <a:gd name="T46" fmla="*/ 16 w 161"/>
                <a:gd name="T47" fmla="*/ 86 h 134"/>
                <a:gd name="T48" fmla="*/ 109 w 161"/>
                <a:gd name="T49" fmla="*/ 86 h 134"/>
                <a:gd name="T50" fmla="*/ 105 w 161"/>
                <a:gd name="T51" fmla="*/ 100 h 134"/>
                <a:gd name="T52" fmla="*/ 14 w 161"/>
                <a:gd name="T53" fmla="*/ 100 h 134"/>
                <a:gd name="T54" fmla="*/ 14 w 161"/>
                <a:gd name="T55" fmla="*/ 108 h 134"/>
                <a:gd name="T56" fmla="*/ 111 w 161"/>
                <a:gd name="T57" fmla="*/ 108 h 134"/>
                <a:gd name="T58" fmla="*/ 136 w 161"/>
                <a:gd name="T59" fmla="*/ 8 h 134"/>
                <a:gd name="T60" fmla="*/ 161 w 161"/>
                <a:gd name="T61" fmla="*/ 8 h 134"/>
                <a:gd name="T62" fmla="*/ 161 w 161"/>
                <a:gd name="T63" fmla="*/ 0 h 134"/>
                <a:gd name="T64" fmla="*/ 130 w 161"/>
                <a:gd name="T65" fmla="*/ 0 h 134"/>
                <a:gd name="T66" fmla="*/ 23 w 161"/>
                <a:gd name="T67" fmla="*/ 78 h 134"/>
                <a:gd name="T68" fmla="*/ 10 w 161"/>
                <a:gd name="T69" fmla="*/ 23 h 134"/>
                <a:gd name="T70" fmla="*/ 124 w 161"/>
                <a:gd name="T71" fmla="*/ 23 h 134"/>
                <a:gd name="T72" fmla="*/ 111 w 161"/>
                <a:gd name="T73" fmla="*/ 78 h 134"/>
                <a:gd name="T74" fmla="*/ 23 w 161"/>
                <a:gd name="T75" fmla="*/ 7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34">
                  <a:moveTo>
                    <a:pt x="95" y="134"/>
                  </a:moveTo>
                  <a:cubicBezTo>
                    <a:pt x="88" y="134"/>
                    <a:pt x="83" y="129"/>
                    <a:pt x="83" y="123"/>
                  </a:cubicBezTo>
                  <a:cubicBezTo>
                    <a:pt x="83" y="116"/>
                    <a:pt x="88" y="111"/>
                    <a:pt x="95" y="111"/>
                  </a:cubicBezTo>
                  <a:cubicBezTo>
                    <a:pt x="101" y="111"/>
                    <a:pt x="106" y="116"/>
                    <a:pt x="106" y="123"/>
                  </a:cubicBezTo>
                  <a:cubicBezTo>
                    <a:pt x="106" y="129"/>
                    <a:pt x="101" y="134"/>
                    <a:pt x="95" y="134"/>
                  </a:cubicBezTo>
                  <a:close/>
                  <a:moveTo>
                    <a:pt x="95" y="119"/>
                  </a:moveTo>
                  <a:cubicBezTo>
                    <a:pt x="93" y="119"/>
                    <a:pt x="91" y="121"/>
                    <a:pt x="91" y="123"/>
                  </a:cubicBezTo>
                  <a:cubicBezTo>
                    <a:pt x="91" y="125"/>
                    <a:pt x="93" y="126"/>
                    <a:pt x="95" y="126"/>
                  </a:cubicBezTo>
                  <a:cubicBezTo>
                    <a:pt x="96" y="126"/>
                    <a:pt x="98" y="125"/>
                    <a:pt x="98" y="123"/>
                  </a:cubicBezTo>
                  <a:cubicBezTo>
                    <a:pt x="98" y="121"/>
                    <a:pt x="96" y="119"/>
                    <a:pt x="95" y="119"/>
                  </a:cubicBezTo>
                  <a:close/>
                  <a:moveTo>
                    <a:pt x="29" y="134"/>
                  </a:moveTo>
                  <a:cubicBezTo>
                    <a:pt x="23" y="134"/>
                    <a:pt x="18" y="129"/>
                    <a:pt x="18" y="123"/>
                  </a:cubicBezTo>
                  <a:cubicBezTo>
                    <a:pt x="18" y="116"/>
                    <a:pt x="23" y="111"/>
                    <a:pt x="29" y="111"/>
                  </a:cubicBezTo>
                  <a:cubicBezTo>
                    <a:pt x="35" y="111"/>
                    <a:pt x="40" y="116"/>
                    <a:pt x="40" y="123"/>
                  </a:cubicBezTo>
                  <a:cubicBezTo>
                    <a:pt x="40" y="129"/>
                    <a:pt x="35" y="134"/>
                    <a:pt x="29" y="134"/>
                  </a:cubicBezTo>
                  <a:close/>
                  <a:moveTo>
                    <a:pt x="29" y="119"/>
                  </a:moveTo>
                  <a:cubicBezTo>
                    <a:pt x="27" y="119"/>
                    <a:pt x="26" y="121"/>
                    <a:pt x="26" y="123"/>
                  </a:cubicBezTo>
                  <a:cubicBezTo>
                    <a:pt x="26" y="125"/>
                    <a:pt x="27" y="126"/>
                    <a:pt x="29" y="126"/>
                  </a:cubicBezTo>
                  <a:cubicBezTo>
                    <a:pt x="31" y="126"/>
                    <a:pt x="32" y="125"/>
                    <a:pt x="32" y="123"/>
                  </a:cubicBezTo>
                  <a:cubicBezTo>
                    <a:pt x="32" y="121"/>
                    <a:pt x="31" y="119"/>
                    <a:pt x="29" y="119"/>
                  </a:cubicBezTo>
                  <a:close/>
                  <a:moveTo>
                    <a:pt x="130" y="0"/>
                  </a:moveTo>
                  <a:cubicBezTo>
                    <a:pt x="126" y="15"/>
                    <a:pt x="126" y="15"/>
                    <a:pt x="126" y="15"/>
                  </a:cubicBezTo>
                  <a:cubicBezTo>
                    <a:pt x="0" y="15"/>
                    <a:pt x="0" y="15"/>
                    <a:pt x="0" y="15"/>
                  </a:cubicBezTo>
                  <a:cubicBezTo>
                    <a:pt x="16" y="86"/>
                    <a:pt x="16" y="86"/>
                    <a:pt x="16" y="86"/>
                  </a:cubicBezTo>
                  <a:cubicBezTo>
                    <a:pt x="109" y="86"/>
                    <a:pt x="109" y="86"/>
                    <a:pt x="109" y="86"/>
                  </a:cubicBezTo>
                  <a:cubicBezTo>
                    <a:pt x="105" y="100"/>
                    <a:pt x="105" y="100"/>
                    <a:pt x="105" y="100"/>
                  </a:cubicBezTo>
                  <a:cubicBezTo>
                    <a:pt x="14" y="100"/>
                    <a:pt x="14" y="100"/>
                    <a:pt x="14" y="100"/>
                  </a:cubicBezTo>
                  <a:cubicBezTo>
                    <a:pt x="14" y="108"/>
                    <a:pt x="14" y="108"/>
                    <a:pt x="14" y="108"/>
                  </a:cubicBezTo>
                  <a:cubicBezTo>
                    <a:pt x="111" y="108"/>
                    <a:pt x="111" y="108"/>
                    <a:pt x="111" y="108"/>
                  </a:cubicBezTo>
                  <a:cubicBezTo>
                    <a:pt x="136" y="8"/>
                    <a:pt x="136" y="8"/>
                    <a:pt x="136" y="8"/>
                  </a:cubicBezTo>
                  <a:cubicBezTo>
                    <a:pt x="161" y="8"/>
                    <a:pt x="161" y="8"/>
                    <a:pt x="161" y="8"/>
                  </a:cubicBezTo>
                  <a:cubicBezTo>
                    <a:pt x="161" y="0"/>
                    <a:pt x="161" y="0"/>
                    <a:pt x="161" y="0"/>
                  </a:cubicBezTo>
                  <a:lnTo>
                    <a:pt x="130" y="0"/>
                  </a:lnTo>
                  <a:close/>
                  <a:moveTo>
                    <a:pt x="23" y="78"/>
                  </a:moveTo>
                  <a:cubicBezTo>
                    <a:pt x="10" y="23"/>
                    <a:pt x="10" y="23"/>
                    <a:pt x="10" y="23"/>
                  </a:cubicBezTo>
                  <a:cubicBezTo>
                    <a:pt x="124" y="23"/>
                    <a:pt x="124" y="23"/>
                    <a:pt x="124" y="23"/>
                  </a:cubicBezTo>
                  <a:cubicBezTo>
                    <a:pt x="111" y="78"/>
                    <a:pt x="111" y="78"/>
                    <a:pt x="111" y="78"/>
                  </a:cubicBezTo>
                  <a:lnTo>
                    <a:pt x="23" y="7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0" name="TextBox 139"/>
            <p:cNvSpPr txBox="1"/>
            <p:nvPr/>
          </p:nvSpPr>
          <p:spPr>
            <a:xfrm>
              <a:off x="10596967" y="5379331"/>
              <a:ext cx="1164100" cy="480131"/>
            </a:xfrm>
            <a:prstGeom prst="rect">
              <a:avLst/>
            </a:prstGeom>
            <a:noFill/>
          </p:spPr>
          <p:txBody>
            <a:bodyPr wrap="none" lIns="91440" tIns="45720" rIns="91440" bIns="45720" rtlCol="0">
              <a:spAutoFit/>
            </a:bodyPr>
            <a:lstStyle>
              <a:defPPr>
                <a:defRPr lang="en-US"/>
              </a:defPPr>
              <a:lvl1pPr algn="ctr" defTabSz="913664">
                <a:lnSpc>
                  <a:spcPct val="90000"/>
                </a:lnSpc>
                <a:defRPr sz="14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App gallery</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marketplace</a:t>
              </a:r>
            </a:p>
          </p:txBody>
        </p:sp>
      </p:grpSp>
      <p:grpSp>
        <p:nvGrpSpPr>
          <p:cNvPr id="29" name="Group 28"/>
          <p:cNvGrpSpPr/>
          <p:nvPr/>
        </p:nvGrpSpPr>
        <p:grpSpPr>
          <a:xfrm>
            <a:off x="514792" y="2669912"/>
            <a:ext cx="1483098" cy="1307481"/>
            <a:chOff x="514792" y="2669912"/>
            <a:chExt cx="1483098" cy="1307481"/>
          </a:xfrm>
        </p:grpSpPr>
        <p:sp>
          <p:nvSpPr>
            <p:cNvPr id="73" name="Freeform 90"/>
            <p:cNvSpPr>
              <a:spLocks noChangeAspect="1" noEditPoints="1"/>
            </p:cNvSpPr>
            <p:nvPr/>
          </p:nvSpPr>
          <p:spPr bwMode="auto">
            <a:xfrm>
              <a:off x="895581" y="2669912"/>
              <a:ext cx="721520" cy="721520"/>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15 w 128"/>
                <a:gd name="T11" fmla="*/ 40 h 128"/>
                <a:gd name="T12" fmla="*/ 90 w 128"/>
                <a:gd name="T13" fmla="*/ 40 h 128"/>
                <a:gd name="T14" fmla="*/ 79 w 128"/>
                <a:gd name="T15" fmla="*/ 11 h 128"/>
                <a:gd name="T16" fmla="*/ 115 w 128"/>
                <a:gd name="T17" fmla="*/ 40 h 128"/>
                <a:gd name="T18" fmla="*/ 120 w 128"/>
                <a:gd name="T19" fmla="*/ 64 h 128"/>
                <a:gd name="T20" fmla="*/ 118 w 128"/>
                <a:gd name="T21" fmla="*/ 80 h 128"/>
                <a:gd name="T22" fmla="*/ 91 w 128"/>
                <a:gd name="T23" fmla="*/ 80 h 128"/>
                <a:gd name="T24" fmla="*/ 91 w 128"/>
                <a:gd name="T25" fmla="*/ 64 h 128"/>
                <a:gd name="T26" fmla="*/ 91 w 128"/>
                <a:gd name="T27" fmla="*/ 48 h 128"/>
                <a:gd name="T28" fmla="*/ 118 w 128"/>
                <a:gd name="T29" fmla="*/ 48 h 128"/>
                <a:gd name="T30" fmla="*/ 120 w 128"/>
                <a:gd name="T31" fmla="*/ 64 h 128"/>
                <a:gd name="T32" fmla="*/ 64 w 128"/>
                <a:gd name="T33" fmla="*/ 120 h 128"/>
                <a:gd name="T34" fmla="*/ 47 w 128"/>
                <a:gd name="T35" fmla="*/ 88 h 128"/>
                <a:gd name="T36" fmla="*/ 81 w 128"/>
                <a:gd name="T37" fmla="*/ 88 h 128"/>
                <a:gd name="T38" fmla="*/ 64 w 128"/>
                <a:gd name="T39" fmla="*/ 120 h 128"/>
                <a:gd name="T40" fmla="*/ 46 w 128"/>
                <a:gd name="T41" fmla="*/ 80 h 128"/>
                <a:gd name="T42" fmla="*/ 45 w 128"/>
                <a:gd name="T43" fmla="*/ 64 h 128"/>
                <a:gd name="T44" fmla="*/ 46 w 128"/>
                <a:gd name="T45" fmla="*/ 48 h 128"/>
                <a:gd name="T46" fmla="*/ 83 w 128"/>
                <a:gd name="T47" fmla="*/ 48 h 128"/>
                <a:gd name="T48" fmla="*/ 83 w 128"/>
                <a:gd name="T49" fmla="*/ 64 h 128"/>
                <a:gd name="T50" fmla="*/ 83 w 128"/>
                <a:gd name="T51" fmla="*/ 80 h 128"/>
                <a:gd name="T52" fmla="*/ 46 w 128"/>
                <a:gd name="T53" fmla="*/ 80 h 128"/>
                <a:gd name="T54" fmla="*/ 8 w 128"/>
                <a:gd name="T55" fmla="*/ 64 h 128"/>
                <a:gd name="T56" fmla="*/ 11 w 128"/>
                <a:gd name="T57" fmla="*/ 48 h 128"/>
                <a:gd name="T58" fmla="*/ 38 w 128"/>
                <a:gd name="T59" fmla="*/ 48 h 128"/>
                <a:gd name="T60" fmla="*/ 37 w 128"/>
                <a:gd name="T61" fmla="*/ 64 h 128"/>
                <a:gd name="T62" fmla="*/ 38 w 128"/>
                <a:gd name="T63" fmla="*/ 80 h 128"/>
                <a:gd name="T64" fmla="*/ 11 w 128"/>
                <a:gd name="T65" fmla="*/ 80 h 128"/>
                <a:gd name="T66" fmla="*/ 8 w 128"/>
                <a:gd name="T67" fmla="*/ 64 h 128"/>
                <a:gd name="T68" fmla="*/ 64 w 128"/>
                <a:gd name="T69" fmla="*/ 8 h 128"/>
                <a:gd name="T70" fmla="*/ 81 w 128"/>
                <a:gd name="T71" fmla="*/ 40 h 128"/>
                <a:gd name="T72" fmla="*/ 47 w 128"/>
                <a:gd name="T73" fmla="*/ 40 h 128"/>
                <a:gd name="T74" fmla="*/ 64 w 128"/>
                <a:gd name="T75" fmla="*/ 8 h 128"/>
                <a:gd name="T76" fmla="*/ 49 w 128"/>
                <a:gd name="T77" fmla="*/ 11 h 128"/>
                <a:gd name="T78" fmla="*/ 39 w 128"/>
                <a:gd name="T79" fmla="*/ 40 h 128"/>
                <a:gd name="T80" fmla="*/ 14 w 128"/>
                <a:gd name="T81" fmla="*/ 40 h 128"/>
                <a:gd name="T82" fmla="*/ 49 w 128"/>
                <a:gd name="T83" fmla="*/ 11 h 128"/>
                <a:gd name="T84" fmla="*/ 14 w 128"/>
                <a:gd name="T85" fmla="*/ 88 h 128"/>
                <a:gd name="T86" fmla="*/ 39 w 128"/>
                <a:gd name="T87" fmla="*/ 88 h 128"/>
                <a:gd name="T88" fmla="*/ 49 w 128"/>
                <a:gd name="T89" fmla="*/ 118 h 128"/>
                <a:gd name="T90" fmla="*/ 14 w 128"/>
                <a:gd name="T91" fmla="*/ 88 h 128"/>
                <a:gd name="T92" fmla="*/ 79 w 128"/>
                <a:gd name="T93" fmla="*/ 118 h 128"/>
                <a:gd name="T94" fmla="*/ 90 w 128"/>
                <a:gd name="T95" fmla="*/ 88 h 128"/>
                <a:gd name="T96" fmla="*/ 115 w 128"/>
                <a:gd name="T97" fmla="*/ 88 h 128"/>
                <a:gd name="T98" fmla="*/ 79 w 128"/>
                <a:gd name="T9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64" y="0"/>
                  </a:moveTo>
                  <a:cubicBezTo>
                    <a:pt x="29" y="0"/>
                    <a:pt x="0" y="29"/>
                    <a:pt x="0" y="64"/>
                  </a:cubicBezTo>
                  <a:cubicBezTo>
                    <a:pt x="0" y="100"/>
                    <a:pt x="29" y="128"/>
                    <a:pt x="64" y="128"/>
                  </a:cubicBezTo>
                  <a:cubicBezTo>
                    <a:pt x="100" y="128"/>
                    <a:pt x="128" y="100"/>
                    <a:pt x="128" y="64"/>
                  </a:cubicBezTo>
                  <a:cubicBezTo>
                    <a:pt x="128" y="29"/>
                    <a:pt x="100" y="0"/>
                    <a:pt x="64" y="0"/>
                  </a:cubicBezTo>
                  <a:moveTo>
                    <a:pt x="115" y="40"/>
                  </a:moveTo>
                  <a:cubicBezTo>
                    <a:pt x="90" y="40"/>
                    <a:pt x="90" y="40"/>
                    <a:pt x="90" y="40"/>
                  </a:cubicBezTo>
                  <a:cubicBezTo>
                    <a:pt x="88" y="29"/>
                    <a:pt x="84" y="18"/>
                    <a:pt x="79" y="11"/>
                  </a:cubicBezTo>
                  <a:cubicBezTo>
                    <a:pt x="95" y="15"/>
                    <a:pt x="108" y="26"/>
                    <a:pt x="115" y="40"/>
                  </a:cubicBezTo>
                  <a:moveTo>
                    <a:pt x="120" y="64"/>
                  </a:moveTo>
                  <a:cubicBezTo>
                    <a:pt x="120" y="70"/>
                    <a:pt x="120" y="75"/>
                    <a:pt x="118" y="80"/>
                  </a:cubicBezTo>
                  <a:cubicBezTo>
                    <a:pt x="91" y="80"/>
                    <a:pt x="91" y="80"/>
                    <a:pt x="91" y="80"/>
                  </a:cubicBezTo>
                  <a:cubicBezTo>
                    <a:pt x="91" y="75"/>
                    <a:pt x="91" y="70"/>
                    <a:pt x="91" y="64"/>
                  </a:cubicBezTo>
                  <a:cubicBezTo>
                    <a:pt x="91" y="59"/>
                    <a:pt x="91" y="54"/>
                    <a:pt x="91" y="48"/>
                  </a:cubicBezTo>
                  <a:cubicBezTo>
                    <a:pt x="118" y="48"/>
                    <a:pt x="118" y="48"/>
                    <a:pt x="118" y="48"/>
                  </a:cubicBezTo>
                  <a:cubicBezTo>
                    <a:pt x="120" y="53"/>
                    <a:pt x="120" y="59"/>
                    <a:pt x="120" y="64"/>
                  </a:cubicBezTo>
                  <a:moveTo>
                    <a:pt x="64" y="120"/>
                  </a:moveTo>
                  <a:cubicBezTo>
                    <a:pt x="58" y="120"/>
                    <a:pt x="51" y="108"/>
                    <a:pt x="47" y="88"/>
                  </a:cubicBezTo>
                  <a:cubicBezTo>
                    <a:pt x="81" y="88"/>
                    <a:pt x="81" y="88"/>
                    <a:pt x="81" y="88"/>
                  </a:cubicBezTo>
                  <a:cubicBezTo>
                    <a:pt x="78" y="108"/>
                    <a:pt x="71" y="120"/>
                    <a:pt x="64" y="120"/>
                  </a:cubicBezTo>
                  <a:moveTo>
                    <a:pt x="46" y="80"/>
                  </a:moveTo>
                  <a:cubicBezTo>
                    <a:pt x="46" y="75"/>
                    <a:pt x="45" y="70"/>
                    <a:pt x="45" y="64"/>
                  </a:cubicBezTo>
                  <a:cubicBezTo>
                    <a:pt x="45" y="59"/>
                    <a:pt x="46" y="53"/>
                    <a:pt x="46" y="48"/>
                  </a:cubicBezTo>
                  <a:cubicBezTo>
                    <a:pt x="83" y="48"/>
                    <a:pt x="83" y="48"/>
                    <a:pt x="83" y="48"/>
                  </a:cubicBezTo>
                  <a:cubicBezTo>
                    <a:pt x="83" y="53"/>
                    <a:pt x="83" y="59"/>
                    <a:pt x="83" y="64"/>
                  </a:cubicBezTo>
                  <a:cubicBezTo>
                    <a:pt x="83" y="70"/>
                    <a:pt x="83" y="75"/>
                    <a:pt x="83" y="80"/>
                  </a:cubicBezTo>
                  <a:lnTo>
                    <a:pt x="46" y="80"/>
                  </a:lnTo>
                  <a:close/>
                  <a:moveTo>
                    <a:pt x="8" y="64"/>
                  </a:moveTo>
                  <a:cubicBezTo>
                    <a:pt x="8" y="59"/>
                    <a:pt x="9" y="53"/>
                    <a:pt x="11" y="48"/>
                  </a:cubicBezTo>
                  <a:cubicBezTo>
                    <a:pt x="38" y="48"/>
                    <a:pt x="38" y="48"/>
                    <a:pt x="38" y="48"/>
                  </a:cubicBezTo>
                  <a:cubicBezTo>
                    <a:pt x="38" y="54"/>
                    <a:pt x="37" y="59"/>
                    <a:pt x="37" y="64"/>
                  </a:cubicBezTo>
                  <a:cubicBezTo>
                    <a:pt x="37" y="70"/>
                    <a:pt x="38" y="75"/>
                    <a:pt x="38" y="80"/>
                  </a:cubicBezTo>
                  <a:cubicBezTo>
                    <a:pt x="11" y="80"/>
                    <a:pt x="11" y="80"/>
                    <a:pt x="11" y="80"/>
                  </a:cubicBezTo>
                  <a:cubicBezTo>
                    <a:pt x="9" y="75"/>
                    <a:pt x="8" y="70"/>
                    <a:pt x="8" y="64"/>
                  </a:cubicBezTo>
                  <a:moveTo>
                    <a:pt x="64" y="8"/>
                  </a:moveTo>
                  <a:cubicBezTo>
                    <a:pt x="71" y="8"/>
                    <a:pt x="78" y="21"/>
                    <a:pt x="81" y="40"/>
                  </a:cubicBezTo>
                  <a:cubicBezTo>
                    <a:pt x="47" y="40"/>
                    <a:pt x="47" y="40"/>
                    <a:pt x="47" y="40"/>
                  </a:cubicBezTo>
                  <a:cubicBezTo>
                    <a:pt x="51" y="21"/>
                    <a:pt x="58" y="8"/>
                    <a:pt x="64" y="8"/>
                  </a:cubicBezTo>
                  <a:moveTo>
                    <a:pt x="49" y="11"/>
                  </a:moveTo>
                  <a:cubicBezTo>
                    <a:pt x="45" y="18"/>
                    <a:pt x="41" y="29"/>
                    <a:pt x="39" y="40"/>
                  </a:cubicBezTo>
                  <a:cubicBezTo>
                    <a:pt x="14" y="40"/>
                    <a:pt x="14" y="40"/>
                    <a:pt x="14" y="40"/>
                  </a:cubicBezTo>
                  <a:cubicBezTo>
                    <a:pt x="21" y="26"/>
                    <a:pt x="34" y="15"/>
                    <a:pt x="49" y="11"/>
                  </a:cubicBezTo>
                  <a:moveTo>
                    <a:pt x="14" y="88"/>
                  </a:moveTo>
                  <a:cubicBezTo>
                    <a:pt x="39" y="88"/>
                    <a:pt x="39" y="88"/>
                    <a:pt x="39" y="88"/>
                  </a:cubicBezTo>
                  <a:cubicBezTo>
                    <a:pt x="41" y="100"/>
                    <a:pt x="45" y="111"/>
                    <a:pt x="49" y="118"/>
                  </a:cubicBezTo>
                  <a:cubicBezTo>
                    <a:pt x="34" y="114"/>
                    <a:pt x="21" y="103"/>
                    <a:pt x="14" y="88"/>
                  </a:cubicBezTo>
                  <a:moveTo>
                    <a:pt x="79" y="118"/>
                  </a:moveTo>
                  <a:cubicBezTo>
                    <a:pt x="84" y="111"/>
                    <a:pt x="88" y="100"/>
                    <a:pt x="90" y="88"/>
                  </a:cubicBezTo>
                  <a:cubicBezTo>
                    <a:pt x="115" y="88"/>
                    <a:pt x="115" y="88"/>
                    <a:pt x="115" y="88"/>
                  </a:cubicBezTo>
                  <a:cubicBezTo>
                    <a:pt x="108" y="103"/>
                    <a:pt x="95" y="114"/>
                    <a:pt x="79" y="118"/>
                  </a:cubicBezTo>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7" name="TextBox 106"/>
            <p:cNvSpPr txBox="1"/>
            <p:nvPr/>
          </p:nvSpPr>
          <p:spPr>
            <a:xfrm>
              <a:off x="514792" y="3497262"/>
              <a:ext cx="1483098"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Global data</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center footprint </a:t>
              </a:r>
            </a:p>
          </p:txBody>
        </p:sp>
      </p:grpSp>
      <p:grpSp>
        <p:nvGrpSpPr>
          <p:cNvPr id="32" name="Group 31"/>
          <p:cNvGrpSpPr/>
          <p:nvPr/>
        </p:nvGrpSpPr>
        <p:grpSpPr>
          <a:xfrm>
            <a:off x="2492013" y="2756352"/>
            <a:ext cx="1454245" cy="1027142"/>
            <a:chOff x="2492013" y="2756352"/>
            <a:chExt cx="1454245" cy="1027142"/>
          </a:xfrm>
        </p:grpSpPr>
        <p:sp>
          <p:nvSpPr>
            <p:cNvPr id="15" name="Freeform 9"/>
            <p:cNvSpPr>
              <a:spLocks noChangeAspect="1" noEditPoints="1"/>
            </p:cNvSpPr>
            <p:nvPr/>
          </p:nvSpPr>
          <p:spPr bwMode="auto">
            <a:xfrm>
              <a:off x="2826574" y="2756352"/>
              <a:ext cx="785123" cy="548640"/>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0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 name="T44" fmla="*/ 38 w 128"/>
                <a:gd name="T45" fmla="*/ 80 h 88"/>
                <a:gd name="T46" fmla="*/ 33 w 128"/>
                <a:gd name="T47" fmla="*/ 74 h 88"/>
                <a:gd name="T48" fmla="*/ 38 w 128"/>
                <a:gd name="T49" fmla="*/ 69 h 88"/>
                <a:gd name="T50" fmla="*/ 43 w 128"/>
                <a:gd name="T51" fmla="*/ 75 h 88"/>
                <a:gd name="T52" fmla="*/ 38 w 128"/>
                <a:gd name="T53" fmla="*/ 80 h 88"/>
                <a:gd name="T54" fmla="*/ 49 w 128"/>
                <a:gd name="T55" fmla="*/ 70 h 88"/>
                <a:gd name="T56" fmla="*/ 44 w 128"/>
                <a:gd name="T57" fmla="*/ 64 h 88"/>
                <a:gd name="T58" fmla="*/ 50 w 128"/>
                <a:gd name="T59" fmla="*/ 59 h 88"/>
                <a:gd name="T60" fmla="*/ 55 w 128"/>
                <a:gd name="T61" fmla="*/ 65 h 88"/>
                <a:gd name="T62" fmla="*/ 49 w 128"/>
                <a:gd name="T63" fmla="*/ 70 h 88"/>
                <a:gd name="T64" fmla="*/ 61 w 128"/>
                <a:gd name="T65" fmla="*/ 60 h 88"/>
                <a:gd name="T66" fmla="*/ 55 w 128"/>
                <a:gd name="T67" fmla="*/ 54 h 88"/>
                <a:gd name="T68" fmla="*/ 61 w 128"/>
                <a:gd name="T69" fmla="*/ 49 h 88"/>
                <a:gd name="T70" fmla="*/ 66 w 128"/>
                <a:gd name="T71" fmla="*/ 55 h 88"/>
                <a:gd name="T72" fmla="*/ 61 w 128"/>
                <a:gd name="T73" fmla="*/ 60 h 88"/>
                <a:gd name="T74" fmla="*/ 72 w 128"/>
                <a:gd name="T75" fmla="*/ 50 h 88"/>
                <a:gd name="T76" fmla="*/ 67 w 128"/>
                <a:gd name="T77" fmla="*/ 44 h 88"/>
                <a:gd name="T78" fmla="*/ 73 w 128"/>
                <a:gd name="T79" fmla="*/ 39 h 88"/>
                <a:gd name="T80" fmla="*/ 78 w 128"/>
                <a:gd name="T81" fmla="*/ 45 h 88"/>
                <a:gd name="T82" fmla="*/ 72 w 128"/>
                <a:gd name="T83" fmla="*/ 50 h 88"/>
                <a:gd name="T84" fmla="*/ 83 w 128"/>
                <a:gd name="T85" fmla="*/ 40 h 88"/>
                <a:gd name="T86" fmla="*/ 78 w 128"/>
                <a:gd name="T87" fmla="*/ 34 h 88"/>
                <a:gd name="T88" fmla="*/ 84 w 128"/>
                <a:gd name="T89" fmla="*/ 29 h 88"/>
                <a:gd name="T90" fmla="*/ 89 w 128"/>
                <a:gd name="T91" fmla="*/ 35 h 88"/>
                <a:gd name="T92" fmla="*/ 83 w 128"/>
                <a:gd name="T93"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88">
                  <a:moveTo>
                    <a:pt x="28" y="88"/>
                  </a:moveTo>
                  <a:cubicBezTo>
                    <a:pt x="94" y="88"/>
                    <a:pt x="94" y="88"/>
                    <a:pt x="94" y="88"/>
                  </a:cubicBezTo>
                  <a:cubicBezTo>
                    <a:pt x="113" y="88"/>
                    <a:pt x="128" y="73"/>
                    <a:pt x="128" y="54"/>
                  </a:cubicBezTo>
                  <a:cubicBezTo>
                    <a:pt x="128" y="36"/>
                    <a:pt x="114" y="21"/>
                    <a:pt x="96" y="20"/>
                  </a:cubicBezTo>
                  <a:cubicBezTo>
                    <a:pt x="90" y="8"/>
                    <a:pt x="78" y="0"/>
                    <a:pt x="64" y="0"/>
                  </a:cubicBezTo>
                  <a:cubicBezTo>
                    <a:pt x="46" y="0"/>
                    <a:pt x="30" y="14"/>
                    <a:pt x="28" y="32"/>
                  </a:cubicBezTo>
                  <a:cubicBezTo>
                    <a:pt x="28" y="32"/>
                    <a:pt x="28" y="32"/>
                    <a:pt x="28" y="32"/>
                  </a:cubicBezTo>
                  <a:cubicBezTo>
                    <a:pt x="13" y="32"/>
                    <a:pt x="0" y="45"/>
                    <a:pt x="0" y="60"/>
                  </a:cubicBezTo>
                  <a:cubicBezTo>
                    <a:pt x="0" y="75"/>
                    <a:pt x="13" y="88"/>
                    <a:pt x="28" y="88"/>
                  </a:cubicBezTo>
                  <a:close/>
                  <a:moveTo>
                    <a:pt x="28" y="40"/>
                  </a:moveTo>
                  <a:cubicBezTo>
                    <a:pt x="29" y="40"/>
                    <a:pt x="30" y="40"/>
                    <a:pt x="31" y="40"/>
                  </a:cubicBezTo>
                  <a:cubicBezTo>
                    <a:pt x="36" y="41"/>
                    <a:pt x="36" y="41"/>
                    <a:pt x="36" y="41"/>
                  </a:cubicBezTo>
                  <a:cubicBezTo>
                    <a:pt x="36" y="36"/>
                    <a:pt x="36" y="36"/>
                    <a:pt x="36" y="36"/>
                  </a:cubicBezTo>
                  <a:cubicBezTo>
                    <a:pt x="36" y="21"/>
                    <a:pt x="49" y="8"/>
                    <a:pt x="64" y="8"/>
                  </a:cubicBezTo>
                  <a:cubicBezTo>
                    <a:pt x="75" y="8"/>
                    <a:pt x="86" y="15"/>
                    <a:pt x="90" y="26"/>
                  </a:cubicBezTo>
                  <a:cubicBezTo>
                    <a:pt x="91" y="28"/>
                    <a:pt x="91" y="28"/>
                    <a:pt x="91" y="28"/>
                  </a:cubicBezTo>
                  <a:cubicBezTo>
                    <a:pt x="94" y="28"/>
                    <a:pt x="94" y="28"/>
                    <a:pt x="94" y="28"/>
                  </a:cubicBezTo>
                  <a:cubicBezTo>
                    <a:pt x="108" y="28"/>
                    <a:pt x="120" y="40"/>
                    <a:pt x="120" y="54"/>
                  </a:cubicBezTo>
                  <a:cubicBezTo>
                    <a:pt x="120" y="68"/>
                    <a:pt x="108" y="80"/>
                    <a:pt x="94" y="80"/>
                  </a:cubicBezTo>
                  <a:cubicBezTo>
                    <a:pt x="28" y="80"/>
                    <a:pt x="28" y="80"/>
                    <a:pt x="28" y="80"/>
                  </a:cubicBezTo>
                  <a:cubicBezTo>
                    <a:pt x="17" y="80"/>
                    <a:pt x="8" y="71"/>
                    <a:pt x="8" y="60"/>
                  </a:cubicBezTo>
                  <a:cubicBezTo>
                    <a:pt x="8" y="49"/>
                    <a:pt x="17" y="40"/>
                    <a:pt x="28" y="40"/>
                  </a:cubicBezTo>
                  <a:close/>
                  <a:moveTo>
                    <a:pt x="38" y="80"/>
                  </a:moveTo>
                  <a:cubicBezTo>
                    <a:pt x="33" y="74"/>
                    <a:pt x="33" y="74"/>
                    <a:pt x="33" y="74"/>
                  </a:cubicBezTo>
                  <a:cubicBezTo>
                    <a:pt x="38" y="69"/>
                    <a:pt x="38" y="69"/>
                    <a:pt x="38" y="69"/>
                  </a:cubicBezTo>
                  <a:cubicBezTo>
                    <a:pt x="43" y="75"/>
                    <a:pt x="43" y="75"/>
                    <a:pt x="43" y="75"/>
                  </a:cubicBezTo>
                  <a:lnTo>
                    <a:pt x="38" y="80"/>
                  </a:lnTo>
                  <a:close/>
                  <a:moveTo>
                    <a:pt x="49" y="70"/>
                  </a:moveTo>
                  <a:cubicBezTo>
                    <a:pt x="44" y="64"/>
                    <a:pt x="44" y="64"/>
                    <a:pt x="44" y="64"/>
                  </a:cubicBezTo>
                  <a:cubicBezTo>
                    <a:pt x="50" y="59"/>
                    <a:pt x="50" y="59"/>
                    <a:pt x="50" y="59"/>
                  </a:cubicBezTo>
                  <a:cubicBezTo>
                    <a:pt x="55" y="65"/>
                    <a:pt x="55" y="65"/>
                    <a:pt x="55" y="65"/>
                  </a:cubicBezTo>
                  <a:lnTo>
                    <a:pt x="49" y="70"/>
                  </a:lnTo>
                  <a:close/>
                  <a:moveTo>
                    <a:pt x="61" y="60"/>
                  </a:moveTo>
                  <a:cubicBezTo>
                    <a:pt x="55" y="54"/>
                    <a:pt x="55" y="54"/>
                    <a:pt x="55" y="54"/>
                  </a:cubicBezTo>
                  <a:cubicBezTo>
                    <a:pt x="61" y="49"/>
                    <a:pt x="61" y="49"/>
                    <a:pt x="61" y="49"/>
                  </a:cubicBezTo>
                  <a:cubicBezTo>
                    <a:pt x="66" y="55"/>
                    <a:pt x="66" y="55"/>
                    <a:pt x="66" y="55"/>
                  </a:cubicBezTo>
                  <a:lnTo>
                    <a:pt x="61" y="60"/>
                  </a:lnTo>
                  <a:close/>
                  <a:moveTo>
                    <a:pt x="72" y="50"/>
                  </a:moveTo>
                  <a:cubicBezTo>
                    <a:pt x="67" y="44"/>
                    <a:pt x="67" y="44"/>
                    <a:pt x="67" y="44"/>
                  </a:cubicBezTo>
                  <a:cubicBezTo>
                    <a:pt x="73" y="39"/>
                    <a:pt x="73" y="39"/>
                    <a:pt x="73" y="39"/>
                  </a:cubicBezTo>
                  <a:cubicBezTo>
                    <a:pt x="78" y="45"/>
                    <a:pt x="78" y="45"/>
                    <a:pt x="78" y="45"/>
                  </a:cubicBezTo>
                  <a:lnTo>
                    <a:pt x="72" y="50"/>
                  </a:lnTo>
                  <a:close/>
                  <a:moveTo>
                    <a:pt x="83" y="40"/>
                  </a:moveTo>
                  <a:cubicBezTo>
                    <a:pt x="78" y="34"/>
                    <a:pt x="78" y="34"/>
                    <a:pt x="78" y="34"/>
                  </a:cubicBezTo>
                  <a:cubicBezTo>
                    <a:pt x="84" y="29"/>
                    <a:pt x="84" y="29"/>
                    <a:pt x="84" y="29"/>
                  </a:cubicBezTo>
                  <a:cubicBezTo>
                    <a:pt x="89" y="35"/>
                    <a:pt x="89" y="35"/>
                    <a:pt x="89" y="35"/>
                  </a:cubicBezTo>
                  <a:lnTo>
                    <a:pt x="83" y="4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3" name="TextBox 112"/>
            <p:cNvSpPr txBox="1"/>
            <p:nvPr/>
          </p:nvSpPr>
          <p:spPr>
            <a:xfrm>
              <a:off x="2492013" y="3497262"/>
              <a:ext cx="1454245" cy="286232"/>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Hybrid support </a:t>
              </a:r>
            </a:p>
          </p:txBody>
        </p:sp>
      </p:grpSp>
      <p:grpSp>
        <p:nvGrpSpPr>
          <p:cNvPr id="33" name="Group 32"/>
          <p:cNvGrpSpPr/>
          <p:nvPr/>
        </p:nvGrpSpPr>
        <p:grpSpPr>
          <a:xfrm>
            <a:off x="4342402" y="2760400"/>
            <a:ext cx="1782860" cy="1216993"/>
            <a:chOff x="4342402" y="2760400"/>
            <a:chExt cx="1782860" cy="1216993"/>
          </a:xfrm>
        </p:grpSpPr>
        <p:sp>
          <p:nvSpPr>
            <p:cNvPr id="75" name="Freeform 82"/>
            <p:cNvSpPr>
              <a:spLocks noChangeAspect="1" noEditPoints="1"/>
            </p:cNvSpPr>
            <p:nvPr/>
          </p:nvSpPr>
          <p:spPr bwMode="auto">
            <a:xfrm>
              <a:off x="4918316" y="2760400"/>
              <a:ext cx="631032" cy="540545"/>
            </a:xfrm>
            <a:custGeom>
              <a:avLst/>
              <a:gdLst>
                <a:gd name="T0" fmla="*/ 246 w 265"/>
                <a:gd name="T1" fmla="*/ 208 h 227"/>
                <a:gd name="T2" fmla="*/ 161 w 265"/>
                <a:gd name="T3" fmla="*/ 208 h 227"/>
                <a:gd name="T4" fmla="*/ 161 w 265"/>
                <a:gd name="T5" fmla="*/ 104 h 227"/>
                <a:gd name="T6" fmla="*/ 19 w 265"/>
                <a:gd name="T7" fmla="*/ 104 h 227"/>
                <a:gd name="T8" fmla="*/ 19 w 265"/>
                <a:gd name="T9" fmla="*/ 19 h 227"/>
                <a:gd name="T10" fmla="*/ 180 w 265"/>
                <a:gd name="T11" fmla="*/ 19 h 227"/>
                <a:gd name="T12" fmla="*/ 180 w 265"/>
                <a:gd name="T13" fmla="*/ 0 h 227"/>
                <a:gd name="T14" fmla="*/ 0 w 265"/>
                <a:gd name="T15" fmla="*/ 0 h 227"/>
                <a:gd name="T16" fmla="*/ 0 w 265"/>
                <a:gd name="T17" fmla="*/ 227 h 227"/>
                <a:gd name="T18" fmla="*/ 265 w 265"/>
                <a:gd name="T19" fmla="*/ 227 h 227"/>
                <a:gd name="T20" fmla="*/ 265 w 265"/>
                <a:gd name="T21" fmla="*/ 85 h 227"/>
                <a:gd name="T22" fmla="*/ 246 w 265"/>
                <a:gd name="T23" fmla="*/ 85 h 227"/>
                <a:gd name="T24" fmla="*/ 246 w 265"/>
                <a:gd name="T25" fmla="*/ 208 h 227"/>
                <a:gd name="T26" fmla="*/ 19 w 265"/>
                <a:gd name="T27" fmla="*/ 123 h 227"/>
                <a:gd name="T28" fmla="*/ 142 w 265"/>
                <a:gd name="T29" fmla="*/ 123 h 227"/>
                <a:gd name="T30" fmla="*/ 142 w 265"/>
                <a:gd name="T31" fmla="*/ 208 h 227"/>
                <a:gd name="T32" fmla="*/ 19 w 265"/>
                <a:gd name="T33" fmla="*/ 208 h 227"/>
                <a:gd name="T34" fmla="*/ 19 w 265"/>
                <a:gd name="T35" fmla="*/ 123 h 227"/>
                <a:gd name="T36" fmla="*/ 199 w 265"/>
                <a:gd name="T37" fmla="*/ 0 h 227"/>
                <a:gd name="T38" fmla="*/ 265 w 265"/>
                <a:gd name="T39" fmla="*/ 0 h 227"/>
                <a:gd name="T40" fmla="*/ 265 w 265"/>
                <a:gd name="T41" fmla="*/ 66 h 227"/>
                <a:gd name="T42" fmla="*/ 246 w 265"/>
                <a:gd name="T43" fmla="*/ 66 h 227"/>
                <a:gd name="T44" fmla="*/ 246 w 265"/>
                <a:gd name="T45" fmla="*/ 31 h 227"/>
                <a:gd name="T46" fmla="*/ 175 w 265"/>
                <a:gd name="T47" fmla="*/ 102 h 227"/>
                <a:gd name="T48" fmla="*/ 163 w 265"/>
                <a:gd name="T49" fmla="*/ 88 h 227"/>
                <a:gd name="T50" fmla="*/ 232 w 265"/>
                <a:gd name="T51" fmla="*/ 19 h 227"/>
                <a:gd name="T52" fmla="*/ 199 w 265"/>
                <a:gd name="T53" fmla="*/ 19 h 227"/>
                <a:gd name="T54" fmla="*/ 199 w 265"/>
                <a:gd name="T5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5" h="227">
                  <a:moveTo>
                    <a:pt x="246" y="208"/>
                  </a:moveTo>
                  <a:lnTo>
                    <a:pt x="161" y="208"/>
                  </a:lnTo>
                  <a:lnTo>
                    <a:pt x="161" y="104"/>
                  </a:lnTo>
                  <a:lnTo>
                    <a:pt x="19" y="104"/>
                  </a:lnTo>
                  <a:lnTo>
                    <a:pt x="19" y="19"/>
                  </a:lnTo>
                  <a:lnTo>
                    <a:pt x="180" y="19"/>
                  </a:lnTo>
                  <a:lnTo>
                    <a:pt x="180" y="0"/>
                  </a:lnTo>
                  <a:lnTo>
                    <a:pt x="0" y="0"/>
                  </a:lnTo>
                  <a:lnTo>
                    <a:pt x="0" y="227"/>
                  </a:lnTo>
                  <a:lnTo>
                    <a:pt x="265" y="227"/>
                  </a:lnTo>
                  <a:lnTo>
                    <a:pt x="265" y="85"/>
                  </a:lnTo>
                  <a:lnTo>
                    <a:pt x="246" y="85"/>
                  </a:lnTo>
                  <a:lnTo>
                    <a:pt x="246" y="208"/>
                  </a:lnTo>
                  <a:close/>
                  <a:moveTo>
                    <a:pt x="19" y="123"/>
                  </a:moveTo>
                  <a:lnTo>
                    <a:pt x="142" y="123"/>
                  </a:lnTo>
                  <a:lnTo>
                    <a:pt x="142" y="208"/>
                  </a:lnTo>
                  <a:lnTo>
                    <a:pt x="19" y="208"/>
                  </a:lnTo>
                  <a:lnTo>
                    <a:pt x="19" y="123"/>
                  </a:lnTo>
                  <a:close/>
                  <a:moveTo>
                    <a:pt x="199" y="0"/>
                  </a:moveTo>
                  <a:lnTo>
                    <a:pt x="265" y="0"/>
                  </a:lnTo>
                  <a:lnTo>
                    <a:pt x="265" y="66"/>
                  </a:lnTo>
                  <a:lnTo>
                    <a:pt x="246" y="66"/>
                  </a:lnTo>
                  <a:lnTo>
                    <a:pt x="246" y="31"/>
                  </a:lnTo>
                  <a:lnTo>
                    <a:pt x="175" y="102"/>
                  </a:lnTo>
                  <a:lnTo>
                    <a:pt x="163" y="88"/>
                  </a:lnTo>
                  <a:lnTo>
                    <a:pt x="232" y="19"/>
                  </a:lnTo>
                  <a:lnTo>
                    <a:pt x="199" y="19"/>
                  </a:lnTo>
                  <a:lnTo>
                    <a:pt x="199" y="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9" name="TextBox 118"/>
            <p:cNvSpPr txBox="1"/>
            <p:nvPr/>
          </p:nvSpPr>
          <p:spPr>
            <a:xfrm>
              <a:off x="4342402" y="3497262"/>
              <a:ext cx="1782860"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Built-in auto scale</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and load balancing </a:t>
              </a:r>
            </a:p>
          </p:txBody>
        </p:sp>
      </p:grpSp>
      <p:grpSp>
        <p:nvGrpSpPr>
          <p:cNvPr id="34" name="Group 33"/>
          <p:cNvGrpSpPr/>
          <p:nvPr/>
        </p:nvGrpSpPr>
        <p:grpSpPr>
          <a:xfrm>
            <a:off x="6326882" y="2675866"/>
            <a:ext cx="1742785" cy="1301527"/>
            <a:chOff x="6326882" y="2675866"/>
            <a:chExt cx="1742785" cy="1301527"/>
          </a:xfrm>
        </p:grpSpPr>
        <p:sp>
          <p:nvSpPr>
            <p:cNvPr id="76" name="Freeform 57"/>
            <p:cNvSpPr>
              <a:spLocks noChangeAspect="1" noEditPoints="1"/>
            </p:cNvSpPr>
            <p:nvPr/>
          </p:nvSpPr>
          <p:spPr bwMode="auto">
            <a:xfrm>
              <a:off x="6843468" y="2675866"/>
              <a:ext cx="709613" cy="709613"/>
            </a:xfrm>
            <a:custGeom>
              <a:avLst/>
              <a:gdLst>
                <a:gd name="T0" fmla="*/ 67 w 126"/>
                <a:gd name="T1" fmla="*/ 65 h 126"/>
                <a:gd name="T2" fmla="*/ 86 w 126"/>
                <a:gd name="T3" fmla="*/ 84 h 126"/>
                <a:gd name="T4" fmla="*/ 80 w 126"/>
                <a:gd name="T5" fmla="*/ 90 h 126"/>
                <a:gd name="T6" fmla="*/ 59 w 126"/>
                <a:gd name="T7" fmla="*/ 68 h 126"/>
                <a:gd name="T8" fmla="*/ 59 w 126"/>
                <a:gd name="T9" fmla="*/ 35 h 126"/>
                <a:gd name="T10" fmla="*/ 67 w 126"/>
                <a:gd name="T11" fmla="*/ 35 h 126"/>
                <a:gd name="T12" fmla="*/ 67 w 126"/>
                <a:gd name="T13" fmla="*/ 65 h 126"/>
                <a:gd name="T14" fmla="*/ 24 w 126"/>
                <a:gd name="T15" fmla="*/ 0 h 126"/>
                <a:gd name="T16" fmla="*/ 0 w 126"/>
                <a:gd name="T17" fmla="*/ 24 h 126"/>
                <a:gd name="T18" fmla="*/ 6 w 126"/>
                <a:gd name="T19" fmla="*/ 30 h 126"/>
                <a:gd name="T20" fmla="*/ 30 w 126"/>
                <a:gd name="T21" fmla="*/ 6 h 126"/>
                <a:gd name="T22" fmla="*/ 24 w 126"/>
                <a:gd name="T23" fmla="*/ 0 h 126"/>
                <a:gd name="T24" fmla="*/ 126 w 126"/>
                <a:gd name="T25" fmla="*/ 24 h 126"/>
                <a:gd name="T26" fmla="*/ 102 w 126"/>
                <a:gd name="T27" fmla="*/ 0 h 126"/>
                <a:gd name="T28" fmla="*/ 96 w 126"/>
                <a:gd name="T29" fmla="*/ 6 h 126"/>
                <a:gd name="T30" fmla="*/ 120 w 126"/>
                <a:gd name="T31" fmla="*/ 30 h 126"/>
                <a:gd name="T32" fmla="*/ 126 w 126"/>
                <a:gd name="T33" fmla="*/ 24 h 126"/>
                <a:gd name="T34" fmla="*/ 119 w 126"/>
                <a:gd name="T35" fmla="*/ 67 h 126"/>
                <a:gd name="T36" fmla="*/ 100 w 126"/>
                <a:gd name="T37" fmla="*/ 109 h 126"/>
                <a:gd name="T38" fmla="*/ 110 w 126"/>
                <a:gd name="T39" fmla="*/ 120 h 126"/>
                <a:gd name="T40" fmla="*/ 104 w 126"/>
                <a:gd name="T41" fmla="*/ 126 h 126"/>
                <a:gd name="T42" fmla="*/ 93 w 126"/>
                <a:gd name="T43" fmla="*/ 114 h 126"/>
                <a:gd name="T44" fmla="*/ 63 w 126"/>
                <a:gd name="T45" fmla="*/ 123 h 126"/>
                <a:gd name="T46" fmla="*/ 34 w 126"/>
                <a:gd name="T47" fmla="*/ 114 h 126"/>
                <a:gd name="T48" fmla="*/ 22 w 126"/>
                <a:gd name="T49" fmla="*/ 126 h 126"/>
                <a:gd name="T50" fmla="*/ 16 w 126"/>
                <a:gd name="T51" fmla="*/ 120 h 126"/>
                <a:gd name="T52" fmla="*/ 27 w 126"/>
                <a:gd name="T53" fmla="*/ 110 h 126"/>
                <a:gd name="T54" fmla="*/ 7 w 126"/>
                <a:gd name="T55" fmla="*/ 67 h 126"/>
                <a:gd name="T56" fmla="*/ 63 w 126"/>
                <a:gd name="T57" fmla="*/ 11 h 126"/>
                <a:gd name="T58" fmla="*/ 119 w 126"/>
                <a:gd name="T59" fmla="*/ 67 h 126"/>
                <a:gd name="T60" fmla="*/ 15 w 126"/>
                <a:gd name="T61" fmla="*/ 67 h 126"/>
                <a:gd name="T62" fmla="*/ 63 w 126"/>
                <a:gd name="T63" fmla="*/ 115 h 126"/>
                <a:gd name="T64" fmla="*/ 111 w 126"/>
                <a:gd name="T65" fmla="*/ 67 h 126"/>
                <a:gd name="T66" fmla="*/ 63 w 126"/>
                <a:gd name="T67" fmla="*/ 19 h 126"/>
                <a:gd name="T68" fmla="*/ 15 w 126"/>
                <a:gd name="T69" fmla="*/ 6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67" y="65"/>
                  </a:moveTo>
                  <a:cubicBezTo>
                    <a:pt x="86" y="84"/>
                    <a:pt x="86" y="84"/>
                    <a:pt x="86" y="84"/>
                  </a:cubicBezTo>
                  <a:cubicBezTo>
                    <a:pt x="80" y="90"/>
                    <a:pt x="80" y="90"/>
                    <a:pt x="80" y="90"/>
                  </a:cubicBezTo>
                  <a:cubicBezTo>
                    <a:pt x="59" y="68"/>
                    <a:pt x="59" y="68"/>
                    <a:pt x="59" y="68"/>
                  </a:cubicBezTo>
                  <a:cubicBezTo>
                    <a:pt x="59" y="35"/>
                    <a:pt x="59" y="35"/>
                    <a:pt x="59" y="35"/>
                  </a:cubicBezTo>
                  <a:cubicBezTo>
                    <a:pt x="67" y="35"/>
                    <a:pt x="67" y="35"/>
                    <a:pt x="67" y="35"/>
                  </a:cubicBezTo>
                  <a:lnTo>
                    <a:pt x="67" y="65"/>
                  </a:lnTo>
                  <a:close/>
                  <a:moveTo>
                    <a:pt x="24" y="0"/>
                  </a:moveTo>
                  <a:cubicBezTo>
                    <a:pt x="0" y="24"/>
                    <a:pt x="0" y="24"/>
                    <a:pt x="0" y="24"/>
                  </a:cubicBezTo>
                  <a:cubicBezTo>
                    <a:pt x="6" y="30"/>
                    <a:pt x="6" y="30"/>
                    <a:pt x="6" y="30"/>
                  </a:cubicBezTo>
                  <a:cubicBezTo>
                    <a:pt x="30" y="6"/>
                    <a:pt x="30" y="6"/>
                    <a:pt x="30" y="6"/>
                  </a:cubicBezTo>
                  <a:lnTo>
                    <a:pt x="24" y="0"/>
                  </a:lnTo>
                  <a:close/>
                  <a:moveTo>
                    <a:pt x="126" y="24"/>
                  </a:moveTo>
                  <a:cubicBezTo>
                    <a:pt x="102" y="0"/>
                    <a:pt x="102" y="0"/>
                    <a:pt x="102" y="0"/>
                  </a:cubicBezTo>
                  <a:cubicBezTo>
                    <a:pt x="96" y="6"/>
                    <a:pt x="96" y="6"/>
                    <a:pt x="96" y="6"/>
                  </a:cubicBezTo>
                  <a:cubicBezTo>
                    <a:pt x="120" y="30"/>
                    <a:pt x="120" y="30"/>
                    <a:pt x="120" y="30"/>
                  </a:cubicBezTo>
                  <a:lnTo>
                    <a:pt x="126" y="24"/>
                  </a:lnTo>
                  <a:close/>
                  <a:moveTo>
                    <a:pt x="119" y="67"/>
                  </a:moveTo>
                  <a:cubicBezTo>
                    <a:pt x="119" y="84"/>
                    <a:pt x="111" y="99"/>
                    <a:pt x="100" y="109"/>
                  </a:cubicBezTo>
                  <a:cubicBezTo>
                    <a:pt x="110" y="120"/>
                    <a:pt x="110" y="120"/>
                    <a:pt x="110" y="120"/>
                  </a:cubicBezTo>
                  <a:cubicBezTo>
                    <a:pt x="104" y="126"/>
                    <a:pt x="104" y="126"/>
                    <a:pt x="104" y="126"/>
                  </a:cubicBezTo>
                  <a:cubicBezTo>
                    <a:pt x="93" y="114"/>
                    <a:pt x="93" y="114"/>
                    <a:pt x="93" y="114"/>
                  </a:cubicBezTo>
                  <a:cubicBezTo>
                    <a:pt x="84" y="120"/>
                    <a:pt x="74" y="123"/>
                    <a:pt x="63" y="123"/>
                  </a:cubicBezTo>
                  <a:cubicBezTo>
                    <a:pt x="52" y="123"/>
                    <a:pt x="42" y="120"/>
                    <a:pt x="34" y="114"/>
                  </a:cubicBezTo>
                  <a:cubicBezTo>
                    <a:pt x="22" y="126"/>
                    <a:pt x="22" y="126"/>
                    <a:pt x="22" y="126"/>
                  </a:cubicBezTo>
                  <a:cubicBezTo>
                    <a:pt x="16" y="120"/>
                    <a:pt x="16" y="120"/>
                    <a:pt x="16" y="120"/>
                  </a:cubicBezTo>
                  <a:cubicBezTo>
                    <a:pt x="27" y="110"/>
                    <a:pt x="27" y="110"/>
                    <a:pt x="27" y="110"/>
                  </a:cubicBezTo>
                  <a:cubicBezTo>
                    <a:pt x="15" y="99"/>
                    <a:pt x="7" y="84"/>
                    <a:pt x="7" y="67"/>
                  </a:cubicBezTo>
                  <a:cubicBezTo>
                    <a:pt x="7" y="36"/>
                    <a:pt x="32" y="11"/>
                    <a:pt x="63" y="11"/>
                  </a:cubicBezTo>
                  <a:cubicBezTo>
                    <a:pt x="94" y="11"/>
                    <a:pt x="119" y="36"/>
                    <a:pt x="119" y="67"/>
                  </a:cubicBezTo>
                  <a:moveTo>
                    <a:pt x="15" y="67"/>
                  </a:moveTo>
                  <a:cubicBezTo>
                    <a:pt x="15" y="93"/>
                    <a:pt x="37" y="115"/>
                    <a:pt x="63" y="115"/>
                  </a:cubicBezTo>
                  <a:cubicBezTo>
                    <a:pt x="90" y="115"/>
                    <a:pt x="111" y="93"/>
                    <a:pt x="111" y="67"/>
                  </a:cubicBezTo>
                  <a:cubicBezTo>
                    <a:pt x="111" y="40"/>
                    <a:pt x="90" y="19"/>
                    <a:pt x="63" y="19"/>
                  </a:cubicBezTo>
                  <a:cubicBezTo>
                    <a:pt x="37" y="19"/>
                    <a:pt x="15" y="40"/>
                    <a:pt x="15" y="67"/>
                  </a:cubicBezTo>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22" name="TextBox 121"/>
            <p:cNvSpPr txBox="1"/>
            <p:nvPr/>
          </p:nvSpPr>
          <p:spPr>
            <a:xfrm>
              <a:off x="6326882" y="3497262"/>
              <a:ext cx="1742785"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High availability</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with auto-patching </a:t>
              </a:r>
            </a:p>
          </p:txBody>
        </p:sp>
      </p:grpSp>
      <p:grpSp>
        <p:nvGrpSpPr>
          <p:cNvPr id="37" name="Group 36"/>
          <p:cNvGrpSpPr/>
          <p:nvPr/>
        </p:nvGrpSpPr>
        <p:grpSpPr>
          <a:xfrm>
            <a:off x="8379176" y="2678247"/>
            <a:ext cx="1667444" cy="1299146"/>
            <a:chOff x="8379176" y="2678247"/>
            <a:chExt cx="1667444" cy="1299146"/>
          </a:xfrm>
        </p:grpSpPr>
        <p:sp>
          <p:nvSpPr>
            <p:cNvPr id="18" name="Freeform 13"/>
            <p:cNvSpPr>
              <a:spLocks noChangeAspect="1" noEditPoints="1"/>
            </p:cNvSpPr>
            <p:nvPr/>
          </p:nvSpPr>
          <p:spPr bwMode="auto">
            <a:xfrm>
              <a:off x="8897382" y="2678247"/>
              <a:ext cx="631032" cy="704850"/>
            </a:xfrm>
            <a:custGeom>
              <a:avLst/>
              <a:gdLst>
                <a:gd name="T0" fmla="*/ 115 w 136"/>
                <a:gd name="T1" fmla="*/ 87 h 152"/>
                <a:gd name="T2" fmla="*/ 34 w 136"/>
                <a:gd name="T3" fmla="*/ 76 h 152"/>
                <a:gd name="T4" fmla="*/ 19 w 136"/>
                <a:gd name="T5" fmla="*/ 122 h 152"/>
                <a:gd name="T6" fmla="*/ 8 w 136"/>
                <a:gd name="T7" fmla="*/ 152 h 152"/>
                <a:gd name="T8" fmla="*/ 59 w 136"/>
                <a:gd name="T9" fmla="*/ 152 h 152"/>
                <a:gd name="T10" fmla="*/ 67 w 136"/>
                <a:gd name="T11" fmla="*/ 152 h 152"/>
                <a:gd name="T12" fmla="*/ 92 w 136"/>
                <a:gd name="T13" fmla="*/ 144 h 152"/>
                <a:gd name="T14" fmla="*/ 83 w 136"/>
                <a:gd name="T15" fmla="*/ 137 h 152"/>
                <a:gd name="T16" fmla="*/ 100 w 136"/>
                <a:gd name="T17" fmla="*/ 152 h 152"/>
                <a:gd name="T18" fmla="*/ 136 w 136"/>
                <a:gd name="T19" fmla="*/ 95 h 152"/>
                <a:gd name="T20" fmla="*/ 128 w 136"/>
                <a:gd name="T21" fmla="*/ 103 h 152"/>
                <a:gd name="T22" fmla="*/ 115 w 136"/>
                <a:gd name="T23" fmla="*/ 110 h 152"/>
                <a:gd name="T24" fmla="*/ 128 w 136"/>
                <a:gd name="T25" fmla="*/ 103 h 152"/>
                <a:gd name="T26" fmla="*/ 128 w 136"/>
                <a:gd name="T27" fmla="*/ 124 h 152"/>
                <a:gd name="T28" fmla="*/ 115 w 136"/>
                <a:gd name="T29" fmla="*/ 118 h 152"/>
                <a:gd name="T30" fmla="*/ 17 w 136"/>
                <a:gd name="T31" fmla="*/ 101 h 152"/>
                <a:gd name="T32" fmla="*/ 51 w 136"/>
                <a:gd name="T33" fmla="*/ 101 h 152"/>
                <a:gd name="T34" fmla="*/ 17 w 136"/>
                <a:gd name="T35" fmla="*/ 101 h 152"/>
                <a:gd name="T36" fmla="*/ 59 w 136"/>
                <a:gd name="T37" fmla="*/ 101 h 152"/>
                <a:gd name="T38" fmla="*/ 107 w 136"/>
                <a:gd name="T39" fmla="*/ 95 h 152"/>
                <a:gd name="T40" fmla="*/ 59 w 136"/>
                <a:gd name="T41" fmla="*/ 129 h 152"/>
                <a:gd name="T42" fmla="*/ 75 w 136"/>
                <a:gd name="T43" fmla="*/ 144 h 152"/>
                <a:gd name="T44" fmla="*/ 64 w 136"/>
                <a:gd name="T45" fmla="*/ 137 h 152"/>
                <a:gd name="T46" fmla="*/ 75 w 136"/>
                <a:gd name="T47" fmla="*/ 144 h 152"/>
                <a:gd name="T48" fmla="*/ 108 w 136"/>
                <a:gd name="T49" fmla="*/ 137 h 152"/>
                <a:gd name="T50" fmla="*/ 115 w 136"/>
                <a:gd name="T51" fmla="*/ 132 h 152"/>
                <a:gd name="T52" fmla="*/ 128 w 136"/>
                <a:gd name="T53" fmla="*/ 144 h 152"/>
                <a:gd name="T54" fmla="*/ 67 w 136"/>
                <a:gd name="T55" fmla="*/ 81 h 152"/>
                <a:gd name="T56" fmla="*/ 57 w 136"/>
                <a:gd name="T57" fmla="*/ 41 h 152"/>
                <a:gd name="T58" fmla="*/ 115 w 136"/>
                <a:gd name="T59" fmla="*/ 13 h 152"/>
                <a:gd name="T60" fmla="*/ 82 w 136"/>
                <a:gd name="T61" fmla="*/ 72 h 152"/>
                <a:gd name="T62" fmla="*/ 92 w 136"/>
                <a:gd name="T63" fmla="*/ 12 h 152"/>
                <a:gd name="T64" fmla="*/ 65 w 136"/>
                <a:gd name="T65" fmla="*/ 41 h 152"/>
                <a:gd name="T66" fmla="*/ 76 w 136"/>
                <a:gd name="T67" fmla="*/ 60 h 152"/>
                <a:gd name="T68" fmla="*/ 82 w 136"/>
                <a:gd name="T69" fmla="*/ 64 h 152"/>
                <a:gd name="T70" fmla="*/ 112 w 136"/>
                <a:gd name="T71" fmla="*/ 57 h 152"/>
                <a:gd name="T72" fmla="*/ 92 w 136"/>
                <a:gd name="T73" fmla="*/ 12 h 152"/>
                <a:gd name="T74" fmla="*/ 76 w 136"/>
                <a:gd name="T75" fmla="*/ 32 h 152"/>
                <a:gd name="T76" fmla="*/ 91 w 136"/>
                <a:gd name="T77" fmla="*/ 45 h 152"/>
                <a:gd name="T78" fmla="*/ 99 w 136"/>
                <a:gd name="T79" fmla="*/ 49 h 152"/>
                <a:gd name="T80" fmla="*/ 102 w 136"/>
                <a:gd name="T81" fmla="*/ 38 h 152"/>
                <a:gd name="T82" fmla="*/ 99 w 136"/>
                <a:gd name="T83" fmla="*/ 26 h 152"/>
                <a:gd name="T84" fmla="*/ 99 w 136"/>
                <a:gd name="T85" fmla="*/ 4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 h="152">
                  <a:moveTo>
                    <a:pt x="115" y="95"/>
                  </a:moveTo>
                  <a:cubicBezTo>
                    <a:pt x="115" y="87"/>
                    <a:pt x="115" y="87"/>
                    <a:pt x="115" y="87"/>
                  </a:cubicBezTo>
                  <a:cubicBezTo>
                    <a:pt x="54" y="87"/>
                    <a:pt x="54" y="87"/>
                    <a:pt x="54" y="87"/>
                  </a:cubicBezTo>
                  <a:cubicBezTo>
                    <a:pt x="49" y="80"/>
                    <a:pt x="42" y="76"/>
                    <a:pt x="34" y="76"/>
                  </a:cubicBezTo>
                  <a:cubicBezTo>
                    <a:pt x="20" y="76"/>
                    <a:pt x="9" y="88"/>
                    <a:pt x="9" y="101"/>
                  </a:cubicBezTo>
                  <a:cubicBezTo>
                    <a:pt x="9" y="110"/>
                    <a:pt x="13" y="117"/>
                    <a:pt x="19" y="122"/>
                  </a:cubicBezTo>
                  <a:cubicBezTo>
                    <a:pt x="8" y="127"/>
                    <a:pt x="0" y="139"/>
                    <a:pt x="0" y="152"/>
                  </a:cubicBezTo>
                  <a:cubicBezTo>
                    <a:pt x="8" y="152"/>
                    <a:pt x="8" y="152"/>
                    <a:pt x="8" y="152"/>
                  </a:cubicBezTo>
                  <a:cubicBezTo>
                    <a:pt x="8" y="138"/>
                    <a:pt x="20" y="126"/>
                    <a:pt x="34" y="126"/>
                  </a:cubicBezTo>
                  <a:cubicBezTo>
                    <a:pt x="48" y="126"/>
                    <a:pt x="59" y="138"/>
                    <a:pt x="59" y="152"/>
                  </a:cubicBezTo>
                  <a:cubicBezTo>
                    <a:pt x="67" y="152"/>
                    <a:pt x="67" y="152"/>
                    <a:pt x="67" y="152"/>
                  </a:cubicBezTo>
                  <a:cubicBezTo>
                    <a:pt x="67" y="152"/>
                    <a:pt x="67" y="152"/>
                    <a:pt x="67" y="152"/>
                  </a:cubicBezTo>
                  <a:cubicBezTo>
                    <a:pt x="92" y="152"/>
                    <a:pt x="92" y="152"/>
                    <a:pt x="92" y="152"/>
                  </a:cubicBezTo>
                  <a:cubicBezTo>
                    <a:pt x="92" y="144"/>
                    <a:pt x="92" y="144"/>
                    <a:pt x="92" y="144"/>
                  </a:cubicBezTo>
                  <a:cubicBezTo>
                    <a:pt x="83" y="144"/>
                    <a:pt x="83" y="144"/>
                    <a:pt x="83" y="144"/>
                  </a:cubicBezTo>
                  <a:cubicBezTo>
                    <a:pt x="83" y="137"/>
                    <a:pt x="83" y="137"/>
                    <a:pt x="83" y="137"/>
                  </a:cubicBezTo>
                  <a:cubicBezTo>
                    <a:pt x="100" y="137"/>
                    <a:pt x="100" y="137"/>
                    <a:pt x="100" y="137"/>
                  </a:cubicBezTo>
                  <a:cubicBezTo>
                    <a:pt x="100" y="152"/>
                    <a:pt x="100" y="152"/>
                    <a:pt x="100" y="152"/>
                  </a:cubicBezTo>
                  <a:cubicBezTo>
                    <a:pt x="136" y="152"/>
                    <a:pt x="136" y="152"/>
                    <a:pt x="136" y="152"/>
                  </a:cubicBezTo>
                  <a:cubicBezTo>
                    <a:pt x="136" y="95"/>
                    <a:pt x="136" y="95"/>
                    <a:pt x="136" y="95"/>
                  </a:cubicBezTo>
                  <a:lnTo>
                    <a:pt x="115" y="95"/>
                  </a:lnTo>
                  <a:close/>
                  <a:moveTo>
                    <a:pt x="128" y="103"/>
                  </a:moveTo>
                  <a:cubicBezTo>
                    <a:pt x="128" y="110"/>
                    <a:pt x="128" y="110"/>
                    <a:pt x="128" y="110"/>
                  </a:cubicBezTo>
                  <a:cubicBezTo>
                    <a:pt x="115" y="110"/>
                    <a:pt x="115" y="110"/>
                    <a:pt x="115" y="110"/>
                  </a:cubicBezTo>
                  <a:cubicBezTo>
                    <a:pt x="115" y="103"/>
                    <a:pt x="115" y="103"/>
                    <a:pt x="115" y="103"/>
                  </a:cubicBezTo>
                  <a:lnTo>
                    <a:pt x="128" y="103"/>
                  </a:lnTo>
                  <a:close/>
                  <a:moveTo>
                    <a:pt x="128" y="118"/>
                  </a:moveTo>
                  <a:cubicBezTo>
                    <a:pt x="128" y="124"/>
                    <a:pt x="128" y="124"/>
                    <a:pt x="128" y="124"/>
                  </a:cubicBezTo>
                  <a:cubicBezTo>
                    <a:pt x="115" y="124"/>
                    <a:pt x="115" y="124"/>
                    <a:pt x="115" y="124"/>
                  </a:cubicBezTo>
                  <a:cubicBezTo>
                    <a:pt x="115" y="118"/>
                    <a:pt x="115" y="118"/>
                    <a:pt x="115" y="118"/>
                  </a:cubicBezTo>
                  <a:lnTo>
                    <a:pt x="128" y="118"/>
                  </a:lnTo>
                  <a:close/>
                  <a:moveTo>
                    <a:pt x="17" y="101"/>
                  </a:moveTo>
                  <a:cubicBezTo>
                    <a:pt x="17" y="92"/>
                    <a:pt x="24" y="84"/>
                    <a:pt x="34" y="84"/>
                  </a:cubicBezTo>
                  <a:cubicBezTo>
                    <a:pt x="43" y="84"/>
                    <a:pt x="51" y="92"/>
                    <a:pt x="51" y="101"/>
                  </a:cubicBezTo>
                  <a:cubicBezTo>
                    <a:pt x="51" y="111"/>
                    <a:pt x="43" y="118"/>
                    <a:pt x="34" y="118"/>
                  </a:cubicBezTo>
                  <a:cubicBezTo>
                    <a:pt x="24" y="118"/>
                    <a:pt x="17" y="111"/>
                    <a:pt x="17" y="101"/>
                  </a:cubicBezTo>
                  <a:close/>
                  <a:moveTo>
                    <a:pt x="48" y="122"/>
                  </a:moveTo>
                  <a:cubicBezTo>
                    <a:pt x="55" y="117"/>
                    <a:pt x="59" y="110"/>
                    <a:pt x="59" y="101"/>
                  </a:cubicBezTo>
                  <a:cubicBezTo>
                    <a:pt x="59" y="99"/>
                    <a:pt x="58" y="97"/>
                    <a:pt x="58" y="95"/>
                  </a:cubicBezTo>
                  <a:cubicBezTo>
                    <a:pt x="107" y="95"/>
                    <a:pt x="107" y="95"/>
                    <a:pt x="107" y="95"/>
                  </a:cubicBezTo>
                  <a:cubicBezTo>
                    <a:pt x="107" y="129"/>
                    <a:pt x="107" y="129"/>
                    <a:pt x="107" y="129"/>
                  </a:cubicBezTo>
                  <a:cubicBezTo>
                    <a:pt x="59" y="129"/>
                    <a:pt x="59" y="129"/>
                    <a:pt x="59" y="129"/>
                  </a:cubicBezTo>
                  <a:cubicBezTo>
                    <a:pt x="56" y="126"/>
                    <a:pt x="52" y="123"/>
                    <a:pt x="48" y="122"/>
                  </a:cubicBezTo>
                  <a:close/>
                  <a:moveTo>
                    <a:pt x="75" y="144"/>
                  </a:moveTo>
                  <a:cubicBezTo>
                    <a:pt x="66" y="144"/>
                    <a:pt x="66" y="144"/>
                    <a:pt x="66" y="144"/>
                  </a:cubicBezTo>
                  <a:cubicBezTo>
                    <a:pt x="66" y="142"/>
                    <a:pt x="65" y="139"/>
                    <a:pt x="64" y="137"/>
                  </a:cubicBezTo>
                  <a:cubicBezTo>
                    <a:pt x="75" y="137"/>
                    <a:pt x="75" y="137"/>
                    <a:pt x="75" y="137"/>
                  </a:cubicBezTo>
                  <a:lnTo>
                    <a:pt x="75" y="144"/>
                  </a:lnTo>
                  <a:close/>
                  <a:moveTo>
                    <a:pt x="108" y="144"/>
                  </a:moveTo>
                  <a:cubicBezTo>
                    <a:pt x="108" y="137"/>
                    <a:pt x="108" y="137"/>
                    <a:pt x="108" y="137"/>
                  </a:cubicBezTo>
                  <a:cubicBezTo>
                    <a:pt x="115" y="137"/>
                    <a:pt x="115" y="137"/>
                    <a:pt x="115" y="137"/>
                  </a:cubicBezTo>
                  <a:cubicBezTo>
                    <a:pt x="115" y="132"/>
                    <a:pt x="115" y="132"/>
                    <a:pt x="115" y="132"/>
                  </a:cubicBezTo>
                  <a:cubicBezTo>
                    <a:pt x="128" y="132"/>
                    <a:pt x="128" y="132"/>
                    <a:pt x="128" y="132"/>
                  </a:cubicBezTo>
                  <a:cubicBezTo>
                    <a:pt x="128" y="144"/>
                    <a:pt x="128" y="144"/>
                    <a:pt x="128" y="144"/>
                  </a:cubicBezTo>
                  <a:lnTo>
                    <a:pt x="108" y="144"/>
                  </a:lnTo>
                  <a:close/>
                  <a:moveTo>
                    <a:pt x="67" y="81"/>
                  </a:moveTo>
                  <a:cubicBezTo>
                    <a:pt x="68" y="64"/>
                    <a:pt x="68" y="64"/>
                    <a:pt x="68" y="64"/>
                  </a:cubicBezTo>
                  <a:cubicBezTo>
                    <a:pt x="62" y="58"/>
                    <a:pt x="58" y="50"/>
                    <a:pt x="57" y="41"/>
                  </a:cubicBezTo>
                  <a:cubicBezTo>
                    <a:pt x="57" y="32"/>
                    <a:pt x="60" y="23"/>
                    <a:pt x="66" y="16"/>
                  </a:cubicBezTo>
                  <a:cubicBezTo>
                    <a:pt x="79" y="1"/>
                    <a:pt x="101" y="0"/>
                    <a:pt x="115" y="13"/>
                  </a:cubicBezTo>
                  <a:cubicBezTo>
                    <a:pt x="130" y="26"/>
                    <a:pt x="131" y="48"/>
                    <a:pt x="118" y="62"/>
                  </a:cubicBezTo>
                  <a:cubicBezTo>
                    <a:pt x="109" y="72"/>
                    <a:pt x="95" y="76"/>
                    <a:pt x="82" y="72"/>
                  </a:cubicBezTo>
                  <a:lnTo>
                    <a:pt x="67" y="81"/>
                  </a:lnTo>
                  <a:close/>
                  <a:moveTo>
                    <a:pt x="92" y="12"/>
                  </a:moveTo>
                  <a:cubicBezTo>
                    <a:pt x="85" y="12"/>
                    <a:pt x="77" y="15"/>
                    <a:pt x="72" y="21"/>
                  </a:cubicBezTo>
                  <a:cubicBezTo>
                    <a:pt x="67" y="27"/>
                    <a:pt x="65" y="33"/>
                    <a:pt x="65" y="41"/>
                  </a:cubicBezTo>
                  <a:cubicBezTo>
                    <a:pt x="66" y="48"/>
                    <a:pt x="69" y="54"/>
                    <a:pt x="74" y="59"/>
                  </a:cubicBezTo>
                  <a:cubicBezTo>
                    <a:pt x="76" y="60"/>
                    <a:pt x="76" y="60"/>
                    <a:pt x="76" y="60"/>
                  </a:cubicBezTo>
                  <a:cubicBezTo>
                    <a:pt x="76" y="67"/>
                    <a:pt x="76" y="67"/>
                    <a:pt x="76" y="67"/>
                  </a:cubicBezTo>
                  <a:cubicBezTo>
                    <a:pt x="82" y="64"/>
                    <a:pt x="82" y="64"/>
                    <a:pt x="82" y="64"/>
                  </a:cubicBezTo>
                  <a:cubicBezTo>
                    <a:pt x="83" y="64"/>
                    <a:pt x="83" y="64"/>
                    <a:pt x="83" y="64"/>
                  </a:cubicBezTo>
                  <a:cubicBezTo>
                    <a:pt x="94" y="68"/>
                    <a:pt x="105" y="65"/>
                    <a:pt x="112" y="57"/>
                  </a:cubicBezTo>
                  <a:cubicBezTo>
                    <a:pt x="122" y="46"/>
                    <a:pt x="121" y="29"/>
                    <a:pt x="110" y="19"/>
                  </a:cubicBezTo>
                  <a:cubicBezTo>
                    <a:pt x="105" y="14"/>
                    <a:pt x="99" y="12"/>
                    <a:pt x="92" y="12"/>
                  </a:cubicBezTo>
                  <a:close/>
                  <a:moveTo>
                    <a:pt x="86" y="48"/>
                  </a:moveTo>
                  <a:cubicBezTo>
                    <a:pt x="76" y="32"/>
                    <a:pt x="76" y="32"/>
                    <a:pt x="76" y="32"/>
                  </a:cubicBezTo>
                  <a:cubicBezTo>
                    <a:pt x="81" y="29"/>
                    <a:pt x="81" y="29"/>
                    <a:pt x="81" y="29"/>
                  </a:cubicBezTo>
                  <a:cubicBezTo>
                    <a:pt x="91" y="45"/>
                    <a:pt x="91" y="45"/>
                    <a:pt x="91" y="45"/>
                  </a:cubicBezTo>
                  <a:lnTo>
                    <a:pt x="86" y="48"/>
                  </a:lnTo>
                  <a:close/>
                  <a:moveTo>
                    <a:pt x="99" y="49"/>
                  </a:moveTo>
                  <a:cubicBezTo>
                    <a:pt x="95" y="45"/>
                    <a:pt x="95" y="45"/>
                    <a:pt x="95" y="45"/>
                  </a:cubicBezTo>
                  <a:cubicBezTo>
                    <a:pt x="102" y="38"/>
                    <a:pt x="102" y="38"/>
                    <a:pt x="102" y="38"/>
                  </a:cubicBezTo>
                  <a:cubicBezTo>
                    <a:pt x="94" y="30"/>
                    <a:pt x="94" y="30"/>
                    <a:pt x="94" y="30"/>
                  </a:cubicBezTo>
                  <a:cubicBezTo>
                    <a:pt x="99" y="26"/>
                    <a:pt x="99" y="26"/>
                    <a:pt x="99" y="26"/>
                  </a:cubicBezTo>
                  <a:cubicBezTo>
                    <a:pt x="110" y="38"/>
                    <a:pt x="110" y="38"/>
                    <a:pt x="110" y="38"/>
                  </a:cubicBezTo>
                  <a:lnTo>
                    <a:pt x="99" y="4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1" name="TextBox 130"/>
            <p:cNvSpPr txBox="1"/>
            <p:nvPr/>
          </p:nvSpPr>
          <p:spPr>
            <a:xfrm>
              <a:off x="8379176" y="3497262"/>
              <a:ext cx="1667444"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.NET, Java, PHP,</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Node, and Python </a:t>
              </a:r>
            </a:p>
          </p:txBody>
        </p:sp>
      </p:grpSp>
      <p:grpSp>
        <p:nvGrpSpPr>
          <p:cNvPr id="38" name="Group 37"/>
          <p:cNvGrpSpPr/>
          <p:nvPr/>
        </p:nvGrpSpPr>
        <p:grpSpPr>
          <a:xfrm>
            <a:off x="10600173" y="2691344"/>
            <a:ext cx="1157688" cy="1286049"/>
            <a:chOff x="10600173" y="2691344"/>
            <a:chExt cx="1157688" cy="1286049"/>
          </a:xfrm>
        </p:grpSpPr>
        <p:sp>
          <p:nvSpPr>
            <p:cNvPr id="21" name="Freeform 17"/>
            <p:cNvSpPr>
              <a:spLocks noChangeAspect="1" noEditPoints="1"/>
            </p:cNvSpPr>
            <p:nvPr/>
          </p:nvSpPr>
          <p:spPr bwMode="auto">
            <a:xfrm>
              <a:off x="10780157" y="2691344"/>
              <a:ext cx="797720" cy="678657"/>
            </a:xfrm>
            <a:custGeom>
              <a:avLst/>
              <a:gdLst>
                <a:gd name="T0" fmla="*/ 283 w 335"/>
                <a:gd name="T1" fmla="*/ 102 h 285"/>
                <a:gd name="T2" fmla="*/ 335 w 335"/>
                <a:gd name="T3" fmla="*/ 68 h 285"/>
                <a:gd name="T4" fmla="*/ 219 w 335"/>
                <a:gd name="T5" fmla="*/ 0 h 285"/>
                <a:gd name="T6" fmla="*/ 168 w 335"/>
                <a:gd name="T7" fmla="*/ 31 h 285"/>
                <a:gd name="T8" fmla="*/ 116 w 335"/>
                <a:gd name="T9" fmla="*/ 0 h 285"/>
                <a:gd name="T10" fmla="*/ 0 w 335"/>
                <a:gd name="T11" fmla="*/ 68 h 285"/>
                <a:gd name="T12" fmla="*/ 54 w 335"/>
                <a:gd name="T13" fmla="*/ 102 h 285"/>
                <a:gd name="T14" fmla="*/ 4 w 335"/>
                <a:gd name="T15" fmla="*/ 143 h 285"/>
                <a:gd name="T16" fmla="*/ 60 w 335"/>
                <a:gd name="T17" fmla="*/ 178 h 285"/>
                <a:gd name="T18" fmla="*/ 60 w 335"/>
                <a:gd name="T19" fmla="*/ 221 h 285"/>
                <a:gd name="T20" fmla="*/ 168 w 335"/>
                <a:gd name="T21" fmla="*/ 285 h 285"/>
                <a:gd name="T22" fmla="*/ 277 w 335"/>
                <a:gd name="T23" fmla="*/ 221 h 285"/>
                <a:gd name="T24" fmla="*/ 277 w 335"/>
                <a:gd name="T25" fmla="*/ 178 h 285"/>
                <a:gd name="T26" fmla="*/ 335 w 335"/>
                <a:gd name="T27" fmla="*/ 143 h 285"/>
                <a:gd name="T28" fmla="*/ 283 w 335"/>
                <a:gd name="T29" fmla="*/ 102 h 285"/>
                <a:gd name="T30" fmla="*/ 168 w 335"/>
                <a:gd name="T31" fmla="*/ 49 h 285"/>
                <a:gd name="T32" fmla="*/ 254 w 335"/>
                <a:gd name="T33" fmla="*/ 100 h 285"/>
                <a:gd name="T34" fmla="*/ 168 w 335"/>
                <a:gd name="T35" fmla="*/ 150 h 285"/>
                <a:gd name="T36" fmla="*/ 83 w 335"/>
                <a:gd name="T37" fmla="*/ 100 h 285"/>
                <a:gd name="T38" fmla="*/ 168 w 335"/>
                <a:gd name="T39" fmla="*/ 49 h 285"/>
                <a:gd name="T40" fmla="*/ 269 w 335"/>
                <a:gd name="T41" fmla="*/ 109 h 285"/>
                <a:gd name="T42" fmla="*/ 308 w 335"/>
                <a:gd name="T43" fmla="*/ 141 h 285"/>
                <a:gd name="T44" fmla="*/ 221 w 335"/>
                <a:gd name="T45" fmla="*/ 191 h 285"/>
                <a:gd name="T46" fmla="*/ 182 w 335"/>
                <a:gd name="T47" fmla="*/ 160 h 285"/>
                <a:gd name="T48" fmla="*/ 269 w 335"/>
                <a:gd name="T49" fmla="*/ 109 h 285"/>
                <a:gd name="T50" fmla="*/ 219 w 335"/>
                <a:gd name="T51" fmla="*/ 20 h 285"/>
                <a:gd name="T52" fmla="*/ 306 w 335"/>
                <a:gd name="T53" fmla="*/ 68 h 285"/>
                <a:gd name="T54" fmla="*/ 269 w 335"/>
                <a:gd name="T55" fmla="*/ 90 h 285"/>
                <a:gd name="T56" fmla="*/ 184 w 335"/>
                <a:gd name="T57" fmla="*/ 41 h 285"/>
                <a:gd name="T58" fmla="*/ 219 w 335"/>
                <a:gd name="T59" fmla="*/ 20 h 285"/>
                <a:gd name="T60" fmla="*/ 116 w 335"/>
                <a:gd name="T61" fmla="*/ 20 h 285"/>
                <a:gd name="T62" fmla="*/ 153 w 335"/>
                <a:gd name="T63" fmla="*/ 41 h 285"/>
                <a:gd name="T64" fmla="*/ 68 w 335"/>
                <a:gd name="T65" fmla="*/ 90 h 285"/>
                <a:gd name="T66" fmla="*/ 31 w 335"/>
                <a:gd name="T67" fmla="*/ 68 h 285"/>
                <a:gd name="T68" fmla="*/ 116 w 335"/>
                <a:gd name="T69" fmla="*/ 20 h 285"/>
                <a:gd name="T70" fmla="*/ 68 w 335"/>
                <a:gd name="T71" fmla="*/ 109 h 285"/>
                <a:gd name="T72" fmla="*/ 155 w 335"/>
                <a:gd name="T73" fmla="*/ 160 h 285"/>
                <a:gd name="T74" fmla="*/ 110 w 335"/>
                <a:gd name="T75" fmla="*/ 191 h 285"/>
                <a:gd name="T76" fmla="*/ 29 w 335"/>
                <a:gd name="T77" fmla="*/ 141 h 285"/>
                <a:gd name="T78" fmla="*/ 68 w 335"/>
                <a:gd name="T79" fmla="*/ 109 h 285"/>
                <a:gd name="T80" fmla="*/ 75 w 335"/>
                <a:gd name="T81" fmla="*/ 187 h 285"/>
                <a:gd name="T82" fmla="*/ 112 w 335"/>
                <a:gd name="T83" fmla="*/ 211 h 285"/>
                <a:gd name="T84" fmla="*/ 161 w 335"/>
                <a:gd name="T85" fmla="*/ 174 h 285"/>
                <a:gd name="T86" fmla="*/ 161 w 335"/>
                <a:gd name="T87" fmla="*/ 262 h 285"/>
                <a:gd name="T88" fmla="*/ 75 w 335"/>
                <a:gd name="T89" fmla="*/ 211 h 285"/>
                <a:gd name="T90" fmla="*/ 75 w 335"/>
                <a:gd name="T91" fmla="*/ 187 h 285"/>
                <a:gd name="T92" fmla="*/ 261 w 335"/>
                <a:gd name="T93" fmla="*/ 211 h 285"/>
                <a:gd name="T94" fmla="*/ 176 w 335"/>
                <a:gd name="T95" fmla="*/ 262 h 285"/>
                <a:gd name="T96" fmla="*/ 176 w 335"/>
                <a:gd name="T97" fmla="*/ 176 h 285"/>
                <a:gd name="T98" fmla="*/ 219 w 335"/>
                <a:gd name="T99" fmla="*/ 211 h 285"/>
                <a:gd name="T100" fmla="*/ 261 w 335"/>
                <a:gd name="T101" fmla="*/ 185 h 285"/>
                <a:gd name="T102" fmla="*/ 261 w 335"/>
                <a:gd name="T103" fmla="*/ 21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5" h="285">
                  <a:moveTo>
                    <a:pt x="283" y="102"/>
                  </a:moveTo>
                  <a:lnTo>
                    <a:pt x="335" y="68"/>
                  </a:lnTo>
                  <a:lnTo>
                    <a:pt x="219" y="0"/>
                  </a:lnTo>
                  <a:lnTo>
                    <a:pt x="168" y="31"/>
                  </a:lnTo>
                  <a:lnTo>
                    <a:pt x="116" y="0"/>
                  </a:lnTo>
                  <a:lnTo>
                    <a:pt x="0" y="68"/>
                  </a:lnTo>
                  <a:lnTo>
                    <a:pt x="54" y="102"/>
                  </a:lnTo>
                  <a:lnTo>
                    <a:pt x="4" y="143"/>
                  </a:lnTo>
                  <a:lnTo>
                    <a:pt x="60" y="178"/>
                  </a:lnTo>
                  <a:lnTo>
                    <a:pt x="60" y="221"/>
                  </a:lnTo>
                  <a:lnTo>
                    <a:pt x="168" y="285"/>
                  </a:lnTo>
                  <a:lnTo>
                    <a:pt x="277" y="221"/>
                  </a:lnTo>
                  <a:lnTo>
                    <a:pt x="277" y="178"/>
                  </a:lnTo>
                  <a:lnTo>
                    <a:pt x="335" y="143"/>
                  </a:lnTo>
                  <a:lnTo>
                    <a:pt x="283" y="102"/>
                  </a:lnTo>
                  <a:close/>
                  <a:moveTo>
                    <a:pt x="168" y="49"/>
                  </a:moveTo>
                  <a:lnTo>
                    <a:pt x="254" y="100"/>
                  </a:lnTo>
                  <a:lnTo>
                    <a:pt x="168" y="150"/>
                  </a:lnTo>
                  <a:lnTo>
                    <a:pt x="83" y="100"/>
                  </a:lnTo>
                  <a:lnTo>
                    <a:pt x="168" y="49"/>
                  </a:lnTo>
                  <a:close/>
                  <a:moveTo>
                    <a:pt x="269" y="109"/>
                  </a:moveTo>
                  <a:lnTo>
                    <a:pt x="308" y="141"/>
                  </a:lnTo>
                  <a:lnTo>
                    <a:pt x="221" y="191"/>
                  </a:lnTo>
                  <a:lnTo>
                    <a:pt x="182" y="160"/>
                  </a:lnTo>
                  <a:lnTo>
                    <a:pt x="269" y="109"/>
                  </a:lnTo>
                  <a:close/>
                  <a:moveTo>
                    <a:pt x="219" y="20"/>
                  </a:moveTo>
                  <a:lnTo>
                    <a:pt x="306" y="68"/>
                  </a:lnTo>
                  <a:lnTo>
                    <a:pt x="269" y="90"/>
                  </a:lnTo>
                  <a:lnTo>
                    <a:pt x="184" y="41"/>
                  </a:lnTo>
                  <a:lnTo>
                    <a:pt x="219" y="20"/>
                  </a:lnTo>
                  <a:close/>
                  <a:moveTo>
                    <a:pt x="116" y="20"/>
                  </a:moveTo>
                  <a:lnTo>
                    <a:pt x="153" y="41"/>
                  </a:lnTo>
                  <a:lnTo>
                    <a:pt x="68" y="90"/>
                  </a:lnTo>
                  <a:lnTo>
                    <a:pt x="31" y="68"/>
                  </a:lnTo>
                  <a:lnTo>
                    <a:pt x="116" y="20"/>
                  </a:lnTo>
                  <a:close/>
                  <a:moveTo>
                    <a:pt x="68" y="109"/>
                  </a:moveTo>
                  <a:lnTo>
                    <a:pt x="155" y="160"/>
                  </a:lnTo>
                  <a:lnTo>
                    <a:pt x="110" y="191"/>
                  </a:lnTo>
                  <a:lnTo>
                    <a:pt x="29" y="141"/>
                  </a:lnTo>
                  <a:lnTo>
                    <a:pt x="68" y="109"/>
                  </a:lnTo>
                  <a:close/>
                  <a:moveTo>
                    <a:pt x="75" y="187"/>
                  </a:moveTo>
                  <a:lnTo>
                    <a:pt x="112" y="211"/>
                  </a:lnTo>
                  <a:lnTo>
                    <a:pt x="161" y="174"/>
                  </a:lnTo>
                  <a:lnTo>
                    <a:pt x="161" y="262"/>
                  </a:lnTo>
                  <a:lnTo>
                    <a:pt x="75" y="211"/>
                  </a:lnTo>
                  <a:lnTo>
                    <a:pt x="75" y="187"/>
                  </a:lnTo>
                  <a:close/>
                  <a:moveTo>
                    <a:pt x="261" y="211"/>
                  </a:moveTo>
                  <a:lnTo>
                    <a:pt x="176" y="262"/>
                  </a:lnTo>
                  <a:lnTo>
                    <a:pt x="176" y="176"/>
                  </a:lnTo>
                  <a:lnTo>
                    <a:pt x="219" y="211"/>
                  </a:lnTo>
                  <a:lnTo>
                    <a:pt x="261" y="185"/>
                  </a:lnTo>
                  <a:lnTo>
                    <a:pt x="261" y="21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4" name="TextBox 133"/>
            <p:cNvSpPr txBox="1"/>
            <p:nvPr/>
          </p:nvSpPr>
          <p:spPr>
            <a:xfrm>
              <a:off x="10600173" y="3497262"/>
              <a:ext cx="1157688" cy="480131"/>
            </a:xfrm>
            <a:prstGeom prst="rect">
              <a:avLst/>
            </a:prstGeom>
            <a:noFill/>
          </p:spPr>
          <p:txBody>
            <a:bodyPr wrap="none" lIns="91440" tIns="45720" rIns="91440" bIns="45720" rtlCol="0">
              <a:spAutoFit/>
            </a:body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Staging and</a:t>
              </a:r>
              <a:b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br>
              <a:r>
                <a:rPr kumimoji="0" lang="en-US" sz="1400" b="0" i="0" u="none" strike="noStrike" kern="0" cap="none" spc="0" normalizeH="0" baseline="0" noProof="0" dirty="0">
                  <a:ln>
                    <a:noFill/>
                  </a:ln>
                  <a:gradFill>
                    <a:gsLst>
                      <a:gs pos="0">
                        <a:srgbClr val="FFFFFF"/>
                      </a:gs>
                      <a:gs pos="100000">
                        <a:srgbClr val="FFFFFF"/>
                      </a:gs>
                    </a:gsLst>
                    <a:lin ang="5400000" scaled="1"/>
                  </a:gradFill>
                  <a:effectLst/>
                  <a:uLnTx/>
                  <a:uFillTx/>
                </a:rPr>
                <a:t>deployment</a:t>
              </a:r>
            </a:p>
          </p:txBody>
        </p:sp>
      </p:grpSp>
    </p:spTree>
    <p:extLst>
      <p:ext uri="{BB962C8B-B14F-4D97-AF65-F5344CB8AC3E}">
        <p14:creationId xmlns:p14="http://schemas.microsoft.com/office/powerpoint/2010/main" val="40057823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35" presetClass="path" presetSubtype="0" decel="100000" fill="hold" nodeType="withEffect">
                                  <p:stCondLst>
                                    <p:cond delay="200"/>
                                  </p:stCondLst>
                                  <p:childTnLst>
                                    <p:animMotion origin="layout" path="M 2.77556E-17 -3.7037E-6 L 2.77556E-17 0.02616 " pathEditMode="relative" rAng="0" ptsTypes="AA">
                                      <p:cBhvr>
                                        <p:cTn id="9" dur="500" spd="-100000" fill="hold"/>
                                        <p:tgtEl>
                                          <p:spTgt spid="29"/>
                                        </p:tgtEl>
                                        <p:attrNameLst>
                                          <p:attrName>ppt_x</p:attrName>
                                          <p:attrName>ppt_y</p:attrName>
                                        </p:attrNameLst>
                                      </p:cBhvr>
                                      <p:rCtr x="0" y="1296"/>
                                    </p:animMotion>
                                  </p:childTnLst>
                                </p:cTn>
                              </p:par>
                              <p:par>
                                <p:cTn id="10" presetID="10" presetClass="entr" presetSubtype="0" fill="hold" nodeType="withEffect">
                                  <p:stCondLst>
                                    <p:cond delay="30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par>
                                <p:cTn id="13" presetID="35" presetClass="path" presetSubtype="0" decel="100000" fill="hold" nodeType="withEffect">
                                  <p:stCondLst>
                                    <p:cond delay="300"/>
                                  </p:stCondLst>
                                  <p:childTnLst>
                                    <p:animMotion origin="layout" path="M 2.77556E-17 -3.7037E-6 L 2.77556E-17 0.02616 " pathEditMode="relative" rAng="0" ptsTypes="AA">
                                      <p:cBhvr>
                                        <p:cTn id="14" dur="500" spd="-100000" fill="hold"/>
                                        <p:tgtEl>
                                          <p:spTgt spid="32"/>
                                        </p:tgtEl>
                                        <p:attrNameLst>
                                          <p:attrName>ppt_x</p:attrName>
                                          <p:attrName>ppt_y</p:attrName>
                                        </p:attrNameLst>
                                      </p:cBhvr>
                                      <p:rCtr x="0" y="1296"/>
                                    </p:animMotion>
                                  </p:childTnLst>
                                </p:cTn>
                              </p:par>
                              <p:par>
                                <p:cTn id="15" presetID="10" presetClass="entr" presetSubtype="0" fill="hold" nodeType="withEffect">
                                  <p:stCondLst>
                                    <p:cond delay="40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par>
                                <p:cTn id="18" presetID="35" presetClass="path" presetSubtype="0" decel="100000" fill="hold" nodeType="withEffect">
                                  <p:stCondLst>
                                    <p:cond delay="400"/>
                                  </p:stCondLst>
                                  <p:childTnLst>
                                    <p:animMotion origin="layout" path="M 2.77556E-17 -3.7037E-6 L 2.77556E-17 0.02616 " pathEditMode="relative" rAng="0" ptsTypes="AA">
                                      <p:cBhvr>
                                        <p:cTn id="19" dur="500" spd="-100000" fill="hold"/>
                                        <p:tgtEl>
                                          <p:spTgt spid="30"/>
                                        </p:tgtEl>
                                        <p:attrNameLst>
                                          <p:attrName>ppt_x</p:attrName>
                                          <p:attrName>ppt_y</p:attrName>
                                        </p:attrNameLst>
                                      </p:cBhvr>
                                      <p:rCtr x="0" y="1296"/>
                                    </p:animMotion>
                                  </p:childTnLst>
                                </p:cTn>
                              </p:par>
                              <p:par>
                                <p:cTn id="20" presetID="10" presetClass="entr" presetSubtype="0" fill="hold" nodeType="withEffect">
                                  <p:stCondLst>
                                    <p:cond delay="5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35" presetClass="path" presetSubtype="0" decel="100000" fill="hold" nodeType="withEffect">
                                  <p:stCondLst>
                                    <p:cond delay="500"/>
                                  </p:stCondLst>
                                  <p:childTnLst>
                                    <p:animMotion origin="layout" path="M 2.77556E-17 -3.7037E-6 L 2.77556E-17 0.02616 " pathEditMode="relative" rAng="0" ptsTypes="AA">
                                      <p:cBhvr>
                                        <p:cTn id="24" dur="500" spd="-100000" fill="hold"/>
                                        <p:tgtEl>
                                          <p:spTgt spid="31"/>
                                        </p:tgtEl>
                                        <p:attrNameLst>
                                          <p:attrName>ppt_x</p:attrName>
                                          <p:attrName>ppt_y</p:attrName>
                                        </p:attrNameLst>
                                      </p:cBhvr>
                                      <p:rCtr x="0" y="1296"/>
                                    </p:animMotion>
                                  </p:childTnLst>
                                </p:cTn>
                              </p:par>
                              <p:par>
                                <p:cTn id="25" presetID="10" presetClass="entr" presetSubtype="0" fill="hold" nodeType="withEffect">
                                  <p:stCondLst>
                                    <p:cond delay="60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35" presetClass="path" presetSubtype="0" decel="100000" fill="hold" nodeType="withEffect">
                                  <p:stCondLst>
                                    <p:cond delay="600"/>
                                  </p:stCondLst>
                                  <p:childTnLst>
                                    <p:animMotion origin="layout" path="M 2.77556E-17 -3.7037E-6 L 2.77556E-17 0.02616 " pathEditMode="relative" rAng="0" ptsTypes="AA">
                                      <p:cBhvr>
                                        <p:cTn id="29" dur="500" spd="-100000" fill="hold"/>
                                        <p:tgtEl>
                                          <p:spTgt spid="33"/>
                                        </p:tgtEl>
                                        <p:attrNameLst>
                                          <p:attrName>ppt_x</p:attrName>
                                          <p:attrName>ppt_y</p:attrName>
                                        </p:attrNameLst>
                                      </p:cBhvr>
                                      <p:rCtr x="0" y="1296"/>
                                    </p:animMotion>
                                  </p:childTnLst>
                                </p:cTn>
                              </p:par>
                              <p:par>
                                <p:cTn id="30" presetID="10" presetClass="entr" presetSubtype="0" fill="hold" nodeType="withEffect">
                                  <p:stCondLst>
                                    <p:cond delay="70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par>
                                <p:cTn id="33" presetID="35" presetClass="path" presetSubtype="0" decel="100000" fill="hold" nodeType="withEffect">
                                  <p:stCondLst>
                                    <p:cond delay="700"/>
                                  </p:stCondLst>
                                  <p:childTnLst>
                                    <p:animMotion origin="layout" path="M 2.77556E-17 -3.7037E-6 L 2.77556E-17 0.02616 " pathEditMode="relative" rAng="0" ptsTypes="AA">
                                      <p:cBhvr>
                                        <p:cTn id="34" dur="500" spd="-100000" fill="hold"/>
                                        <p:tgtEl>
                                          <p:spTgt spid="34"/>
                                        </p:tgtEl>
                                        <p:attrNameLst>
                                          <p:attrName>ppt_x</p:attrName>
                                          <p:attrName>ppt_y</p:attrName>
                                        </p:attrNameLst>
                                      </p:cBhvr>
                                      <p:rCtr x="0" y="1296"/>
                                    </p:animMotion>
                                  </p:childTnLst>
                                </p:cTn>
                              </p:par>
                              <p:par>
                                <p:cTn id="35" presetID="10" presetClass="entr" presetSubtype="0" fill="hold" nodeType="withEffect">
                                  <p:stCondLst>
                                    <p:cond delay="80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35" presetClass="path" presetSubtype="0" decel="100000" fill="hold" nodeType="withEffect">
                                  <p:stCondLst>
                                    <p:cond delay="800"/>
                                  </p:stCondLst>
                                  <p:childTnLst>
                                    <p:animMotion origin="layout" path="M 2.77556E-17 -3.7037E-6 L 2.77556E-17 0.02616 " pathEditMode="relative" rAng="0" ptsTypes="AA">
                                      <p:cBhvr>
                                        <p:cTn id="39" dur="500" spd="-100000" fill="hold"/>
                                        <p:tgtEl>
                                          <p:spTgt spid="35"/>
                                        </p:tgtEl>
                                        <p:attrNameLst>
                                          <p:attrName>ppt_x</p:attrName>
                                          <p:attrName>ppt_y</p:attrName>
                                        </p:attrNameLst>
                                      </p:cBhvr>
                                      <p:rCtr x="0" y="1296"/>
                                    </p:animMotion>
                                  </p:childTnLst>
                                </p:cTn>
                              </p:par>
                              <p:par>
                                <p:cTn id="40" presetID="10" presetClass="entr" presetSubtype="0" fill="hold" nodeType="withEffect">
                                  <p:stCondLst>
                                    <p:cond delay="900"/>
                                  </p:stCondLst>
                                  <p:childTnLst>
                                    <p:set>
                                      <p:cBhvr>
                                        <p:cTn id="41" dur="1" fill="hold">
                                          <p:stCondLst>
                                            <p:cond delay="0"/>
                                          </p:stCondLst>
                                        </p:cTn>
                                        <p:tgtEl>
                                          <p:spTgt spid="36"/>
                                        </p:tgtEl>
                                        <p:attrNameLst>
                                          <p:attrName>style.visibility</p:attrName>
                                        </p:attrNameLst>
                                      </p:cBhvr>
                                      <p:to>
                                        <p:strVal val="visible"/>
                                      </p:to>
                                    </p:set>
                                    <p:animEffect transition="in" filter="fade">
                                      <p:cBhvr>
                                        <p:cTn id="42" dur="500"/>
                                        <p:tgtEl>
                                          <p:spTgt spid="36"/>
                                        </p:tgtEl>
                                      </p:cBhvr>
                                    </p:animEffect>
                                  </p:childTnLst>
                                </p:cTn>
                              </p:par>
                              <p:par>
                                <p:cTn id="43" presetID="35" presetClass="path" presetSubtype="0" decel="100000" fill="hold" nodeType="withEffect">
                                  <p:stCondLst>
                                    <p:cond delay="900"/>
                                  </p:stCondLst>
                                  <p:childTnLst>
                                    <p:animMotion origin="layout" path="M 2.77556E-17 -3.7037E-6 L 2.77556E-17 0.02616 " pathEditMode="relative" rAng="0" ptsTypes="AA">
                                      <p:cBhvr>
                                        <p:cTn id="44" dur="500" spd="-100000" fill="hold"/>
                                        <p:tgtEl>
                                          <p:spTgt spid="36"/>
                                        </p:tgtEl>
                                        <p:attrNameLst>
                                          <p:attrName>ppt_x</p:attrName>
                                          <p:attrName>ppt_y</p:attrName>
                                        </p:attrNameLst>
                                      </p:cBhvr>
                                      <p:rCtr x="0" y="1296"/>
                                    </p:animMotion>
                                  </p:childTnLst>
                                </p:cTn>
                              </p:par>
                              <p:par>
                                <p:cTn id="45" presetID="10" presetClass="entr" presetSubtype="0" fill="hold" nodeType="withEffect">
                                  <p:stCondLst>
                                    <p:cond delay="10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35" presetClass="path" presetSubtype="0" decel="100000" fill="hold" nodeType="withEffect">
                                  <p:stCondLst>
                                    <p:cond delay="1000"/>
                                  </p:stCondLst>
                                  <p:childTnLst>
                                    <p:animMotion origin="layout" path="M 2.77556E-17 -3.7037E-6 L 2.77556E-17 0.02616 " pathEditMode="relative" rAng="0" ptsTypes="AA">
                                      <p:cBhvr>
                                        <p:cTn id="49" dur="500" spd="-100000" fill="hold"/>
                                        <p:tgtEl>
                                          <p:spTgt spid="37"/>
                                        </p:tgtEl>
                                        <p:attrNameLst>
                                          <p:attrName>ppt_x</p:attrName>
                                          <p:attrName>ppt_y</p:attrName>
                                        </p:attrNameLst>
                                      </p:cBhvr>
                                      <p:rCtr x="0" y="1296"/>
                                    </p:animMotion>
                                  </p:childTnLst>
                                </p:cTn>
                              </p:par>
                              <p:par>
                                <p:cTn id="50" presetID="10" presetClass="entr" presetSubtype="0" fill="hold" nodeType="withEffect">
                                  <p:stCondLst>
                                    <p:cond delay="1100"/>
                                  </p:stCondLst>
                                  <p:childTnLst>
                                    <p:set>
                                      <p:cBhvr>
                                        <p:cTn id="51" dur="1" fill="hold">
                                          <p:stCondLst>
                                            <p:cond delay="0"/>
                                          </p:stCondLst>
                                        </p:cTn>
                                        <p:tgtEl>
                                          <p:spTgt spid="38"/>
                                        </p:tgtEl>
                                        <p:attrNameLst>
                                          <p:attrName>style.visibility</p:attrName>
                                        </p:attrNameLst>
                                      </p:cBhvr>
                                      <p:to>
                                        <p:strVal val="visible"/>
                                      </p:to>
                                    </p:set>
                                    <p:animEffect transition="in" filter="fade">
                                      <p:cBhvr>
                                        <p:cTn id="52" dur="500"/>
                                        <p:tgtEl>
                                          <p:spTgt spid="38"/>
                                        </p:tgtEl>
                                      </p:cBhvr>
                                    </p:animEffect>
                                  </p:childTnLst>
                                </p:cTn>
                              </p:par>
                              <p:par>
                                <p:cTn id="53" presetID="35" presetClass="path" presetSubtype="0" decel="100000" fill="hold" nodeType="withEffect">
                                  <p:stCondLst>
                                    <p:cond delay="1100"/>
                                  </p:stCondLst>
                                  <p:childTnLst>
                                    <p:animMotion origin="layout" path="M 2.77556E-17 -3.7037E-6 L 2.77556E-17 0.02616 " pathEditMode="relative" rAng="0" ptsTypes="AA">
                                      <p:cBhvr>
                                        <p:cTn id="54" dur="500" spd="-100000" fill="hold"/>
                                        <p:tgtEl>
                                          <p:spTgt spid="38"/>
                                        </p:tgtEl>
                                        <p:attrNameLst>
                                          <p:attrName>ppt_x</p:attrName>
                                          <p:attrName>ppt_y</p:attrName>
                                        </p:attrNameLst>
                                      </p:cBhvr>
                                      <p:rCtr x="0" y="1296"/>
                                    </p:animMotion>
                                  </p:childTnLst>
                                </p:cTn>
                              </p:par>
                              <p:par>
                                <p:cTn id="55" presetID="10" presetClass="entr" presetSubtype="0" fill="hold" nodeType="withEffect">
                                  <p:stCondLst>
                                    <p:cond delay="1200"/>
                                  </p:stCondLst>
                                  <p:childTnLst>
                                    <p:set>
                                      <p:cBhvr>
                                        <p:cTn id="56" dur="1" fill="hold">
                                          <p:stCondLst>
                                            <p:cond delay="0"/>
                                          </p:stCondLst>
                                        </p:cTn>
                                        <p:tgtEl>
                                          <p:spTgt spid="40"/>
                                        </p:tgtEl>
                                        <p:attrNameLst>
                                          <p:attrName>style.visibility</p:attrName>
                                        </p:attrNameLst>
                                      </p:cBhvr>
                                      <p:to>
                                        <p:strVal val="visible"/>
                                      </p:to>
                                    </p:set>
                                    <p:animEffect transition="in" filter="fade">
                                      <p:cBhvr>
                                        <p:cTn id="57" dur="500"/>
                                        <p:tgtEl>
                                          <p:spTgt spid="40"/>
                                        </p:tgtEl>
                                      </p:cBhvr>
                                    </p:animEffect>
                                  </p:childTnLst>
                                </p:cTn>
                              </p:par>
                              <p:par>
                                <p:cTn id="58" presetID="35" presetClass="path" presetSubtype="0" decel="100000" fill="hold" nodeType="withEffect">
                                  <p:stCondLst>
                                    <p:cond delay="1200"/>
                                  </p:stCondLst>
                                  <p:childTnLst>
                                    <p:animMotion origin="layout" path="M 2.77556E-17 -3.7037E-6 L 2.77556E-17 0.02616 " pathEditMode="relative" rAng="0" ptsTypes="AA">
                                      <p:cBhvr>
                                        <p:cTn id="59" dur="500" spd="-100000" fill="hold"/>
                                        <p:tgtEl>
                                          <p:spTgt spid="40"/>
                                        </p:tgtEl>
                                        <p:attrNameLst>
                                          <p:attrName>ppt_x</p:attrName>
                                          <p:attrName>ppt_y</p:attrName>
                                        </p:attrNameLst>
                                      </p:cBhvr>
                                      <p:rCtr x="0" y="1296"/>
                                    </p:animMotion>
                                  </p:childTnLst>
                                </p:cTn>
                              </p:par>
                              <p:par>
                                <p:cTn id="60" presetID="10" presetClass="entr" presetSubtype="0" fill="hold" nodeType="withEffect">
                                  <p:stCondLst>
                                    <p:cond delay="130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500"/>
                                        <p:tgtEl>
                                          <p:spTgt spid="39"/>
                                        </p:tgtEl>
                                      </p:cBhvr>
                                    </p:animEffect>
                                  </p:childTnLst>
                                </p:cTn>
                              </p:par>
                              <p:par>
                                <p:cTn id="63" presetID="35" presetClass="path" presetSubtype="0" decel="100000" fill="hold" nodeType="withEffect">
                                  <p:stCondLst>
                                    <p:cond delay="1300"/>
                                  </p:stCondLst>
                                  <p:childTnLst>
                                    <p:animMotion origin="layout" path="M 2.77556E-17 -3.7037E-6 L 2.77556E-17 0.02616 " pathEditMode="relative" rAng="0" ptsTypes="AA">
                                      <p:cBhvr>
                                        <p:cTn id="64" dur="500" spd="-100000" fill="hold"/>
                                        <p:tgtEl>
                                          <p:spTgt spid="39"/>
                                        </p:tgtEl>
                                        <p:attrNameLst>
                                          <p:attrName>ppt_x</p:attrName>
                                          <p:attrName>ppt_y</p:attrName>
                                        </p:attrNameLst>
                                      </p:cBhvr>
                                      <p:rCtr x="0" y="12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2"/>
          <p:cNvSpPr/>
          <p:nvPr/>
        </p:nvSpPr>
        <p:spPr bwMode="auto">
          <a:xfrm>
            <a:off x="2103553" y="2029451"/>
            <a:ext cx="8174792" cy="3989278"/>
          </a:xfrm>
          <a:prstGeom prst="roundRect">
            <a:avLst>
              <a:gd name="adj" fmla="val 4889"/>
            </a:avLst>
          </a:prstGeom>
          <a:solidFill>
            <a:srgbClr val="0078D7">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03" tIns="146241" rIns="182803" bIns="146241" numCol="1" spcCol="0" rtlCol="0" fromWordArt="0" anchor="t" anchorCtr="0" forceAA="0" compatLnSpc="1">
            <a:prstTxWarp prst="textNoShape">
              <a:avLst/>
            </a:prstTxWarp>
            <a:noAutofit/>
          </a:bodyPr>
          <a:lstStyle/>
          <a:p>
            <a:pPr marL="0" marR="0" lvl="0" indent="0" defTabSz="93203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6038631" y="3805074"/>
            <a:ext cx="462445" cy="272342"/>
            <a:chOff x="4924540" y="2915646"/>
            <a:chExt cx="462708" cy="272496"/>
          </a:xfrm>
          <a:solidFill>
            <a:srgbClr val="FFFFFF"/>
          </a:solidFill>
        </p:grpSpPr>
        <p:sp>
          <p:nvSpPr>
            <p:cNvPr id="18" name="Rectangle 17"/>
            <p:cNvSpPr/>
            <p:nvPr/>
          </p:nvSpPr>
          <p:spPr bwMode="auto">
            <a:xfrm>
              <a:off x="4924540" y="2915646"/>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p:cNvSpPr/>
            <p:nvPr/>
          </p:nvSpPr>
          <p:spPr bwMode="auto">
            <a:xfrm>
              <a:off x="4924540" y="3102933"/>
              <a:ext cx="462708" cy="85209"/>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776" tIns="146219" rIns="182776" bIns="146219" numCol="1" spcCol="0" rtlCol="0" fromWordArt="0" anchor="t" anchorCtr="0" forceAA="0" compatLnSpc="1">
              <a:prstTxWarp prst="textNoShape">
                <a:avLst/>
              </a:prstTxWarp>
              <a:noAutofit/>
            </a:bodyPr>
            <a:lstStyle/>
            <a:p>
              <a:pPr marL="0" marR="0" lvl="0" indent="0" algn="ctr" defTabSz="931854"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20" name="Picture 1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76629" y="2557732"/>
            <a:ext cx="2879559" cy="2869047"/>
          </a:xfrm>
          <a:prstGeom prst="rect">
            <a:avLst/>
          </a:prstGeom>
        </p:spPr>
      </p:pic>
      <p:grpSp>
        <p:nvGrpSpPr>
          <p:cNvPr id="21" name="Group 20"/>
          <p:cNvGrpSpPr/>
          <p:nvPr/>
        </p:nvGrpSpPr>
        <p:grpSpPr>
          <a:xfrm>
            <a:off x="7056082" y="2216057"/>
            <a:ext cx="2587807" cy="3543779"/>
            <a:chOff x="6325445" y="2030785"/>
            <a:chExt cx="2588909" cy="3545288"/>
          </a:xfrm>
        </p:grpSpPr>
        <p:pic>
          <p:nvPicPr>
            <p:cNvPr id="22" name="Picture 21"/>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362846" y="4868862"/>
              <a:ext cx="434875" cy="434876"/>
            </a:xfrm>
            <a:prstGeom prst="flowChartOffpageConnector">
              <a:avLst/>
            </a:prstGeom>
            <a:noFill/>
          </p:spPr>
        </p:pic>
        <p:pic>
          <p:nvPicPr>
            <p:cNvPr id="23" name="Picture 22"/>
            <p:cNvPicPr>
              <a:picLocks noChangeAspect="1"/>
            </p:cNvPicPr>
            <p:nvPr/>
          </p:nvPicPr>
          <p:blipFill>
            <a:blip r:embed="rId5"/>
            <a:stretch>
              <a:fillRect/>
            </a:stretch>
          </p:blipFill>
          <p:spPr>
            <a:xfrm>
              <a:off x="6348445" y="2377802"/>
              <a:ext cx="473304" cy="462268"/>
            </a:xfrm>
            <a:prstGeom prst="rect">
              <a:avLst/>
            </a:prstGeom>
          </p:spPr>
        </p:pic>
        <p:pic>
          <p:nvPicPr>
            <p:cNvPr id="24" name="Picture 23"/>
            <p:cNvPicPr>
              <a:picLocks noChangeAspect="1"/>
            </p:cNvPicPr>
            <p:nvPr/>
          </p:nvPicPr>
          <p:blipFill>
            <a:blip r:embed="rId6"/>
            <a:stretch>
              <a:fillRect/>
            </a:stretch>
          </p:blipFill>
          <p:spPr>
            <a:xfrm>
              <a:off x="6325445" y="3961154"/>
              <a:ext cx="519305" cy="518725"/>
            </a:xfrm>
            <a:prstGeom prst="rect">
              <a:avLst/>
            </a:prstGeom>
          </p:spPr>
        </p:pic>
        <p:pic>
          <p:nvPicPr>
            <p:cNvPr id="25" name="Picture 24"/>
            <p:cNvPicPr>
              <a:picLocks noChangeAspect="1"/>
            </p:cNvPicPr>
            <p:nvPr/>
          </p:nvPicPr>
          <p:blipFill>
            <a:blip r:embed="rId7"/>
            <a:stretch>
              <a:fillRect/>
            </a:stretch>
          </p:blipFill>
          <p:spPr>
            <a:xfrm>
              <a:off x="6402625" y="3138601"/>
              <a:ext cx="364944" cy="524022"/>
            </a:xfrm>
            <a:prstGeom prst="rect">
              <a:avLst/>
            </a:prstGeom>
          </p:spPr>
        </p:pic>
        <p:sp>
          <p:nvSpPr>
            <p:cNvPr id="26" name="TextBox 25"/>
            <p:cNvSpPr txBox="1"/>
            <p:nvPr/>
          </p:nvSpPr>
          <p:spPr>
            <a:xfrm>
              <a:off x="6827873" y="2030785"/>
              <a:ext cx="2086481" cy="3545288"/>
            </a:xfrm>
            <a:prstGeom prst="rect">
              <a:avLst/>
            </a:prstGeom>
            <a:noFill/>
          </p:spPr>
          <p:txBody>
            <a:bodyPr wrap="none" lIns="182803" tIns="146241" rIns="182803" bIns="146241" rtlCol="0">
              <a:spAutoFit/>
            </a:bodyPr>
            <a:lstStyle/>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Web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Mobile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Logic apps</a:t>
              </a:r>
            </a:p>
            <a:p>
              <a:pPr marL="0" marR="0" lvl="0" indent="0" defTabSz="932302" eaLnBrk="1" fontAlgn="auto" latinLnBrk="0" hangingPunct="1">
                <a:lnSpc>
                  <a:spcPct val="20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7434">
                        <a:srgbClr val="FFFFFF"/>
                      </a:gs>
                      <a:gs pos="58407">
                        <a:srgbClr val="FFFFFF"/>
                      </a:gs>
                    </a:gsLst>
                    <a:lin ang="5400000" scaled="0"/>
                  </a:gradFill>
                  <a:effectLst/>
                  <a:uLnTx/>
                  <a:uFillTx/>
                  <a:ea typeface="MS PGothic" panose="020B0600070205080204" pitchFamily="34" charset="-128"/>
                </a:rPr>
                <a:t>API apps</a:t>
              </a:r>
            </a:p>
          </p:txBody>
        </p:sp>
      </p:grpSp>
      <p:sp>
        <p:nvSpPr>
          <p:cNvPr id="32" name="Title 2"/>
          <p:cNvSpPr txBox="1">
            <a:spLocks/>
          </p:cNvSpPr>
          <p:nvPr/>
        </p:nvSpPr>
        <p:spPr>
          <a:xfrm>
            <a:off x="529971" y="449128"/>
            <a:ext cx="11305918" cy="917054"/>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913794" rtl="0" eaLnBrk="1" fontAlgn="auto" latinLnBrk="0" hangingPunct="1">
              <a:lnSpc>
                <a:spcPct val="100000"/>
              </a:lnSpc>
              <a:spcBef>
                <a:spcPct val="0"/>
              </a:spcBef>
              <a:spcAft>
                <a:spcPts val="600"/>
              </a:spcAft>
              <a:buClrTx/>
              <a:buSzTx/>
              <a:buFontTx/>
              <a:buNone/>
              <a:tabLst/>
              <a:defRPr/>
            </a:pPr>
            <a:r>
              <a:rPr kumimoji="0" lang="en-US" sz="4798" b="0" i="0" u="none" strike="noStrike" kern="1200" cap="none" spc="0" normalizeH="0" baseline="0" noProof="0" dirty="0">
                <a:ln>
                  <a:noFill/>
                </a:ln>
                <a:solidFill>
                  <a:schemeClr val="tx1"/>
                </a:solidFill>
                <a:effectLst/>
                <a:uLnTx/>
                <a:uFillTx/>
                <a:latin typeface="Segoe UI Light"/>
                <a:ea typeface="+mj-ea"/>
                <a:cs typeface="+mj-cs"/>
              </a:rPr>
              <a:t>Azure App Service</a:t>
            </a:r>
            <a:br>
              <a:rPr kumimoji="0" lang="en-US" sz="4798" b="0" i="0" u="none" strike="noStrike" kern="1200" cap="none" spc="0" normalizeH="0" baseline="0" noProof="0" dirty="0">
                <a:ln>
                  <a:noFill/>
                </a:ln>
                <a:solidFill>
                  <a:schemeClr val="tx1"/>
                </a:solidFill>
                <a:effectLst/>
                <a:uLnTx/>
                <a:uFillTx/>
                <a:latin typeface="Segoe UI Light"/>
                <a:ea typeface="+mj-ea"/>
                <a:cs typeface="+mj-cs"/>
              </a:rPr>
            </a:br>
            <a:r>
              <a:rPr kumimoji="0" lang="en-US" sz="35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rPr>
              <a:t>Build and scale great w</a:t>
            </a:r>
            <a:r>
              <a:rPr kumimoji="0" lang="en-US" sz="3598" b="0" i="0" u="none" strike="noStrike" kern="1200" cap="none" spc="0" normalizeH="0" baseline="0" noProof="0" dirty="0" err="1">
                <a:ln>
                  <a:noFill/>
                </a:ln>
                <a:gradFill>
                  <a:gsLst>
                    <a:gs pos="100000">
                      <a:schemeClr val="tx2"/>
                    </a:gs>
                    <a:gs pos="0">
                      <a:schemeClr val="tx2"/>
                    </a:gs>
                  </a:gsLst>
                  <a:lin ang="5400000" scaled="1"/>
                </a:gradFill>
                <a:effectLst/>
                <a:uLnTx/>
                <a:uFillTx/>
                <a:latin typeface="Segoe UI Light"/>
                <a:ea typeface="+mj-ea"/>
                <a:cs typeface="+mj-cs"/>
              </a:rPr>
              <a:t>eb</a:t>
            </a:r>
            <a:r>
              <a:rPr kumimoji="0" lang="en-US" sz="35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rPr>
              <a:t> and mobile apps</a:t>
            </a:r>
            <a:endParaRPr kumimoji="0" lang="en-US" sz="1398" b="0" i="0" u="none" strike="noStrike" kern="1200" cap="none" spc="0" normalizeH="0" baseline="0" noProof="0" dirty="0">
              <a:ln>
                <a:noFill/>
              </a:ln>
              <a:gradFill>
                <a:gsLst>
                  <a:gs pos="100000">
                    <a:schemeClr val="tx2"/>
                  </a:gs>
                  <a:gs pos="0">
                    <a:schemeClr val="tx2"/>
                  </a:gs>
                </a:gsLst>
                <a:lin ang="5400000" scaled="1"/>
              </a:gradFill>
              <a:effectLst/>
              <a:uLnTx/>
              <a:uFillTx/>
              <a:latin typeface="Segoe UI Light"/>
              <a:ea typeface="+mj-ea"/>
              <a:cs typeface="+mj-cs"/>
            </a:endParaRPr>
          </a:p>
        </p:txBody>
      </p:sp>
    </p:spTree>
    <p:extLst>
      <p:ext uri="{BB962C8B-B14F-4D97-AF65-F5344CB8AC3E}">
        <p14:creationId xmlns:p14="http://schemas.microsoft.com/office/powerpoint/2010/main" val="27925338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2" grpId="0"/>
    </p:bldLst>
  </p:timing>
</p:sld>
</file>

<file path=ppt/theme/theme1.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63611EB3-9A97-4D4F-B762-41E80201E286}"/>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010D9A64-1D32-41D6-8220-BE29D3027D94}"/>
    </a:ext>
  </a:extLst>
</a:theme>
</file>

<file path=ppt/theme/theme3.xml><?xml version="1.0" encoding="utf-8"?>
<a:theme xmlns:a="http://schemas.openxmlformats.org/drawingml/2006/main" name="1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_v02.potx" id="{6D265718-F71C-45FC-85DF-CBD805DB0B02}" vid="{792B4888-C2F9-45FC-AD5D-E824DE8783D2}"/>
    </a:ext>
  </a:extLst>
</a:theme>
</file>

<file path=ppt/theme/theme4.xml><?xml version="1.0" encoding="utf-8"?>
<a:theme xmlns:a="http://schemas.openxmlformats.org/drawingml/2006/main" name="2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5.xml><?xml version="1.0" encoding="utf-8"?>
<a:theme xmlns:a="http://schemas.openxmlformats.org/drawingml/2006/main" name="3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EF_2016_16x9_Template.potx" id="{6F30CEFF-F50E-40BF-A940-626D9DAB7388}" vid="{54660BE7-FAAC-478F-8C28-F8D5586CEB39}"/>
    </a:ext>
  </a:extLst>
</a:theme>
</file>

<file path=ppt/theme/theme6.xml><?xml version="1.0" encoding="utf-8"?>
<a:theme xmlns:a="http://schemas.openxmlformats.org/drawingml/2006/main" name="3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7.xml><?xml version="1.0" encoding="utf-8"?>
<a:theme xmlns:a="http://schemas.openxmlformats.org/drawingml/2006/main" name="4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6_16x9_Template.potx" id="{61D5EBA6-A23E-492C-8A07-E4BCB14E768B}" vid="{2C5385DD-25CC-4B4A-8E83-9D91F0EF820F}"/>
    </a:ext>
  </a:extLst>
</a:theme>
</file>

<file path=ppt/theme/theme8.xml><?xml version="1.0" encoding="utf-8"?>
<a:theme xmlns:a="http://schemas.openxmlformats.org/drawingml/2006/main" name="1_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Georgia World Congress Center</TermName>
          <TermId xmlns="http://schemas.microsoft.com/office/infopath/2007/PartnerControls">ea0ece34-59a6-4d43-8d9e-d0f9e2a2f1ce</TermId>
        </TermInfo>
      </Terms>
    </d12e2661e9634d9aa98bbb375f31aced>
    <Event_x0020_Start_x0020_Date xmlns="01c77077-aee4-4b5f-bd4e-9cd40a6fff29">2016-09-25T07:00:00+00:00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Atlanta</TermName>
          <TermId xmlns="http://schemas.microsoft.com/office/infopath/2007/PartnerControls">01fb9831-5840-48a0-a576-3e48f42baa53</TermId>
        </TermInfo>
      </Terms>
    </iaa5f83406f94009a0f6a3e890699ff7>
    <External_x0020_Speaker xmlns="01c77077-aee4-4b5f-bd4e-9cd40a6fff29">Jeremy Thake, Nicole  Herskowitz</External_x0020_Speaker>
    <m6878b9dd7994da4ba144f95347d99c6 xmlns="01c77077-aee4-4b5f-bd4e-9cd40a6fff29">
      <Terms xmlns="http://schemas.microsoft.com/office/infopath/2007/PartnerControls"/>
    </m6878b9dd7994da4ba144f95347d99c6>
    <Presentation_x0020_Date xmlns="01c77077-aee4-4b5f-bd4e-9cd40a6fff29">2016-09-26T04:00:00+00:00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Microsoft Ignite</TermName>
          <TermId xmlns="http://schemas.microsoft.com/office/infopath/2007/PartnerControls">9323c522-fe4b-4922-816b-10a1920d7afb</TermId>
        </TermInfo>
      </Terms>
    </mb2e01f7e2d8413988e28e59aa226eec>
    <MS_x0020_Content_x0020_Owner xmlns="01c77077-aee4-4b5f-bd4e-9cd40a6fff29">
      <UserInfo>
        <DisplayName/>
        <AccountId xsi:nil="true"/>
        <AccountType/>
      </UserInfo>
    </MS_x0020_Content_x0020_Owner>
    <Session_x0020_Code xmlns="01c77077-aee4-4b5f-bd4e-9cd40a6fff29">BRK2085</Session_x0020_Code>
    <Event_x0020_End_x0020_Date xmlns="01c77077-aee4-4b5f-bd4e-9cd40a6fff29">2016-09-30T07:00:00+00:00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2016</TermName>
          <TermId xmlns="http://schemas.microsoft.com/office/infopath/2007/PartnerControls">e2f6a88c-86f9-4b25-a2af-b5c3afa8c82a</TermId>
        </TermInfo>
      </Terms>
    </TaxKeywordTaxHTField>
    <TaxCatchAll xmlns="230e9df3-be65-4c73-a93b-d1236ebd677e">
      <Value>174</Value>
      <Value>177</Value>
      <Value>176</Value>
      <Value>175</Value>
    </TaxCatchAll>
    <NumberofDownloads xmlns="230e9df3-be65-4c73-a93b-d1236ebd677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2" ma:contentTypeDescription="" ma:contentTypeScope="" ma:versionID="8add498658ef06bbcf3bc1f2c97d938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a14070d067e341e7ddc7e27ecc4a2d88"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element ref="ns3:NumberofDownloa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NumberofDownloads" ma:index="40" nillable="true" ma:displayName="NumberofDownloads" ma:internalName="NumberofDownloads">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infopath/2007/PartnerControls"/>
    <ds:schemaRef ds:uri="http://schemas.microsoft.com/office/2006/documentManagement/types"/>
    <ds:schemaRef ds:uri="http://purl.org/dc/terms/"/>
    <ds:schemaRef ds:uri="http://purl.org/dc/dcmitype/"/>
    <ds:schemaRef ds:uri="http://schemas.openxmlformats.org/package/2006/metadata/core-properties"/>
    <ds:schemaRef ds:uri="230e9df3-be65-4c73-a93b-d1236ebd677e"/>
    <ds:schemaRef ds:uri="8ff673fc-3231-4e3a-893b-6d7f7cd32766"/>
    <ds:schemaRef ds:uri="http://purl.org/dc/elements/1.1/"/>
    <ds:schemaRef ds:uri="http://schemas.microsoft.com/office/2006/metadata/properties"/>
    <ds:schemaRef ds:uri="01c77077-aee4-4b5f-bd4e-9cd40a6fff29"/>
    <ds:schemaRef ds:uri="http://schemas.microsoft.com/sharepoint/v3"/>
    <ds:schemaRef ds:uri="http://www.w3.org/XML/1998/namespace"/>
  </ds:schemaRefs>
</ds:datastoreItem>
</file>

<file path=customXml/itemProps2.xml><?xml version="1.0" encoding="utf-8"?>
<ds:datastoreItem xmlns:ds="http://schemas.openxmlformats.org/officeDocument/2006/customXml" ds:itemID="{6D8F288A-5131-4E80-AB86-F10FC03738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Microsoft_2016_16x9_Template_v02</Template>
  <TotalTime>342</TotalTime>
  <Words>1728</Words>
  <Application>Microsoft Office PowerPoint</Application>
  <PresentationFormat>Custom</PresentationFormat>
  <Paragraphs>322</Paragraphs>
  <Slides>27</Slides>
  <Notes>24</Notes>
  <HiddenSlides>0</HiddenSlides>
  <MMClips>0</MMClips>
  <ScaleCrop>false</ScaleCrop>
  <HeadingPairs>
    <vt:vector size="6" baseType="variant">
      <vt:variant>
        <vt:lpstr>Fonts Used</vt:lpstr>
      </vt:variant>
      <vt:variant>
        <vt:i4>9</vt:i4>
      </vt:variant>
      <vt:variant>
        <vt:lpstr>Theme</vt:lpstr>
      </vt:variant>
      <vt:variant>
        <vt:i4>8</vt:i4>
      </vt:variant>
      <vt:variant>
        <vt:lpstr>Slide Titles</vt:lpstr>
      </vt:variant>
      <vt:variant>
        <vt:i4>27</vt:i4>
      </vt:variant>
    </vt:vector>
  </HeadingPairs>
  <TitlesOfParts>
    <vt:vector size="44" baseType="lpstr">
      <vt:lpstr>MS PGothic</vt:lpstr>
      <vt:lpstr>Arial</vt:lpstr>
      <vt:lpstr>Calibri</vt:lpstr>
      <vt:lpstr>Consolas</vt:lpstr>
      <vt:lpstr>Segoe UI</vt:lpstr>
      <vt:lpstr>Segoe UI Light</vt:lpstr>
      <vt:lpstr>Segoe UI Semibold</vt:lpstr>
      <vt:lpstr>Segoe UI Semilight</vt:lpstr>
      <vt:lpstr>Wingdings</vt:lpstr>
      <vt:lpstr>5-50002_Ignite_Breakout_Template</vt:lpstr>
      <vt:lpstr>6-30537_Envision 2016 Concurrent Template_Dark</vt:lpstr>
      <vt:lpstr>1_5-50002_Ignite_Breakout_Template</vt:lpstr>
      <vt:lpstr>2_5-50002_Ignite_Breakout_Template</vt:lpstr>
      <vt:lpstr>3_5-50002_Ignite_Breakout_Template</vt:lpstr>
      <vt:lpstr>3_5-30660_TR21_BO_CT_Template</vt:lpstr>
      <vt:lpstr>4_5-50002_Ignite_Breakout_Template</vt:lpstr>
      <vt:lpstr>1_6-30537_Envision 2016 Concurrent Template_Dark</vt:lpstr>
      <vt:lpstr>How to select the right Azure service</vt:lpstr>
      <vt:lpstr>PowerPoint Presentation</vt:lpstr>
      <vt:lpstr>Balance of responsibility </vt:lpstr>
      <vt:lpstr>Benefits of Microsoft Azure PaaS Forrester total economic impact results</vt:lpstr>
      <vt:lpstr>Azure Application Platform</vt:lpstr>
      <vt:lpstr>App Service</vt:lpstr>
      <vt:lpstr>Azure App Service</vt:lpstr>
      <vt:lpstr>Azure App Service</vt:lpstr>
      <vt:lpstr>PowerPoint Presentation</vt:lpstr>
      <vt:lpstr>Solution architecture example</vt:lpstr>
      <vt:lpstr>Azure Functions</vt:lpstr>
      <vt:lpstr>Solution architecture Example: serverless mobile back ends</vt:lpstr>
      <vt:lpstr>Azure Functions</vt:lpstr>
      <vt:lpstr>Service Fabric</vt:lpstr>
      <vt:lpstr>The rise of cloud apps and microservices</vt:lpstr>
      <vt:lpstr>Modernization  with microservices</vt:lpstr>
      <vt:lpstr>Microservice tools and approaches</vt:lpstr>
      <vt:lpstr>PowerPoint Presentation</vt:lpstr>
      <vt:lpstr>PowerPoint Presentation</vt:lpstr>
      <vt:lpstr>Containers</vt:lpstr>
      <vt:lpstr>Common pain points</vt:lpstr>
      <vt:lpstr>Why not just Virtualize?</vt:lpstr>
      <vt:lpstr>The container revolution</vt:lpstr>
      <vt:lpstr>Container adoption trends</vt:lpstr>
      <vt:lpstr>PowerPoint Presentation</vt:lpstr>
      <vt:lpstr>So what should you do next?</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DxNext Upskilling: Selecting the right Azure service</dc:title>
  <dc:subject>&lt;Speech title here&gt;</dc:subject>
  <dc:creator>Jon Galloway</dc:creator>
  <cp:keywords>Microsoft 2016</cp:keywords>
  <cp:lastModifiedBy>Jon Galloway</cp:lastModifiedBy>
  <cp:revision>21</cp:revision>
  <dcterms:created xsi:type="dcterms:W3CDTF">2016-09-26T14:58:45Z</dcterms:created>
  <dcterms:modified xsi:type="dcterms:W3CDTF">2016-10-19T22:03:19Z</dcterms:modified>
  <cp:category>Microsoft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177;#Georgia World Congress Center|ea0ece34-59a6-4d43-8d9e-d0f9e2a2f1ce</vt:lpwstr>
  </property>
  <property fmtid="{D5CDD505-2E9C-101B-9397-08002B2CF9AE}" pid="7" name="Track">
    <vt:lpwstr/>
  </property>
  <property fmtid="{D5CDD505-2E9C-101B-9397-08002B2CF9AE}" pid="8" name="Event Location">
    <vt:lpwstr>176;#Atlanta|01fb9831-5840-48a0-a576-3e48f42baa53</vt:lpwstr>
  </property>
  <property fmtid="{D5CDD505-2E9C-101B-9397-08002B2CF9AE}" pid="9" name="Campaign">
    <vt:lpwstr/>
  </property>
  <property fmtid="{D5CDD505-2E9C-101B-9397-08002B2CF9AE}" pid="10" name="IsMyDocuments">
    <vt:bool>true</vt:bool>
  </property>
  <property fmtid="{D5CDD505-2E9C-101B-9397-08002B2CF9AE}" pid="11" name="TaxKeyword">
    <vt:lpwstr>174;#Microsoft Ignite 2016|e2f6a88c-86f9-4b25-a2af-b5c3afa8c82a</vt:lpwstr>
  </property>
  <property fmtid="{D5CDD505-2E9C-101B-9397-08002B2CF9AE}" pid="12" name="Audience1">
    <vt:lpwstr/>
  </property>
  <property fmtid="{D5CDD505-2E9C-101B-9397-08002B2CF9AE}" pid="13" name="Event Name">
    <vt:lpwstr>175;#Microsoft Ignite|9323c522-fe4b-4922-816b-10a1920d7afb</vt:lpwstr>
  </property>
</Properties>
</file>

<file path=docProps/thumbnail.jpeg>
</file>